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8"/>
  </p:notesMasterIdLst>
  <p:handoutMasterIdLst>
    <p:handoutMasterId r:id="rId9"/>
  </p:handoutMasterIdLst>
  <p:sldIdLst>
    <p:sldId id="277" r:id="rId2"/>
    <p:sldId id="274" r:id="rId3"/>
    <p:sldId id="273" r:id="rId4"/>
    <p:sldId id="271" r:id="rId5"/>
    <p:sldId id="276" r:id="rId6"/>
    <p:sldId id="272" r:id="rId7"/>
  </p:sldIdLst>
  <p:sldSz cx="9144000" cy="5715000" type="screen16x10"/>
  <p:notesSz cx="6858000" cy="9144000"/>
  <p:defaultTextStyle>
    <a:defPPr>
      <a:defRPr lang="en-US"/>
    </a:defPPr>
    <a:lvl1pPr marL="0" algn="l" defTabSz="475476" rtl="0" eaLnBrk="1" latinLnBrk="0" hangingPunct="1">
      <a:defRPr sz="1872" kern="1200">
        <a:solidFill>
          <a:schemeClr val="tx1"/>
        </a:solidFill>
        <a:latin typeface="+mn-lt"/>
        <a:ea typeface="+mn-ea"/>
        <a:cs typeface="+mn-cs"/>
      </a:defRPr>
    </a:lvl1pPr>
    <a:lvl2pPr marL="475476" algn="l" defTabSz="475476" rtl="0" eaLnBrk="1" latinLnBrk="0" hangingPunct="1">
      <a:defRPr sz="1872" kern="1200">
        <a:solidFill>
          <a:schemeClr val="tx1"/>
        </a:solidFill>
        <a:latin typeface="+mn-lt"/>
        <a:ea typeface="+mn-ea"/>
        <a:cs typeface="+mn-cs"/>
      </a:defRPr>
    </a:lvl2pPr>
    <a:lvl3pPr marL="950953" algn="l" defTabSz="475476" rtl="0" eaLnBrk="1" latinLnBrk="0" hangingPunct="1">
      <a:defRPr sz="1872" kern="1200">
        <a:solidFill>
          <a:schemeClr val="tx1"/>
        </a:solidFill>
        <a:latin typeface="+mn-lt"/>
        <a:ea typeface="+mn-ea"/>
        <a:cs typeface="+mn-cs"/>
      </a:defRPr>
    </a:lvl3pPr>
    <a:lvl4pPr marL="1426428" algn="l" defTabSz="475476" rtl="0" eaLnBrk="1" latinLnBrk="0" hangingPunct="1">
      <a:defRPr sz="1872" kern="1200">
        <a:solidFill>
          <a:schemeClr val="tx1"/>
        </a:solidFill>
        <a:latin typeface="+mn-lt"/>
        <a:ea typeface="+mn-ea"/>
        <a:cs typeface="+mn-cs"/>
      </a:defRPr>
    </a:lvl4pPr>
    <a:lvl5pPr marL="1901904" algn="l" defTabSz="475476" rtl="0" eaLnBrk="1" latinLnBrk="0" hangingPunct="1">
      <a:defRPr sz="1872" kern="1200">
        <a:solidFill>
          <a:schemeClr val="tx1"/>
        </a:solidFill>
        <a:latin typeface="+mn-lt"/>
        <a:ea typeface="+mn-ea"/>
        <a:cs typeface="+mn-cs"/>
      </a:defRPr>
    </a:lvl5pPr>
    <a:lvl6pPr marL="2377381" algn="l" defTabSz="475476" rtl="0" eaLnBrk="1" latinLnBrk="0" hangingPunct="1">
      <a:defRPr sz="1872" kern="1200">
        <a:solidFill>
          <a:schemeClr val="tx1"/>
        </a:solidFill>
        <a:latin typeface="+mn-lt"/>
        <a:ea typeface="+mn-ea"/>
        <a:cs typeface="+mn-cs"/>
      </a:defRPr>
    </a:lvl6pPr>
    <a:lvl7pPr marL="2852857" algn="l" defTabSz="475476" rtl="0" eaLnBrk="1" latinLnBrk="0" hangingPunct="1">
      <a:defRPr sz="1872" kern="1200">
        <a:solidFill>
          <a:schemeClr val="tx1"/>
        </a:solidFill>
        <a:latin typeface="+mn-lt"/>
        <a:ea typeface="+mn-ea"/>
        <a:cs typeface="+mn-cs"/>
      </a:defRPr>
    </a:lvl7pPr>
    <a:lvl8pPr marL="3328333" algn="l" defTabSz="475476" rtl="0" eaLnBrk="1" latinLnBrk="0" hangingPunct="1">
      <a:defRPr sz="1872" kern="1200">
        <a:solidFill>
          <a:schemeClr val="tx1"/>
        </a:solidFill>
        <a:latin typeface="+mn-lt"/>
        <a:ea typeface="+mn-ea"/>
        <a:cs typeface="+mn-cs"/>
      </a:defRPr>
    </a:lvl8pPr>
    <a:lvl9pPr marL="3803809" algn="l" defTabSz="475476" rtl="0" eaLnBrk="1" latinLnBrk="0" hangingPunct="1">
      <a:defRPr sz="1872"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80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notes"/>
  <p:clrMru>
    <a:srgbClr val="4E405D"/>
    <a:srgbClr val="49C575"/>
    <a:srgbClr val="49C5E3"/>
    <a:srgbClr val="FDC933"/>
    <a:srgbClr val="FED141"/>
    <a:srgbClr val="FED100"/>
    <a:srgbClr val="FFDA00"/>
    <a:srgbClr val="F8F8F1"/>
    <a:srgbClr val="5B4A6C"/>
    <a:srgbClr val="4F405E"/>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219" autoAdjust="0"/>
    <p:restoredTop sz="87264" autoAdjust="0"/>
  </p:normalViewPr>
  <p:slideViewPr>
    <p:cSldViewPr snapToGrid="0" snapToObjects="1">
      <p:cViewPr>
        <p:scale>
          <a:sx n="150" d="100"/>
          <a:sy n="150" d="100"/>
        </p:scale>
        <p:origin x="96" y="144"/>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8278D02-6092-EB44-A708-D5C29FF6C456}" type="datetimeFigureOut">
              <a:rPr lang="en-US" smtClean="0"/>
              <a:t>6/24/19</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8DC52CA-FCE7-8144-971F-FCDB1D29462A}" type="slidenum">
              <a:rPr lang="en-GB" smtClean="0"/>
              <a:t>‹#›</a:t>
            </a:fld>
            <a:endParaRPr lang="en-GB"/>
          </a:p>
        </p:txBody>
      </p:sp>
    </p:spTree>
    <p:extLst>
      <p:ext uri="{BB962C8B-B14F-4D97-AF65-F5344CB8AC3E}">
        <p14:creationId xmlns:p14="http://schemas.microsoft.com/office/powerpoint/2010/main" val="24449479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2145AEE-7474-4352-963E-AA4C6EED1977}" type="datetimeFigureOut">
              <a:rPr lang="en-GB" smtClean="0"/>
              <a:pPr/>
              <a:t>24/06/2019</a:t>
            </a:fld>
            <a:endParaRPr lang="en-GB"/>
          </a:p>
        </p:txBody>
      </p:sp>
      <p:sp>
        <p:nvSpPr>
          <p:cNvPr id="4" name="Slide Image Placeholder 3"/>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0A054DC-CD29-4471-AF2E-5043EBB3E39B}" type="slidenum">
              <a:rPr lang="en-GB" smtClean="0"/>
              <a:pPr/>
              <a:t>‹#›</a:t>
            </a:fld>
            <a:endParaRPr lang="en-GB"/>
          </a:p>
        </p:txBody>
      </p:sp>
    </p:spTree>
    <p:extLst>
      <p:ext uri="{BB962C8B-B14F-4D97-AF65-F5344CB8AC3E}">
        <p14:creationId xmlns:p14="http://schemas.microsoft.com/office/powerpoint/2010/main" val="1115677330"/>
      </p:ext>
    </p:extLst>
  </p:cSld>
  <p:clrMap bg1="lt1" tx1="dk1" bg2="lt2" tx2="dk2" accent1="accent1" accent2="accent2" accent3="accent3" accent4="accent4" accent5="accent5" accent6="accent6" hlink="hlink" folHlink="folHlink"/>
  <p:notesStyle>
    <a:lvl1pPr marL="0" algn="l" defTabSz="950953" rtl="0" eaLnBrk="1" latinLnBrk="0" hangingPunct="1">
      <a:defRPr sz="1248" kern="1200">
        <a:solidFill>
          <a:schemeClr val="tx1"/>
        </a:solidFill>
        <a:latin typeface="+mn-lt"/>
        <a:ea typeface="+mn-ea"/>
        <a:cs typeface="+mn-cs"/>
      </a:defRPr>
    </a:lvl1pPr>
    <a:lvl2pPr marL="475476" algn="l" defTabSz="950953" rtl="0" eaLnBrk="1" latinLnBrk="0" hangingPunct="1">
      <a:defRPr sz="1248" kern="1200">
        <a:solidFill>
          <a:schemeClr val="tx1"/>
        </a:solidFill>
        <a:latin typeface="+mn-lt"/>
        <a:ea typeface="+mn-ea"/>
        <a:cs typeface="+mn-cs"/>
      </a:defRPr>
    </a:lvl2pPr>
    <a:lvl3pPr marL="950953" algn="l" defTabSz="950953" rtl="0" eaLnBrk="1" latinLnBrk="0" hangingPunct="1">
      <a:defRPr sz="1248" kern="1200">
        <a:solidFill>
          <a:schemeClr val="tx1"/>
        </a:solidFill>
        <a:latin typeface="+mn-lt"/>
        <a:ea typeface="+mn-ea"/>
        <a:cs typeface="+mn-cs"/>
      </a:defRPr>
    </a:lvl3pPr>
    <a:lvl4pPr marL="1426428" algn="l" defTabSz="950953" rtl="0" eaLnBrk="1" latinLnBrk="0" hangingPunct="1">
      <a:defRPr sz="1248" kern="1200">
        <a:solidFill>
          <a:schemeClr val="tx1"/>
        </a:solidFill>
        <a:latin typeface="+mn-lt"/>
        <a:ea typeface="+mn-ea"/>
        <a:cs typeface="+mn-cs"/>
      </a:defRPr>
    </a:lvl4pPr>
    <a:lvl5pPr marL="1901904" algn="l" defTabSz="950953" rtl="0" eaLnBrk="1" latinLnBrk="0" hangingPunct="1">
      <a:defRPr sz="1248" kern="1200">
        <a:solidFill>
          <a:schemeClr val="tx1"/>
        </a:solidFill>
        <a:latin typeface="+mn-lt"/>
        <a:ea typeface="+mn-ea"/>
        <a:cs typeface="+mn-cs"/>
      </a:defRPr>
    </a:lvl5pPr>
    <a:lvl6pPr marL="2377381" algn="l" defTabSz="950953" rtl="0" eaLnBrk="1" latinLnBrk="0" hangingPunct="1">
      <a:defRPr sz="1248" kern="1200">
        <a:solidFill>
          <a:schemeClr val="tx1"/>
        </a:solidFill>
        <a:latin typeface="+mn-lt"/>
        <a:ea typeface="+mn-ea"/>
        <a:cs typeface="+mn-cs"/>
      </a:defRPr>
    </a:lvl6pPr>
    <a:lvl7pPr marL="2852857" algn="l" defTabSz="950953" rtl="0" eaLnBrk="1" latinLnBrk="0" hangingPunct="1">
      <a:defRPr sz="1248" kern="1200">
        <a:solidFill>
          <a:schemeClr val="tx1"/>
        </a:solidFill>
        <a:latin typeface="+mn-lt"/>
        <a:ea typeface="+mn-ea"/>
        <a:cs typeface="+mn-cs"/>
      </a:defRPr>
    </a:lvl7pPr>
    <a:lvl8pPr marL="3328333" algn="l" defTabSz="950953" rtl="0" eaLnBrk="1" latinLnBrk="0" hangingPunct="1">
      <a:defRPr sz="1248" kern="1200">
        <a:solidFill>
          <a:schemeClr val="tx1"/>
        </a:solidFill>
        <a:latin typeface="+mn-lt"/>
        <a:ea typeface="+mn-ea"/>
        <a:cs typeface="+mn-cs"/>
      </a:defRPr>
    </a:lvl8pPr>
    <a:lvl9pPr marL="3803809" algn="l" defTabSz="950953" rtl="0" eaLnBrk="1" latinLnBrk="0" hangingPunct="1">
      <a:defRPr sz="1248"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685800"/>
            <a:ext cx="5486400" cy="3429000"/>
          </a:xfrm>
        </p:spPr>
      </p:sp>
      <p:sp>
        <p:nvSpPr>
          <p:cNvPr id="3" name="Notes Placeholder 2"/>
          <p:cNvSpPr>
            <a:spLocks noGrp="1"/>
          </p:cNvSpPr>
          <p:nvPr>
            <p:ph type="body" idx="1"/>
          </p:nvPr>
        </p:nvSpPr>
        <p:spPr/>
        <p:txBody>
          <a:bodyPr>
            <a:normAutofit/>
          </a:bodyPr>
          <a:lstStyle/>
          <a:p>
            <a:pPr marL="171450" marR="0" lvl="0" indent="-171450" algn="l" defTabSz="914400" rtl="0" eaLnBrk="1" fontAlgn="auto" latinLnBrk="0" hangingPunct="1">
              <a:lnSpc>
                <a:spcPct val="130000"/>
              </a:lnSpc>
              <a:spcBef>
                <a:spcPts val="0"/>
              </a:spcBef>
              <a:spcAft>
                <a:spcPts val="0"/>
              </a:spcAft>
              <a:buClrTx/>
              <a:buSzTx/>
              <a:buFont typeface="Arial"/>
              <a:buChar char="•"/>
              <a:tabLst/>
              <a:defRPr/>
            </a:pPr>
            <a:r>
              <a:rPr lang="en-GB" sz="1200" kern="1200" dirty="0">
                <a:solidFill>
                  <a:schemeClr val="tx1"/>
                </a:solidFill>
                <a:effectLst/>
                <a:latin typeface="+mn-lt"/>
                <a:ea typeface="+mn-ea"/>
                <a:cs typeface="+mn-cs"/>
              </a:rPr>
              <a:t>This presentation tells the story of one successful initiative by the </a:t>
            </a:r>
            <a:r>
              <a:rPr lang="en-GB" sz="1200" kern="1200" dirty="0" err="1">
                <a:solidFill>
                  <a:schemeClr val="tx1"/>
                </a:solidFill>
                <a:effectLst/>
                <a:latin typeface="+mn-lt"/>
                <a:ea typeface="+mn-ea"/>
                <a:cs typeface="+mn-cs"/>
              </a:rPr>
              <a:t>Katalyst</a:t>
            </a:r>
            <a:r>
              <a:rPr lang="en-GB" sz="1200" kern="1200" dirty="0">
                <a:solidFill>
                  <a:schemeClr val="tx1"/>
                </a:solidFill>
                <a:effectLst/>
                <a:latin typeface="+mn-lt"/>
                <a:ea typeface="+mn-ea"/>
                <a:cs typeface="+mn-cs"/>
              </a:rPr>
              <a:t> programme in </a:t>
            </a:r>
            <a:r>
              <a:rPr lang="en-GB" sz="1200" kern="1200" dirty="0" err="1">
                <a:solidFill>
                  <a:schemeClr val="tx1"/>
                </a:solidFill>
                <a:effectLst/>
                <a:latin typeface="+mn-lt"/>
                <a:ea typeface="+mn-ea"/>
                <a:cs typeface="+mn-cs"/>
              </a:rPr>
              <a:t>Bangaldesh</a:t>
            </a:r>
            <a:r>
              <a:rPr lang="en-GB" sz="1200" kern="1200" dirty="0">
                <a:solidFill>
                  <a:schemeClr val="tx1"/>
                </a:solidFill>
                <a:effectLst/>
                <a:latin typeface="+mn-lt"/>
                <a:ea typeface="+mn-ea"/>
                <a:cs typeface="+mn-cs"/>
              </a:rPr>
              <a:t>, between 2008 and 2013.  </a:t>
            </a:r>
          </a:p>
          <a:p>
            <a:pPr marL="171450" marR="0" lvl="0" indent="-171450" algn="l" defTabSz="914400" rtl="0" eaLnBrk="1" fontAlgn="auto" latinLnBrk="0" hangingPunct="1">
              <a:lnSpc>
                <a:spcPct val="130000"/>
              </a:lnSpc>
              <a:spcBef>
                <a:spcPts val="0"/>
              </a:spcBef>
              <a:spcAft>
                <a:spcPts val="0"/>
              </a:spcAft>
              <a:buClrTx/>
              <a:buSzTx/>
              <a:buFont typeface="Arial"/>
              <a:buChar char="•"/>
              <a:tabLst/>
              <a:defRPr/>
            </a:pPr>
            <a:endParaRPr lang="en-GB"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30000"/>
              </a:lnSpc>
              <a:spcBef>
                <a:spcPts val="0"/>
              </a:spcBef>
              <a:spcAft>
                <a:spcPts val="0"/>
              </a:spcAft>
              <a:buClrTx/>
              <a:buSzTx/>
              <a:buFont typeface="Arial"/>
              <a:buChar char="•"/>
              <a:tabLst/>
              <a:defRPr/>
            </a:pPr>
            <a:r>
              <a:rPr lang="en-GB" sz="1200" kern="1200" dirty="0">
                <a:solidFill>
                  <a:schemeClr val="tx1"/>
                </a:solidFill>
                <a:effectLst/>
                <a:latin typeface="+mn-lt"/>
                <a:ea typeface="+mn-ea"/>
                <a:cs typeface="+mn-cs"/>
              </a:rPr>
              <a:t>This initiative, to overcome</a:t>
            </a:r>
            <a:r>
              <a:rPr lang="en-GB" sz="1200" kern="1200" baseline="0" dirty="0">
                <a:solidFill>
                  <a:schemeClr val="tx1"/>
                </a:solidFill>
                <a:effectLst/>
                <a:latin typeface="+mn-lt"/>
                <a:ea typeface="+mn-ea"/>
                <a:cs typeface="+mn-cs"/>
              </a:rPr>
              <a:t> last-mile distribution hurdles,</a:t>
            </a:r>
            <a:r>
              <a:rPr lang="en-GB" sz="1200" kern="1200" dirty="0">
                <a:solidFill>
                  <a:schemeClr val="tx1"/>
                </a:solidFill>
                <a:effectLst/>
                <a:latin typeface="+mn-lt"/>
                <a:ea typeface="+mn-ea"/>
                <a:cs typeface="+mn-cs"/>
              </a:rPr>
              <a:t> enabled at least half a million small-holder farmers (mostly women) to step up vegetable production.   </a:t>
            </a:r>
          </a:p>
          <a:p>
            <a:pPr marL="171450" marR="0" lvl="0" indent="-171450" algn="l" defTabSz="914400" rtl="0" eaLnBrk="1" fontAlgn="auto" latinLnBrk="0" hangingPunct="1">
              <a:lnSpc>
                <a:spcPct val="130000"/>
              </a:lnSpc>
              <a:spcBef>
                <a:spcPts val="0"/>
              </a:spcBef>
              <a:spcAft>
                <a:spcPts val="0"/>
              </a:spcAft>
              <a:buClrTx/>
              <a:buSzTx/>
              <a:buFont typeface="Arial"/>
              <a:buChar char="•"/>
              <a:tabLst/>
              <a:defRPr/>
            </a:pPr>
            <a:endParaRPr lang="en-GB"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30000"/>
              </a:lnSpc>
              <a:spcBef>
                <a:spcPts val="0"/>
              </a:spcBef>
              <a:spcAft>
                <a:spcPts val="0"/>
              </a:spcAft>
              <a:buClrTx/>
              <a:buSzTx/>
              <a:buFont typeface="Arial"/>
              <a:buChar char="•"/>
              <a:tabLst/>
              <a:defRPr/>
            </a:pPr>
            <a:r>
              <a:rPr lang="en-GB" sz="1200" kern="1200" dirty="0">
                <a:solidFill>
                  <a:schemeClr val="tx1"/>
                </a:solidFill>
                <a:effectLst/>
                <a:latin typeface="+mn-lt"/>
                <a:ea typeface="+mn-ea"/>
                <a:cs typeface="+mn-cs"/>
              </a:rPr>
              <a:t>It involved innovations in seed packaging and access to critical information via mobile seed vendors,</a:t>
            </a:r>
            <a:r>
              <a:rPr lang="en-GB" sz="1200" kern="1200" baseline="0" dirty="0">
                <a:solidFill>
                  <a:schemeClr val="tx1"/>
                </a:solidFill>
                <a:effectLst/>
                <a:latin typeface="+mn-lt"/>
                <a:ea typeface="+mn-ea"/>
                <a:cs typeface="+mn-cs"/>
              </a:rPr>
              <a:t> driven by engagement with seed supplier companies.</a:t>
            </a:r>
            <a:endParaRPr lang="en-GB"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30000"/>
              </a:lnSpc>
              <a:spcBef>
                <a:spcPts val="0"/>
              </a:spcBef>
              <a:spcAft>
                <a:spcPts val="0"/>
              </a:spcAft>
              <a:buClrTx/>
              <a:buSzTx/>
              <a:buFont typeface="Arial"/>
              <a:buChar char="•"/>
              <a:tabLst/>
              <a:defRPr/>
            </a:pPr>
            <a:endParaRPr lang="en-GB"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30000"/>
              </a:lnSpc>
              <a:spcBef>
                <a:spcPts val="0"/>
              </a:spcBef>
              <a:spcAft>
                <a:spcPts val="0"/>
              </a:spcAft>
              <a:buClrTx/>
              <a:buSzTx/>
              <a:buFont typeface="Arial"/>
              <a:buChar char="•"/>
              <a:tabLst/>
              <a:defRPr/>
            </a:pPr>
            <a:r>
              <a:rPr lang="en-GB" sz="1200" kern="1200" dirty="0">
                <a:solidFill>
                  <a:schemeClr val="tx1"/>
                </a:solidFill>
                <a:effectLst/>
                <a:latin typeface="+mn-lt"/>
                <a:ea typeface="+mn-ea"/>
                <a:cs typeface="+mn-cs"/>
              </a:rPr>
              <a:t>These changes were taken up at such a large scale that access to quality seeds, and good advice about how to use them, become the ‘new normal’ for </a:t>
            </a:r>
            <a:r>
              <a:rPr lang="en-GB" sz="1200" kern="1200" dirty="0" err="1">
                <a:solidFill>
                  <a:schemeClr val="tx1"/>
                </a:solidFill>
                <a:effectLst/>
                <a:latin typeface="+mn-lt"/>
                <a:ea typeface="+mn-ea"/>
                <a:cs typeface="+mn-cs"/>
              </a:rPr>
              <a:t>Bangaldeshi</a:t>
            </a:r>
            <a:r>
              <a:rPr lang="en-GB" sz="1200" kern="1200" dirty="0">
                <a:solidFill>
                  <a:schemeClr val="tx1"/>
                </a:solidFill>
                <a:effectLst/>
                <a:latin typeface="+mn-lt"/>
                <a:ea typeface="+mn-ea"/>
                <a:cs typeface="+mn-cs"/>
              </a:rPr>
              <a:t> vegetable farmers.  As a result, we estimate this initiative led to income and nutritional benefits for millions of people living in rural poverty.</a:t>
            </a:r>
          </a:p>
          <a:p>
            <a:pPr lvl="0">
              <a:lnSpc>
                <a:spcPct val="130000"/>
              </a:lnSpc>
            </a:pPr>
            <a:endParaRPr lang="en-GB" sz="1200" dirty="0"/>
          </a:p>
        </p:txBody>
      </p:sp>
      <p:sp>
        <p:nvSpPr>
          <p:cNvPr id="4" name="Slide Number Placeholder 3"/>
          <p:cNvSpPr>
            <a:spLocks noGrp="1"/>
          </p:cNvSpPr>
          <p:nvPr>
            <p:ph type="sldNum" sz="quarter" idx="10"/>
          </p:nvPr>
        </p:nvSpPr>
        <p:spPr/>
        <p:txBody>
          <a:bodyPr/>
          <a:lstStyle/>
          <a:p>
            <a:fld id="{73768E75-0644-42BE-AD60-93E85F0834CE}" type="slidenum">
              <a:rPr lang="en-GB" smtClean="0"/>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685800"/>
            <a:ext cx="5486400" cy="3429000"/>
          </a:xfrm>
        </p:spPr>
      </p:sp>
      <p:sp>
        <p:nvSpPr>
          <p:cNvPr id="3" name="Notes Placeholder 2"/>
          <p:cNvSpPr>
            <a:spLocks noGrp="1"/>
          </p:cNvSpPr>
          <p:nvPr>
            <p:ph type="body" idx="1"/>
          </p:nvPr>
        </p:nvSpPr>
        <p:spPr/>
        <p:txBody>
          <a:bodyPr>
            <a:normAutofit fontScale="85000" lnSpcReduction="20000"/>
          </a:bodyPr>
          <a:lstStyle/>
          <a:p>
            <a:r>
              <a:rPr lang="en-GB" sz="1200" b="1" kern="1200" dirty="0">
                <a:solidFill>
                  <a:schemeClr val="tx1"/>
                </a:solidFill>
                <a:effectLst/>
                <a:latin typeface="+mn-lt"/>
                <a:ea typeface="+mn-ea"/>
                <a:cs typeface="+mn-cs"/>
              </a:rPr>
              <a:t>A market system approach to the issues facing vegetable farmers</a:t>
            </a:r>
            <a:endParaRPr lang="en-GB" sz="1200" kern="1200" dirty="0">
              <a:solidFill>
                <a:schemeClr val="tx1"/>
              </a:solidFill>
              <a:effectLst/>
              <a:latin typeface="+mn-lt"/>
              <a:ea typeface="+mn-ea"/>
              <a:cs typeface="+mn-cs"/>
            </a:endParaRPr>
          </a:p>
          <a:p>
            <a:pPr marL="171450" indent="-171450">
              <a:buFont typeface="Arial"/>
              <a:buChar char="•"/>
            </a:pPr>
            <a:r>
              <a:rPr lang="en-GB" sz="1200" kern="1200" dirty="0" err="1">
                <a:solidFill>
                  <a:schemeClr val="tx1"/>
                </a:solidFill>
                <a:effectLst/>
                <a:latin typeface="+mn-lt"/>
                <a:ea typeface="+mn-ea"/>
                <a:cs typeface="+mn-cs"/>
              </a:rPr>
              <a:t>Katalyst</a:t>
            </a:r>
            <a:r>
              <a:rPr lang="en-GB" sz="1200" kern="1200" dirty="0">
                <a:solidFill>
                  <a:schemeClr val="tx1"/>
                </a:solidFill>
                <a:effectLst/>
                <a:latin typeface="+mn-lt"/>
                <a:ea typeface="+mn-ea"/>
                <a:cs typeface="+mn-cs"/>
              </a:rPr>
              <a:t> chose to work on issues in vegetable production for two reasons:</a:t>
            </a:r>
          </a:p>
          <a:p>
            <a:pPr marL="685800" lvl="1" indent="-228600">
              <a:buFont typeface="+mj-lt"/>
              <a:buAutoNum type="arabicPeriod"/>
            </a:pPr>
            <a:r>
              <a:rPr lang="en-GB" sz="1200" kern="1200" dirty="0">
                <a:solidFill>
                  <a:schemeClr val="tx1"/>
                </a:solidFill>
                <a:effectLst/>
                <a:latin typeface="+mn-lt"/>
                <a:ea typeface="+mn-ea"/>
                <a:cs typeface="+mn-cs"/>
              </a:rPr>
              <a:t>First, because in 2008, vegetable production was already an important source of food and supplementary income for four million rural households (including a least a million where women were the main cultivators).</a:t>
            </a:r>
          </a:p>
          <a:p>
            <a:pPr marL="685800" lvl="1" indent="-228600">
              <a:buFont typeface="+mj-lt"/>
              <a:buAutoNum type="arabicPeriod"/>
            </a:pPr>
            <a:r>
              <a:rPr lang="en-GB" sz="1200" kern="1200" dirty="0">
                <a:solidFill>
                  <a:schemeClr val="tx1"/>
                </a:solidFill>
                <a:effectLst/>
                <a:latin typeface="+mn-lt"/>
                <a:ea typeface="+mn-ea"/>
                <a:cs typeface="+mn-cs"/>
              </a:rPr>
              <a:t>Secondly because it was apparent that smaller farmers were missing out on the opportunity to increase their incomes through supplying vegetables to rapidly growing urban markets.  Increased production would also have wider nutritional benefits.</a:t>
            </a:r>
          </a:p>
          <a:p>
            <a:pPr marL="171450" indent="-171450">
              <a:buFont typeface="Arial"/>
              <a:buChar char="•"/>
            </a:pPr>
            <a:endParaRPr lang="en-GB" sz="1200" kern="1200" dirty="0">
              <a:solidFill>
                <a:schemeClr val="tx1"/>
              </a:solidFill>
              <a:effectLst/>
              <a:latin typeface="+mn-lt"/>
              <a:ea typeface="+mn-ea"/>
              <a:cs typeface="+mn-cs"/>
            </a:endParaRPr>
          </a:p>
          <a:p>
            <a:pPr marL="171450" indent="-171450">
              <a:buFont typeface="Arial"/>
              <a:buChar char="•"/>
            </a:pPr>
            <a:r>
              <a:rPr lang="en-GB" sz="1200" kern="1200" dirty="0">
                <a:solidFill>
                  <a:schemeClr val="tx1"/>
                </a:solidFill>
                <a:effectLst/>
                <a:latin typeface="+mn-lt"/>
                <a:ea typeface="+mn-ea"/>
                <a:cs typeface="+mn-cs"/>
              </a:rPr>
              <a:t>Traditionally, farmers with little land only grew vegetables on micro-plots for own consumption (homestead gardening).  Women in particular did not go to markets to buy inputs or sell produce. This meant they had little access to information and advice about quality vegetable seeds and how to use them.</a:t>
            </a:r>
          </a:p>
          <a:p>
            <a:pPr marL="171450" indent="-171450">
              <a:buFont typeface="Arial"/>
              <a:buChar char="•"/>
            </a:pPr>
            <a:endParaRPr lang="en-GB" sz="1200" kern="1200" dirty="0">
              <a:solidFill>
                <a:schemeClr val="tx1"/>
              </a:solidFill>
              <a:effectLst/>
              <a:latin typeface="+mn-lt"/>
              <a:ea typeface="+mn-ea"/>
              <a:cs typeface="+mn-cs"/>
            </a:endParaRPr>
          </a:p>
          <a:p>
            <a:pPr marL="171450" indent="-171450">
              <a:buFont typeface="Arial"/>
              <a:buChar char="•"/>
            </a:pPr>
            <a:r>
              <a:rPr lang="en-GB" sz="1200" kern="1200" dirty="0">
                <a:solidFill>
                  <a:schemeClr val="tx1"/>
                </a:solidFill>
                <a:effectLst/>
                <a:latin typeface="+mn-lt"/>
                <a:ea typeface="+mn-ea"/>
                <a:cs typeface="+mn-cs"/>
              </a:rPr>
              <a:t>In 2008 Ministry of Agriculture (</a:t>
            </a:r>
            <a:r>
              <a:rPr lang="en-GB" sz="1200" kern="1200" dirty="0" err="1">
                <a:solidFill>
                  <a:schemeClr val="tx1"/>
                </a:solidFill>
                <a:effectLst/>
                <a:latin typeface="+mn-lt"/>
                <a:ea typeface="+mn-ea"/>
                <a:cs typeface="+mn-cs"/>
              </a:rPr>
              <a:t>MoA</a:t>
            </a:r>
            <a:r>
              <a:rPr lang="en-GB" sz="1200" kern="1200" dirty="0">
                <a:solidFill>
                  <a:schemeClr val="tx1"/>
                </a:solidFill>
                <a:effectLst/>
                <a:latin typeface="+mn-lt"/>
                <a:ea typeface="+mn-ea"/>
                <a:cs typeface="+mn-cs"/>
              </a:rPr>
              <a:t>) estimated that less than one-in-five farmers were using reliable high-yielding vegetable seed varieties. As a result, few were able to take advantage of growing demand for vegetables in urban areas where increased prosperity is changing food habits.</a:t>
            </a:r>
          </a:p>
          <a:p>
            <a:pPr marL="0" indent="0">
              <a:buFont typeface="Arial"/>
              <a:buNone/>
            </a:pPr>
            <a:endParaRPr lang="en-GB" sz="1200" kern="1200" dirty="0">
              <a:solidFill>
                <a:schemeClr val="tx1"/>
              </a:solidFill>
              <a:effectLst/>
              <a:latin typeface="+mn-lt"/>
              <a:ea typeface="+mn-ea"/>
              <a:cs typeface="+mn-cs"/>
            </a:endParaRPr>
          </a:p>
          <a:p>
            <a:pPr marL="171450" indent="-171450">
              <a:buFont typeface="Arial"/>
              <a:buChar char="•"/>
            </a:pPr>
            <a:r>
              <a:rPr lang="en-GB" sz="1200" kern="1200" dirty="0" err="1">
                <a:solidFill>
                  <a:schemeClr val="tx1"/>
                </a:solidFill>
                <a:effectLst/>
                <a:latin typeface="+mn-lt"/>
                <a:ea typeface="+mn-ea"/>
                <a:cs typeface="+mn-cs"/>
              </a:rPr>
              <a:t>Katalyst’s</a:t>
            </a:r>
            <a:r>
              <a:rPr lang="en-GB" sz="1200" kern="1200" dirty="0">
                <a:solidFill>
                  <a:schemeClr val="tx1"/>
                </a:solidFill>
                <a:effectLst/>
                <a:latin typeface="+mn-lt"/>
                <a:ea typeface="+mn-ea"/>
                <a:cs typeface="+mn-cs"/>
              </a:rPr>
              <a:t> analysis of the </a:t>
            </a:r>
            <a:r>
              <a:rPr lang="en-GB" sz="1200" b="1" kern="1200" dirty="0">
                <a:solidFill>
                  <a:schemeClr val="tx1"/>
                </a:solidFill>
                <a:effectLst/>
                <a:latin typeface="+mn-lt"/>
                <a:ea typeface="+mn-ea"/>
                <a:cs typeface="+mn-cs"/>
              </a:rPr>
              <a:t>market system for vegetable seed</a:t>
            </a:r>
            <a:r>
              <a:rPr lang="en-GB" sz="1200" kern="1200" dirty="0">
                <a:solidFill>
                  <a:schemeClr val="tx1"/>
                </a:solidFill>
                <a:effectLst/>
                <a:latin typeface="+mn-lt"/>
                <a:ea typeface="+mn-ea"/>
                <a:cs typeface="+mn-cs"/>
              </a:rPr>
              <a:t> revealed that quality seed distributors and retailers were only established in towns and major markets.  Smaller and more remote farmers and homestead gardeners instead buy from itinerant mobile seed vendors in small local markets or at the farm gate. They mostly sold inferior, unpacked seed (less likely to germinate, more disease prone and with lower yields).  In addition, those poor farmers knowledgeable enough to seek out quality seeds found that regular sized seed packets were far too large for their small-scale cultivation needs. </a:t>
            </a:r>
          </a:p>
          <a:p>
            <a:pPr marL="0" indent="0">
              <a:buFont typeface="Arial"/>
              <a:buNone/>
            </a:pPr>
            <a:endParaRPr lang="en-GB" sz="1200" kern="1200" dirty="0">
              <a:solidFill>
                <a:schemeClr val="tx1"/>
              </a:solidFill>
              <a:effectLst/>
              <a:latin typeface="+mn-lt"/>
              <a:ea typeface="+mn-ea"/>
              <a:cs typeface="+mn-cs"/>
            </a:endParaRPr>
          </a:p>
          <a:p>
            <a:pPr marL="171450" indent="-171450">
              <a:buFont typeface="Arial"/>
              <a:buChar char="•"/>
            </a:pPr>
            <a:r>
              <a:rPr lang="en-GB" sz="1200" kern="1200" dirty="0">
                <a:solidFill>
                  <a:schemeClr val="tx1"/>
                </a:solidFill>
                <a:effectLst/>
                <a:latin typeface="+mn-lt"/>
                <a:ea typeface="+mn-ea"/>
                <a:cs typeface="+mn-cs"/>
              </a:rPr>
              <a:t>Few (ten out of 100 large firms) had a good reputation for supplying quality seeds. Those that did focused their marketing efforts on larger, commercial farmers in the established vegetable production districts. The underlying reason for this was a failure to recognise the potential of smaller farmers as reliable customers, and an unwillingness to take risks to recruit them. Hence no strategy or investment plan to reach them.</a:t>
            </a:r>
          </a:p>
        </p:txBody>
      </p:sp>
      <p:sp>
        <p:nvSpPr>
          <p:cNvPr id="4" name="Slide Number Placeholder 3"/>
          <p:cNvSpPr>
            <a:spLocks noGrp="1"/>
          </p:cNvSpPr>
          <p:nvPr>
            <p:ph type="sldNum" sz="quarter" idx="10"/>
          </p:nvPr>
        </p:nvSpPr>
        <p:spPr/>
        <p:txBody>
          <a:bodyPr/>
          <a:lstStyle/>
          <a:p>
            <a:fld id="{E0A054DC-CD29-4471-AF2E-5043EBB3E39B}" type="slidenum">
              <a:rPr lang="en-GB" smtClean="0"/>
              <a:pPr/>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685800"/>
            <a:ext cx="5486400" cy="3429000"/>
          </a:xfrm>
        </p:spPr>
      </p:sp>
      <p:sp>
        <p:nvSpPr>
          <p:cNvPr id="3" name="Notes Placeholder 2"/>
          <p:cNvSpPr>
            <a:spLocks noGrp="1"/>
          </p:cNvSpPr>
          <p:nvPr>
            <p:ph type="body" idx="1"/>
          </p:nvPr>
        </p:nvSpPr>
        <p:spPr/>
        <p:txBody>
          <a:bodyPr>
            <a:normAutofit fontScale="85000" lnSpcReduction="10000"/>
          </a:bodyPr>
          <a:lstStyle/>
          <a:p>
            <a:r>
              <a:rPr lang="en-GB" sz="1200" kern="1200" dirty="0" err="1">
                <a:solidFill>
                  <a:schemeClr val="tx1"/>
                </a:solidFill>
                <a:effectLst/>
                <a:latin typeface="+mn-lt"/>
                <a:ea typeface="+mn-ea"/>
                <a:cs typeface="+mn-cs"/>
              </a:rPr>
              <a:t>Katalyst</a:t>
            </a:r>
            <a:r>
              <a:rPr lang="en-GB" sz="1200" kern="1200" dirty="0">
                <a:solidFill>
                  <a:schemeClr val="tx1"/>
                </a:solidFill>
                <a:effectLst/>
                <a:latin typeface="+mn-lt"/>
                <a:ea typeface="+mn-ea"/>
                <a:cs typeface="+mn-cs"/>
              </a:rPr>
              <a:t> developed a vision for lasting change with widespread impact.  It centred on engaging the major seed supply companies to develop a better system for distributing good quality seeds to small farmers and homestead gardeners.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This required three significant business innovations, launched through various partnerships that evolved between 2009 and 2012 as </a:t>
            </a:r>
            <a:r>
              <a:rPr lang="en-GB" sz="1200" kern="1200" dirty="0" err="1">
                <a:solidFill>
                  <a:schemeClr val="tx1"/>
                </a:solidFill>
                <a:effectLst/>
                <a:latin typeface="+mn-lt"/>
                <a:ea typeface="+mn-ea"/>
                <a:cs typeface="+mn-cs"/>
              </a:rPr>
              <a:t>Katalyst</a:t>
            </a:r>
            <a:r>
              <a:rPr lang="en-GB" sz="1200" kern="1200" dirty="0">
                <a:solidFill>
                  <a:schemeClr val="tx1"/>
                </a:solidFill>
                <a:effectLst/>
                <a:latin typeface="+mn-lt"/>
                <a:ea typeface="+mn-ea"/>
                <a:cs typeface="+mn-cs"/>
              </a:rPr>
              <a:t> learned more about the seed market system.</a:t>
            </a:r>
          </a:p>
          <a:p>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1.  Integration of mobile seed vendors</a:t>
            </a:r>
            <a:endParaRPr lang="en-GB" sz="1200" kern="1200" dirty="0">
              <a:solidFill>
                <a:schemeClr val="tx1"/>
              </a:solidFill>
              <a:effectLst/>
              <a:latin typeface="+mn-lt"/>
              <a:ea typeface="+mn-ea"/>
              <a:cs typeface="+mn-cs"/>
            </a:endParaRPr>
          </a:p>
          <a:p>
            <a:pPr lvl="1"/>
            <a:r>
              <a:rPr lang="en-GB" sz="1200" kern="1200" dirty="0">
                <a:solidFill>
                  <a:schemeClr val="tx1"/>
                </a:solidFill>
                <a:effectLst/>
                <a:latin typeface="+mn-lt"/>
                <a:ea typeface="+mn-ea"/>
                <a:cs typeface="+mn-cs"/>
              </a:rPr>
              <a:t>In order to get seed suppliers on board, </a:t>
            </a:r>
            <a:r>
              <a:rPr lang="en-GB" sz="1200" kern="1200" dirty="0" err="1">
                <a:solidFill>
                  <a:schemeClr val="tx1"/>
                </a:solidFill>
                <a:effectLst/>
                <a:latin typeface="+mn-lt"/>
                <a:ea typeface="+mn-ea"/>
                <a:cs typeface="+mn-cs"/>
              </a:rPr>
              <a:t>Katalyst</a:t>
            </a:r>
            <a:r>
              <a:rPr lang="en-GB" sz="1200" kern="1200" dirty="0">
                <a:solidFill>
                  <a:schemeClr val="tx1"/>
                </a:solidFill>
                <a:effectLst/>
                <a:latin typeface="+mn-lt"/>
                <a:ea typeface="+mn-ea"/>
                <a:cs typeface="+mn-cs"/>
              </a:rPr>
              <a:t> needed to demonstrate that smaller farmers could become valuable customers without huge investments in marketing. </a:t>
            </a:r>
          </a:p>
          <a:p>
            <a:pPr lvl="1"/>
            <a:r>
              <a:rPr lang="en-GB" sz="1200" kern="1200" dirty="0">
                <a:solidFill>
                  <a:schemeClr val="tx1"/>
                </a:solidFill>
                <a:effectLst/>
                <a:latin typeface="+mn-lt"/>
                <a:ea typeface="+mn-ea"/>
                <a:cs typeface="+mn-cs"/>
              </a:rPr>
              <a:t>Its first important deal in 2009 was with a large reputable seed company.  </a:t>
            </a:r>
            <a:r>
              <a:rPr lang="en-GB" sz="1200" kern="1200" dirty="0" err="1">
                <a:solidFill>
                  <a:schemeClr val="tx1"/>
                </a:solidFill>
                <a:effectLst/>
                <a:latin typeface="+mn-lt"/>
                <a:ea typeface="+mn-ea"/>
                <a:cs typeface="+mn-cs"/>
              </a:rPr>
              <a:t>Lal</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Teer</a:t>
            </a:r>
            <a:r>
              <a:rPr lang="en-GB" sz="1200" kern="1200" dirty="0">
                <a:solidFill>
                  <a:schemeClr val="tx1"/>
                </a:solidFill>
                <a:effectLst/>
                <a:latin typeface="+mn-lt"/>
                <a:ea typeface="+mn-ea"/>
                <a:cs typeface="+mn-cs"/>
              </a:rPr>
              <a:t> Seeds agreed to incorporate mobile vendors into their formal distribution channels, by offering them discounted prices.  </a:t>
            </a:r>
            <a:r>
              <a:rPr lang="en-GB" sz="1200" kern="1200" dirty="0" err="1">
                <a:solidFill>
                  <a:schemeClr val="tx1"/>
                </a:solidFill>
                <a:effectLst/>
                <a:latin typeface="+mn-lt"/>
                <a:ea typeface="+mn-ea"/>
                <a:cs typeface="+mn-cs"/>
              </a:rPr>
              <a:t>Katalyst</a:t>
            </a:r>
            <a:r>
              <a:rPr lang="en-GB" sz="1200" kern="1200" dirty="0">
                <a:solidFill>
                  <a:schemeClr val="tx1"/>
                </a:solidFill>
                <a:effectLst/>
                <a:latin typeface="+mn-lt"/>
                <a:ea typeface="+mn-ea"/>
                <a:cs typeface="+mn-cs"/>
              </a:rPr>
              <a:t> covered a proportion of the business risk.</a:t>
            </a:r>
          </a:p>
          <a:p>
            <a:endParaRPr lang="en-GB" sz="1200" b="1"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2.  Formalising training for vendors</a:t>
            </a:r>
            <a:r>
              <a:rPr lang="en-GB" sz="1200" kern="1200" dirty="0">
                <a:solidFill>
                  <a:schemeClr val="tx1"/>
                </a:solidFill>
                <a:effectLst/>
                <a:latin typeface="+mn-lt"/>
                <a:ea typeface="+mn-ea"/>
                <a:cs typeface="+mn-cs"/>
              </a:rPr>
              <a:t> </a:t>
            </a:r>
          </a:p>
          <a:p>
            <a:pPr lvl="1"/>
            <a:r>
              <a:rPr lang="en-GB" sz="1200" kern="1200" dirty="0" err="1">
                <a:solidFill>
                  <a:schemeClr val="tx1"/>
                </a:solidFill>
                <a:effectLst/>
                <a:latin typeface="+mn-lt"/>
                <a:ea typeface="+mn-ea"/>
                <a:cs typeface="+mn-cs"/>
              </a:rPr>
              <a:t>Katalyst</a:t>
            </a:r>
            <a:r>
              <a:rPr lang="en-GB" sz="1200" kern="1200" dirty="0">
                <a:solidFill>
                  <a:schemeClr val="tx1"/>
                </a:solidFill>
                <a:effectLst/>
                <a:latin typeface="+mn-lt"/>
                <a:ea typeface="+mn-ea"/>
                <a:cs typeface="+mn-cs"/>
              </a:rPr>
              <a:t> knew that good yields for farmers required access to reliable information as well as seeds.  It designed and arranged initial training for the first group of 50 mobile seed vendors. As their success in reaching new customers (5,000 within 2 years) became obvious, </a:t>
            </a:r>
            <a:r>
              <a:rPr lang="en-GB" sz="1200" kern="1200" dirty="0" err="1">
                <a:solidFill>
                  <a:schemeClr val="tx1"/>
                </a:solidFill>
                <a:effectLst/>
                <a:latin typeface="+mn-lt"/>
                <a:ea typeface="+mn-ea"/>
                <a:cs typeface="+mn-cs"/>
              </a:rPr>
              <a:t>Lal</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Teer</a:t>
            </a:r>
            <a:r>
              <a:rPr lang="en-GB" sz="1200" kern="1200" dirty="0">
                <a:solidFill>
                  <a:schemeClr val="tx1"/>
                </a:solidFill>
                <a:effectLst/>
                <a:latin typeface="+mn-lt"/>
                <a:ea typeface="+mn-ea"/>
                <a:cs typeface="+mn-cs"/>
              </a:rPr>
              <a:t> took on full responsibility for training new groups.  They were quickly copied by other seed companies.</a:t>
            </a:r>
          </a:p>
          <a:p>
            <a:endParaRPr lang="en-GB" sz="1200" b="1"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3.  Seed pack innovation</a:t>
            </a:r>
            <a:endParaRPr lang="en-GB" sz="1200" kern="1200" dirty="0">
              <a:solidFill>
                <a:schemeClr val="tx1"/>
              </a:solidFill>
              <a:effectLst/>
              <a:latin typeface="+mn-lt"/>
              <a:ea typeface="+mn-ea"/>
              <a:cs typeface="+mn-cs"/>
            </a:endParaRPr>
          </a:p>
          <a:p>
            <a:pPr lvl="1"/>
            <a:r>
              <a:rPr lang="en-GB" sz="1200" kern="1200" dirty="0">
                <a:solidFill>
                  <a:schemeClr val="tx1"/>
                </a:solidFill>
                <a:effectLst/>
                <a:latin typeface="+mn-lt"/>
                <a:ea typeface="+mn-ea"/>
                <a:cs typeface="+mn-cs"/>
              </a:rPr>
              <a:t>Conventional packs (typically containing seed for 1000 m</a:t>
            </a:r>
            <a:r>
              <a:rPr lang="en-GB" sz="1200" kern="1200" baseline="30000" dirty="0">
                <a:solidFill>
                  <a:schemeClr val="tx1"/>
                </a:solidFill>
                <a:effectLst/>
                <a:latin typeface="+mn-lt"/>
                <a:ea typeface="+mn-ea"/>
                <a:cs typeface="+mn-cs"/>
              </a:rPr>
              <a:t>2</a:t>
            </a:r>
            <a:r>
              <a:rPr lang="en-GB" sz="1200" kern="1200" dirty="0">
                <a:solidFill>
                  <a:schemeClr val="tx1"/>
                </a:solidFill>
                <a:effectLst/>
                <a:latin typeface="+mn-lt"/>
                <a:ea typeface="+mn-ea"/>
                <a:cs typeface="+mn-cs"/>
              </a:rPr>
              <a:t>) are too large for small farmers.  Vendors would open packets and re-sell contents in smaller quantities. This was bad for assuring seed quality and threatened brand reputation. </a:t>
            </a:r>
          </a:p>
          <a:p>
            <a:pPr lvl="1"/>
            <a:r>
              <a:rPr lang="en-GB" sz="1200" kern="1200" dirty="0">
                <a:solidFill>
                  <a:schemeClr val="tx1"/>
                </a:solidFill>
                <a:effectLst/>
                <a:latin typeface="+mn-lt"/>
                <a:ea typeface="+mn-ea"/>
                <a:cs typeface="+mn-cs"/>
              </a:rPr>
              <a:t>In 2010 </a:t>
            </a:r>
            <a:r>
              <a:rPr lang="en-GB" sz="1200" kern="1200" dirty="0" err="1">
                <a:solidFill>
                  <a:schemeClr val="tx1"/>
                </a:solidFill>
                <a:effectLst/>
                <a:latin typeface="+mn-lt"/>
                <a:ea typeface="+mn-ea"/>
                <a:cs typeface="+mn-cs"/>
              </a:rPr>
              <a:t>Katalyst</a:t>
            </a:r>
            <a:r>
              <a:rPr lang="en-GB" sz="1200" kern="1200" dirty="0">
                <a:solidFill>
                  <a:schemeClr val="tx1"/>
                </a:solidFill>
                <a:effectLst/>
                <a:latin typeface="+mn-lt"/>
                <a:ea typeface="+mn-ea"/>
                <a:cs typeface="+mn-cs"/>
              </a:rPr>
              <a:t> partnered with two companies (</a:t>
            </a:r>
            <a:r>
              <a:rPr lang="en-GB" sz="1200" kern="1200" dirty="0" err="1">
                <a:solidFill>
                  <a:schemeClr val="tx1"/>
                </a:solidFill>
                <a:effectLst/>
                <a:latin typeface="+mn-lt"/>
                <a:ea typeface="+mn-ea"/>
                <a:cs typeface="+mn-cs"/>
              </a:rPr>
              <a:t>Lal</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Teer</a:t>
            </a:r>
            <a:r>
              <a:rPr lang="en-GB" sz="1200" kern="1200" dirty="0">
                <a:solidFill>
                  <a:schemeClr val="tx1"/>
                </a:solidFill>
                <a:effectLst/>
                <a:latin typeface="+mn-lt"/>
                <a:ea typeface="+mn-ea"/>
                <a:cs typeface="+mn-cs"/>
              </a:rPr>
              <a:t> and A R </a:t>
            </a:r>
            <a:r>
              <a:rPr lang="en-GB" sz="1200" kern="1200" dirty="0" err="1">
                <a:solidFill>
                  <a:schemeClr val="tx1"/>
                </a:solidFill>
                <a:effectLst/>
                <a:latin typeface="+mn-lt"/>
                <a:ea typeface="+mn-ea"/>
                <a:cs typeface="+mn-cs"/>
              </a:rPr>
              <a:t>Mallik</a:t>
            </a:r>
            <a:r>
              <a:rPr lang="en-GB" sz="1200" kern="1200" dirty="0">
                <a:solidFill>
                  <a:schemeClr val="tx1"/>
                </a:solidFill>
                <a:effectLst/>
                <a:latin typeface="+mn-lt"/>
                <a:ea typeface="+mn-ea"/>
                <a:cs typeface="+mn-cs"/>
              </a:rPr>
              <a:t>) to design, develop and test tamper-proof mini-packs (containing enough seed for just 150 m</a:t>
            </a:r>
            <a:r>
              <a:rPr lang="en-GB" sz="1200" kern="1200" baseline="30000" dirty="0">
                <a:solidFill>
                  <a:schemeClr val="tx1"/>
                </a:solidFill>
                <a:effectLst/>
                <a:latin typeface="+mn-lt"/>
                <a:ea typeface="+mn-ea"/>
                <a:cs typeface="+mn-cs"/>
              </a:rPr>
              <a:t>2</a:t>
            </a:r>
            <a:r>
              <a:rPr lang="en-GB" sz="1200" kern="1200" dirty="0">
                <a:solidFill>
                  <a:schemeClr val="tx1"/>
                </a:solidFill>
                <a:effectLst/>
                <a:latin typeface="+mn-lt"/>
                <a:ea typeface="+mn-ea"/>
                <a:cs typeface="+mn-cs"/>
              </a:rPr>
              <a:t>). The companies made 35 varieties of hybrid and open pollinated quality-assured seeds affordable to poor farmers.  </a:t>
            </a:r>
            <a:r>
              <a:rPr lang="en-GB" sz="1200" kern="1200" dirty="0" err="1">
                <a:solidFill>
                  <a:schemeClr val="tx1"/>
                </a:solidFill>
                <a:effectLst/>
                <a:latin typeface="+mn-lt"/>
                <a:ea typeface="+mn-ea"/>
                <a:cs typeface="+mn-cs"/>
              </a:rPr>
              <a:t>Katalyst</a:t>
            </a:r>
            <a:r>
              <a:rPr lang="en-GB" sz="1200" kern="1200" dirty="0">
                <a:solidFill>
                  <a:schemeClr val="tx1"/>
                </a:solidFill>
                <a:effectLst/>
                <a:latin typeface="+mn-lt"/>
                <a:ea typeface="+mn-ea"/>
                <a:cs typeface="+mn-cs"/>
              </a:rPr>
              <a:t> helped develop attractive packaging and promotional materials.  </a:t>
            </a:r>
          </a:p>
          <a:p>
            <a:endParaRPr lang="en-GB" dirty="0"/>
          </a:p>
        </p:txBody>
      </p:sp>
      <p:sp>
        <p:nvSpPr>
          <p:cNvPr id="4" name="Slide Number Placeholder 3"/>
          <p:cNvSpPr>
            <a:spLocks noGrp="1"/>
          </p:cNvSpPr>
          <p:nvPr>
            <p:ph type="sldNum" sz="quarter" idx="10"/>
          </p:nvPr>
        </p:nvSpPr>
        <p:spPr/>
        <p:txBody>
          <a:bodyPr/>
          <a:lstStyle/>
          <a:p>
            <a:fld id="{E0A054DC-CD29-4471-AF2E-5043EBB3E39B}" type="slidenum">
              <a:rPr lang="en-GB" smtClean="0"/>
              <a:pPr/>
              <a:t>3</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685800"/>
            <a:ext cx="5486400" cy="3429000"/>
          </a:xfrm>
        </p:spPr>
      </p:sp>
      <p:sp>
        <p:nvSpPr>
          <p:cNvPr id="3" name="Notes Placeholder 2"/>
          <p:cNvSpPr>
            <a:spLocks noGrp="1"/>
          </p:cNvSpPr>
          <p:nvPr>
            <p:ph type="body" idx="1"/>
          </p:nvPr>
        </p:nvSpPr>
        <p:spPr/>
        <p:txBody>
          <a:bodyPr>
            <a:normAutofit/>
          </a:bodyPr>
          <a:lstStyle/>
          <a:p>
            <a:pPr>
              <a:lnSpc>
                <a:spcPct val="110000"/>
              </a:lnSpc>
            </a:pPr>
            <a:r>
              <a:rPr lang="en-GB" sz="1200" b="1" kern="1200" dirty="0">
                <a:solidFill>
                  <a:schemeClr val="tx1"/>
                </a:solidFill>
                <a:effectLst/>
                <a:latin typeface="+mn-lt"/>
                <a:ea typeface="+mn-ea"/>
                <a:cs typeface="+mn-cs"/>
              </a:rPr>
              <a:t>How MSD interventions led to systemic change and impact</a:t>
            </a:r>
            <a:endParaRPr lang="en-GB" sz="1200" kern="1200" dirty="0">
              <a:solidFill>
                <a:schemeClr val="tx1"/>
              </a:solidFill>
              <a:effectLst/>
              <a:latin typeface="+mn-lt"/>
              <a:ea typeface="+mn-ea"/>
              <a:cs typeface="+mn-cs"/>
            </a:endParaRPr>
          </a:p>
          <a:p>
            <a:pPr>
              <a:lnSpc>
                <a:spcPct val="110000"/>
              </a:lnSpc>
            </a:pPr>
            <a:r>
              <a:rPr lang="en-GB" sz="1200" kern="1200" dirty="0" err="1">
                <a:solidFill>
                  <a:schemeClr val="tx1"/>
                </a:solidFill>
                <a:effectLst/>
                <a:latin typeface="+mn-lt"/>
                <a:ea typeface="+mn-ea"/>
                <a:cs typeface="+mn-cs"/>
              </a:rPr>
              <a:t>Katalyst’s</a:t>
            </a:r>
            <a:r>
              <a:rPr lang="en-GB" sz="1200" kern="1200" dirty="0">
                <a:solidFill>
                  <a:schemeClr val="tx1"/>
                </a:solidFill>
                <a:effectLst/>
                <a:latin typeface="+mn-lt"/>
                <a:ea typeface="+mn-ea"/>
                <a:cs typeface="+mn-cs"/>
              </a:rPr>
              <a:t> theory of change in this MSD approach involved the following logic:</a:t>
            </a:r>
          </a:p>
          <a:p>
            <a:pPr>
              <a:lnSpc>
                <a:spcPct val="110000"/>
              </a:lnSpc>
            </a:pPr>
            <a:endParaRPr lang="en-GB" sz="1200" kern="1200" dirty="0">
              <a:solidFill>
                <a:schemeClr val="tx1"/>
              </a:solidFill>
              <a:effectLst/>
              <a:latin typeface="+mn-lt"/>
              <a:ea typeface="+mn-ea"/>
              <a:cs typeface="+mn-cs"/>
            </a:endParaRPr>
          </a:p>
          <a:p>
            <a:pPr marL="228600" lvl="0" indent="-228600">
              <a:lnSpc>
                <a:spcPct val="110000"/>
              </a:lnSpc>
              <a:buFont typeface="+mj-lt"/>
              <a:buAutoNum type="alphaUcPeriod"/>
            </a:pPr>
            <a:r>
              <a:rPr lang="en-GB" sz="1200" kern="1200" dirty="0" err="1">
                <a:solidFill>
                  <a:schemeClr val="tx1"/>
                </a:solidFill>
                <a:effectLst/>
                <a:latin typeface="+mn-lt"/>
                <a:ea typeface="+mn-ea"/>
                <a:cs typeface="+mn-cs"/>
              </a:rPr>
              <a:t>Katalyst’s</a:t>
            </a:r>
            <a:r>
              <a:rPr lang="en-GB" sz="1200" kern="1200" dirty="0">
                <a:solidFill>
                  <a:schemeClr val="tx1"/>
                </a:solidFill>
                <a:effectLst/>
                <a:latin typeface="+mn-lt"/>
                <a:ea typeface="+mn-ea"/>
                <a:cs typeface="+mn-cs"/>
              </a:rPr>
              <a:t> market research and negotiations convinced at least one major seed supplier that the smallholder market had enough potential to justify their investment in distribution innovation.</a:t>
            </a:r>
          </a:p>
          <a:p>
            <a:pPr marL="228600" lvl="0" indent="-228600">
              <a:lnSpc>
                <a:spcPct val="110000"/>
              </a:lnSpc>
              <a:buFont typeface="+mj-lt"/>
              <a:buAutoNum type="alphaUcPeriod"/>
            </a:pPr>
            <a:endParaRPr lang="en-GB" sz="1200" kern="1200" dirty="0">
              <a:solidFill>
                <a:schemeClr val="tx1"/>
              </a:solidFill>
              <a:effectLst/>
              <a:latin typeface="+mn-lt"/>
              <a:ea typeface="+mn-ea"/>
              <a:cs typeface="+mn-cs"/>
            </a:endParaRPr>
          </a:p>
          <a:p>
            <a:pPr marL="228600" lvl="0" indent="-228600">
              <a:lnSpc>
                <a:spcPct val="110000"/>
              </a:lnSpc>
              <a:buFont typeface="+mj-lt"/>
              <a:buAutoNum type="alphaUcPeriod"/>
            </a:pPr>
            <a:r>
              <a:rPr lang="en-GB" sz="1200" kern="1200" dirty="0">
                <a:solidFill>
                  <a:schemeClr val="tx1"/>
                </a:solidFill>
                <a:effectLst/>
                <a:latin typeface="+mn-lt"/>
                <a:ea typeface="+mn-ea"/>
                <a:cs typeface="+mn-cs"/>
              </a:rPr>
              <a:t>Support for training and inclusion of mobile vendors in formal distribution channels proved an effective way to reach smaller farmers with quality seeds and information. Other companies started to adopt this vendor model.  Then </a:t>
            </a:r>
            <a:r>
              <a:rPr lang="en-GB" sz="1200" kern="1200" dirty="0" err="1">
                <a:solidFill>
                  <a:schemeClr val="tx1"/>
                </a:solidFill>
                <a:effectLst/>
                <a:latin typeface="+mn-lt"/>
                <a:ea typeface="+mn-ea"/>
                <a:cs typeface="+mn-cs"/>
              </a:rPr>
              <a:t>Katalyst</a:t>
            </a:r>
            <a:r>
              <a:rPr lang="en-GB" sz="1200" kern="1200" dirty="0">
                <a:solidFill>
                  <a:schemeClr val="tx1"/>
                </a:solidFill>
                <a:effectLst/>
                <a:latin typeface="+mn-lt"/>
                <a:ea typeface="+mn-ea"/>
                <a:cs typeface="+mn-cs"/>
              </a:rPr>
              <a:t> helped companies introduce mini-packs for seeds to make them more relevant and affordable to smaller farmers,</a:t>
            </a:r>
            <a:r>
              <a:rPr lang="en-GB" sz="1200" kern="1200" baseline="0" dirty="0">
                <a:solidFill>
                  <a:schemeClr val="tx1"/>
                </a:solidFill>
                <a:effectLst/>
                <a:latin typeface="+mn-lt"/>
                <a:ea typeface="+mn-ea"/>
                <a:cs typeface="+mn-cs"/>
              </a:rPr>
              <a:t> especially women.</a:t>
            </a:r>
            <a:endParaRPr lang="en-GB" sz="1200" kern="1200" dirty="0">
              <a:solidFill>
                <a:schemeClr val="tx1"/>
              </a:solidFill>
              <a:effectLst/>
              <a:latin typeface="+mn-lt"/>
              <a:ea typeface="+mn-ea"/>
              <a:cs typeface="+mn-cs"/>
            </a:endParaRPr>
          </a:p>
          <a:p>
            <a:pPr marL="228600" lvl="0" indent="-228600">
              <a:lnSpc>
                <a:spcPct val="110000"/>
              </a:lnSpc>
              <a:buFont typeface="+mj-lt"/>
              <a:buAutoNum type="alphaUcPeriod"/>
            </a:pPr>
            <a:endParaRPr lang="en-GB" sz="1200" kern="1200" dirty="0">
              <a:solidFill>
                <a:schemeClr val="tx1"/>
              </a:solidFill>
              <a:effectLst/>
              <a:latin typeface="+mn-lt"/>
              <a:ea typeface="+mn-ea"/>
              <a:cs typeface="+mn-cs"/>
            </a:endParaRPr>
          </a:p>
          <a:p>
            <a:pPr marL="228600" lvl="0" indent="-228600">
              <a:lnSpc>
                <a:spcPct val="110000"/>
              </a:lnSpc>
              <a:buFont typeface="+mj-lt"/>
              <a:buAutoNum type="alphaUcPeriod"/>
            </a:pPr>
            <a:r>
              <a:rPr lang="en-GB" sz="1200" kern="1200" dirty="0">
                <a:solidFill>
                  <a:schemeClr val="tx1"/>
                </a:solidFill>
                <a:effectLst/>
                <a:latin typeface="+mn-lt"/>
                <a:ea typeface="+mn-ea"/>
                <a:cs typeface="+mn-cs"/>
              </a:rPr>
              <a:t>Sales to small farmers soared thanks to availability of mini-packed seeds along with better advice from trained mobile vendors. Other </a:t>
            </a:r>
            <a:r>
              <a:rPr lang="en-GB" sz="1200" kern="1200" dirty="0" err="1">
                <a:solidFill>
                  <a:schemeClr val="tx1"/>
                </a:solidFill>
                <a:effectLst/>
                <a:latin typeface="+mn-lt"/>
                <a:ea typeface="+mn-ea"/>
                <a:cs typeface="+mn-cs"/>
              </a:rPr>
              <a:t>agri</a:t>
            </a:r>
            <a:r>
              <a:rPr lang="en-GB" sz="1200" kern="1200" dirty="0">
                <a:solidFill>
                  <a:schemeClr val="tx1"/>
                </a:solidFill>
                <a:effectLst/>
                <a:latin typeface="+mn-lt"/>
                <a:ea typeface="+mn-ea"/>
                <a:cs typeface="+mn-cs"/>
              </a:rPr>
              <a:t>-input firms adopted the mini-pack technology.</a:t>
            </a:r>
          </a:p>
          <a:p>
            <a:pPr marL="228600" lvl="0" indent="-228600">
              <a:lnSpc>
                <a:spcPct val="110000"/>
              </a:lnSpc>
              <a:buFont typeface="+mj-lt"/>
              <a:buAutoNum type="alphaUcPeriod"/>
            </a:pPr>
            <a:endParaRPr lang="en-GB" sz="1200" kern="1200" dirty="0">
              <a:solidFill>
                <a:schemeClr val="tx1"/>
              </a:solidFill>
              <a:effectLst/>
              <a:latin typeface="+mn-lt"/>
              <a:ea typeface="+mn-ea"/>
              <a:cs typeface="+mn-cs"/>
            </a:endParaRPr>
          </a:p>
          <a:p>
            <a:pPr marL="228600" lvl="0" indent="-228600">
              <a:lnSpc>
                <a:spcPct val="110000"/>
              </a:lnSpc>
              <a:buFont typeface="+mj-lt"/>
              <a:buAutoNum type="alphaUcPeriod"/>
            </a:pPr>
            <a:r>
              <a:rPr lang="en-GB" sz="1200" kern="1200" dirty="0">
                <a:solidFill>
                  <a:schemeClr val="tx1"/>
                </a:solidFill>
                <a:effectLst/>
                <a:latin typeface="+mn-lt"/>
                <a:ea typeface="+mn-ea"/>
                <a:cs typeface="+mn-cs"/>
              </a:rPr>
              <a:t>Better yields and higher returns achieved by early adopters of mini-packed seeds convinced increasingly large numbers of small farmers to step up vegetable cultivation and invest more to achieve higher incomes.  </a:t>
            </a:r>
          </a:p>
        </p:txBody>
      </p:sp>
      <p:sp>
        <p:nvSpPr>
          <p:cNvPr id="4" name="Slide Number Placeholder 3"/>
          <p:cNvSpPr>
            <a:spLocks noGrp="1"/>
          </p:cNvSpPr>
          <p:nvPr>
            <p:ph type="sldNum" sz="quarter" idx="10"/>
          </p:nvPr>
        </p:nvSpPr>
        <p:spPr/>
        <p:txBody>
          <a:bodyPr/>
          <a:lstStyle/>
          <a:p>
            <a:fld id="{E0A054DC-CD29-4471-AF2E-5043EBB3E39B}" type="slidenum">
              <a:rPr lang="en-GB" smtClean="0"/>
              <a:pPr/>
              <a:t>4</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685800"/>
            <a:ext cx="5486400" cy="3429000"/>
          </a:xfrm>
        </p:spPr>
      </p:sp>
      <p:sp>
        <p:nvSpPr>
          <p:cNvPr id="3" name="Notes Placeholder 2"/>
          <p:cNvSpPr>
            <a:spLocks noGrp="1"/>
          </p:cNvSpPr>
          <p:nvPr>
            <p:ph type="body" idx="1"/>
          </p:nvPr>
        </p:nvSpPr>
        <p:spPr/>
        <p:txBody>
          <a:bodyPr>
            <a:normAutofit fontScale="85000" lnSpcReduction="20000"/>
          </a:bodyPr>
          <a:lstStyle/>
          <a:p>
            <a:r>
              <a:rPr lang="en-GB" sz="1200" b="1" kern="1200" dirty="0">
                <a:solidFill>
                  <a:schemeClr val="tx1"/>
                </a:solidFill>
                <a:effectLst/>
                <a:latin typeface="+mn-lt"/>
                <a:ea typeface="+mn-ea"/>
                <a:cs typeface="+mn-cs"/>
              </a:rPr>
              <a:t>Mini-packed seeds became hugely popular</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Sales of mini-packed seeds far exceeded seed company’s expectations.  </a:t>
            </a:r>
          </a:p>
          <a:p>
            <a:pPr marL="171450" lvl="0" indent="-171450">
              <a:buFont typeface="Arial"/>
              <a:buChar char="•"/>
            </a:pPr>
            <a:r>
              <a:rPr lang="en-GB" sz="1200" kern="1200" dirty="0">
                <a:solidFill>
                  <a:schemeClr val="tx1"/>
                </a:solidFill>
                <a:effectLst/>
                <a:latin typeface="+mn-lt"/>
                <a:ea typeface="+mn-ea"/>
                <a:cs typeface="+mn-cs"/>
              </a:rPr>
              <a:t>Three quarters of a million were sold in the first year (200,000 in early season, 550,000 in late season).  </a:t>
            </a:r>
          </a:p>
          <a:p>
            <a:pPr marL="171450" lvl="0" indent="-171450">
              <a:buFont typeface="Arial"/>
              <a:buChar char="•"/>
            </a:pPr>
            <a:r>
              <a:rPr lang="en-GB" sz="1200" kern="1200" dirty="0">
                <a:solidFill>
                  <a:schemeClr val="tx1"/>
                </a:solidFill>
                <a:effectLst/>
                <a:latin typeface="+mn-lt"/>
                <a:ea typeface="+mn-ea"/>
                <a:cs typeface="+mn-cs"/>
              </a:rPr>
              <a:t>Mini-packs were being distributed across 55 (out of 64) districts within two years.  </a:t>
            </a:r>
          </a:p>
          <a:p>
            <a:pPr marL="171450" lvl="0" indent="-171450">
              <a:buFont typeface="Arial"/>
              <a:buChar char="•"/>
            </a:pPr>
            <a:r>
              <a:rPr lang="en-GB" sz="1200" kern="1200" dirty="0">
                <a:solidFill>
                  <a:schemeClr val="tx1"/>
                </a:solidFill>
                <a:effectLst/>
                <a:latin typeface="+mn-lt"/>
                <a:ea typeface="+mn-ea"/>
                <a:cs typeface="+mn-cs"/>
              </a:rPr>
              <a:t>By 2012, </a:t>
            </a:r>
            <a:r>
              <a:rPr lang="en-US" sz="1200" kern="1200" dirty="0">
                <a:solidFill>
                  <a:schemeClr val="tx1"/>
                </a:solidFill>
                <a:effectLst/>
                <a:latin typeface="+mn-lt"/>
                <a:ea typeface="+mn-ea"/>
                <a:cs typeface="+mn-cs"/>
              </a:rPr>
              <a:t>the total number of households using mini-packed seeds had grown to 460,000.</a:t>
            </a:r>
            <a:endParaRPr lang="en-GB" sz="1200" kern="1200" dirty="0">
              <a:solidFill>
                <a:schemeClr val="tx1"/>
              </a:solidFill>
              <a:effectLst/>
              <a:latin typeface="+mn-lt"/>
              <a:ea typeface="+mn-ea"/>
              <a:cs typeface="+mn-cs"/>
            </a:endParaRPr>
          </a:p>
          <a:p>
            <a:endParaRPr lang="en-GB" sz="1200" b="1"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Poor farmers’ incomes increased</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 comparative study of 500 farmers using / not using quality seeds over 3 seasons showed that:</a:t>
            </a:r>
          </a:p>
          <a:p>
            <a:pPr marL="171450" lvl="0" indent="-171450">
              <a:buFont typeface="Arial"/>
              <a:buChar char="•"/>
            </a:pPr>
            <a:r>
              <a:rPr lang="en-GB" sz="1200" kern="1200" dirty="0">
                <a:solidFill>
                  <a:schemeClr val="tx1"/>
                </a:solidFill>
                <a:effectLst/>
                <a:latin typeface="+mn-lt"/>
                <a:ea typeface="+mn-ea"/>
                <a:cs typeface="+mn-cs"/>
              </a:rPr>
              <a:t>80% of households buying mini-packed seeds were living in poverty (&lt;USD 2.5/day)</a:t>
            </a:r>
          </a:p>
          <a:p>
            <a:pPr marL="171450" lvl="0" indent="-171450">
              <a:buFont typeface="Arial"/>
              <a:buChar char="•"/>
            </a:pPr>
            <a:r>
              <a:rPr lang="en-GB" sz="1200" kern="1200" dirty="0">
                <a:solidFill>
                  <a:schemeClr val="tx1"/>
                </a:solidFill>
                <a:effectLst/>
                <a:latin typeface="+mn-lt"/>
                <a:ea typeface="+mn-ea"/>
                <a:cs typeface="+mn-cs"/>
              </a:rPr>
              <a:t>Incomes of individual farmers rose by USD 17 per season on average, and 90% had nutritional benefits from increased consumption of vegetables</a:t>
            </a:r>
          </a:p>
          <a:p>
            <a:pPr marL="171450" lvl="0" indent="-171450">
              <a:buFont typeface="Arial"/>
              <a:buChar char="•"/>
            </a:pPr>
            <a:r>
              <a:rPr lang="en-GB" sz="1200" kern="1200" dirty="0">
                <a:solidFill>
                  <a:schemeClr val="tx1"/>
                </a:solidFill>
                <a:effectLst/>
                <a:latin typeface="+mn-lt"/>
                <a:ea typeface="+mn-ea"/>
                <a:cs typeface="+mn-cs"/>
              </a:rPr>
              <a:t>Aggregate income of poor farmers increased by USD 14 million in just 18 months</a:t>
            </a:r>
          </a:p>
          <a:p>
            <a:endParaRPr lang="en-GB" sz="1200" b="1"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Companies took ownership of the training function</a:t>
            </a:r>
            <a:endParaRPr lang="en-GB" sz="1200" kern="1200" dirty="0">
              <a:solidFill>
                <a:schemeClr val="tx1"/>
              </a:solidFill>
              <a:effectLst/>
              <a:latin typeface="+mn-lt"/>
              <a:ea typeface="+mn-ea"/>
              <a:cs typeface="+mn-cs"/>
            </a:endParaRPr>
          </a:p>
          <a:p>
            <a:pPr marL="171450" lvl="0" indent="-171450">
              <a:buFont typeface="Arial"/>
              <a:buChar char="•"/>
            </a:pPr>
            <a:r>
              <a:rPr lang="en-GB" sz="1200" kern="1200" dirty="0" err="1">
                <a:solidFill>
                  <a:schemeClr val="tx1"/>
                </a:solidFill>
                <a:effectLst/>
                <a:latin typeface="+mn-lt"/>
                <a:ea typeface="+mn-ea"/>
                <a:cs typeface="+mn-cs"/>
              </a:rPr>
              <a:t>Lal</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Teer</a:t>
            </a:r>
            <a:r>
              <a:rPr lang="en-GB" sz="1200" kern="1200" dirty="0">
                <a:solidFill>
                  <a:schemeClr val="tx1"/>
                </a:solidFill>
                <a:effectLst/>
                <a:latin typeface="+mn-lt"/>
                <a:ea typeface="+mn-ea"/>
                <a:cs typeface="+mn-cs"/>
              </a:rPr>
              <a:t> invested in training more than 1,000 vendors to reach farmers in remote locations such as small riverine islands called chars. </a:t>
            </a:r>
          </a:p>
          <a:p>
            <a:pPr marL="171450" lvl="0" indent="-171450">
              <a:buFont typeface="Arial"/>
              <a:buChar char="•"/>
            </a:pPr>
            <a:r>
              <a:rPr lang="en-GB" sz="1200" kern="1200" dirty="0">
                <a:solidFill>
                  <a:schemeClr val="tx1"/>
                </a:solidFill>
                <a:effectLst/>
                <a:latin typeface="+mn-lt"/>
                <a:ea typeface="+mn-ea"/>
                <a:cs typeface="+mn-cs"/>
              </a:rPr>
              <a:t>This led other companies to following suit. They started adopting strategies to produce, package, and market vegetable seed mini-packet (including poaching competitors’ staff)</a:t>
            </a:r>
          </a:p>
          <a:p>
            <a:pPr marL="171450" lvl="0" indent="-171450">
              <a:buFont typeface="Arial"/>
              <a:buChar char="•"/>
            </a:pPr>
            <a:r>
              <a:rPr lang="en-GB" sz="1200" kern="1200" dirty="0">
                <a:solidFill>
                  <a:schemeClr val="tx1"/>
                </a:solidFill>
                <a:effectLst/>
                <a:latin typeface="+mn-lt"/>
                <a:ea typeface="+mn-ea"/>
                <a:cs typeface="+mn-cs"/>
              </a:rPr>
              <a:t>By 2018, it is estimated 4,500 mobile vendors were part of seed companies’ distribution networks (reaching over half a million farmers).</a:t>
            </a:r>
          </a:p>
          <a:p>
            <a:endParaRPr lang="en-GB" sz="1200" b="1"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Mini-packs and informed vendors are the new normal</a:t>
            </a:r>
            <a:endParaRPr lang="en-GB" sz="1200" kern="1200" dirty="0">
              <a:solidFill>
                <a:schemeClr val="tx1"/>
              </a:solidFill>
              <a:effectLst/>
              <a:latin typeface="+mn-lt"/>
              <a:ea typeface="+mn-ea"/>
              <a:cs typeface="+mn-cs"/>
            </a:endParaRPr>
          </a:p>
          <a:p>
            <a:pPr marL="171450" lvl="0" indent="-171450">
              <a:buFont typeface="Arial"/>
              <a:buChar char="•"/>
            </a:pPr>
            <a:r>
              <a:rPr lang="en-GB" sz="1200" kern="1200" dirty="0">
                <a:solidFill>
                  <a:schemeClr val="tx1"/>
                </a:solidFill>
                <a:effectLst/>
                <a:latin typeface="+mn-lt"/>
                <a:ea typeface="+mn-ea"/>
                <a:cs typeface="+mn-cs"/>
              </a:rPr>
              <a:t>The </a:t>
            </a:r>
            <a:r>
              <a:rPr lang="en-GB" sz="1200" kern="1200" dirty="0" err="1">
                <a:solidFill>
                  <a:schemeClr val="tx1"/>
                </a:solidFill>
                <a:effectLst/>
                <a:latin typeface="+mn-lt"/>
                <a:ea typeface="+mn-ea"/>
                <a:cs typeface="+mn-cs"/>
              </a:rPr>
              <a:t>Katalyst</a:t>
            </a:r>
            <a:r>
              <a:rPr lang="en-GB" sz="1200" kern="1200" dirty="0">
                <a:solidFill>
                  <a:schemeClr val="tx1"/>
                </a:solidFill>
                <a:effectLst/>
                <a:latin typeface="+mn-lt"/>
                <a:ea typeface="+mn-ea"/>
                <a:cs typeface="+mn-cs"/>
              </a:rPr>
              <a:t>-inspired ‘last-mile’ distribution model is now mainstream in Bangladesh. Companies are using the same formula to make other agro-inputs accessible to small and remote farmers (e.g. crop protection)</a:t>
            </a:r>
          </a:p>
          <a:p>
            <a:pPr marL="171450" lvl="0" indent="-171450">
              <a:buFont typeface="Arial"/>
              <a:buChar char="•"/>
            </a:pPr>
            <a:r>
              <a:rPr lang="en-GB" sz="1200" kern="1200" dirty="0">
                <a:solidFill>
                  <a:schemeClr val="tx1"/>
                </a:solidFill>
                <a:effectLst/>
                <a:latin typeface="+mn-lt"/>
                <a:ea typeface="+mn-ea"/>
                <a:cs typeface="+mn-cs"/>
              </a:rPr>
              <a:t>It has also become ‘normal’ for companies to invest in training small retailers (including in remote locations). Syngenta branched out to set up a rural training centre to train their distributors and retailers. Hundreds of thousands of farmers have benefitted from retailers becoming a more reliable source of knowledge on disease control. </a:t>
            </a:r>
          </a:p>
        </p:txBody>
      </p:sp>
      <p:sp>
        <p:nvSpPr>
          <p:cNvPr id="4" name="Slide Number Placeholder 3"/>
          <p:cNvSpPr>
            <a:spLocks noGrp="1"/>
          </p:cNvSpPr>
          <p:nvPr>
            <p:ph type="sldNum" sz="quarter" idx="10"/>
          </p:nvPr>
        </p:nvSpPr>
        <p:spPr/>
        <p:txBody>
          <a:bodyPr/>
          <a:lstStyle/>
          <a:p>
            <a:fld id="{E0A054DC-CD29-4471-AF2E-5043EBB3E39B}" type="slidenum">
              <a:rPr lang="en-GB" smtClean="0"/>
              <a:pPr/>
              <a:t>5</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685800"/>
            <a:ext cx="5486400" cy="3429000"/>
          </a:xfrm>
        </p:spPr>
      </p:sp>
      <p:sp>
        <p:nvSpPr>
          <p:cNvPr id="3" name="Notes Placeholder 2"/>
          <p:cNvSpPr>
            <a:spLocks noGrp="1"/>
          </p:cNvSpPr>
          <p:nvPr>
            <p:ph type="body" idx="1"/>
          </p:nvPr>
        </p:nvSpPr>
        <p:spPr/>
        <p:txBody>
          <a:bodyPr>
            <a:normAutofit fontScale="70000" lnSpcReduction="20000"/>
          </a:bodyPr>
          <a:lstStyle/>
          <a:p>
            <a:r>
              <a:rPr lang="en-GB" sz="1200" b="1" kern="1200" dirty="0">
                <a:solidFill>
                  <a:schemeClr val="tx1"/>
                </a:solidFill>
                <a:effectLst/>
                <a:latin typeface="+mn-lt"/>
                <a:ea typeface="+mn-ea"/>
                <a:cs typeface="+mn-cs"/>
              </a:rPr>
              <a:t>Background to the programme</a:t>
            </a:r>
            <a:endParaRPr lang="en-GB" sz="1200" kern="1200" dirty="0">
              <a:solidFill>
                <a:schemeClr val="tx1"/>
              </a:solidFill>
              <a:effectLst/>
              <a:latin typeface="+mn-lt"/>
              <a:ea typeface="+mn-ea"/>
              <a:cs typeface="+mn-cs"/>
            </a:endParaRPr>
          </a:p>
          <a:p>
            <a:r>
              <a:rPr lang="en-GB" sz="1200" kern="1200" dirty="0" err="1">
                <a:solidFill>
                  <a:schemeClr val="tx1"/>
                </a:solidFill>
                <a:effectLst/>
                <a:latin typeface="+mn-lt"/>
                <a:ea typeface="+mn-ea"/>
                <a:cs typeface="+mn-cs"/>
              </a:rPr>
              <a:t>Katalyst</a:t>
            </a:r>
            <a:r>
              <a:rPr lang="en-GB" sz="1200" kern="1200" dirty="0">
                <a:solidFill>
                  <a:schemeClr val="tx1"/>
                </a:solidFill>
                <a:effectLst/>
                <a:latin typeface="+mn-lt"/>
                <a:ea typeface="+mn-ea"/>
                <a:cs typeface="+mn-cs"/>
              </a:rPr>
              <a:t> was one of first MSD programmes to translate the ‘making markets work for the poor’ concept into a functional approach. By its end it had increased the income of millions of poor women and men in rural and urban areas of Bangladesh. </a:t>
            </a:r>
          </a:p>
          <a:p>
            <a:r>
              <a:rPr lang="en-GB" sz="1200" kern="1200" dirty="0" err="1">
                <a:solidFill>
                  <a:schemeClr val="tx1"/>
                </a:solidFill>
                <a:effectLst/>
                <a:latin typeface="+mn-lt"/>
                <a:ea typeface="+mn-ea"/>
                <a:cs typeface="+mn-cs"/>
              </a:rPr>
              <a:t>Katalyst</a:t>
            </a:r>
            <a:r>
              <a:rPr lang="en-GB" sz="1200" kern="1200" dirty="0">
                <a:solidFill>
                  <a:schemeClr val="tx1"/>
                </a:solidFill>
                <a:effectLst/>
                <a:latin typeface="+mn-lt"/>
                <a:ea typeface="+mn-ea"/>
                <a:cs typeface="+mn-cs"/>
              </a:rPr>
              <a:t> pioneered a flat organisational structure in which young business graduates work together to analyse market dynamics and work out new business models. It advocated a strong entrepreneurial ethos -  to grasp pro-poor market opportunities as they occur instead of sticking to a planned delivery model.    </a:t>
            </a:r>
          </a:p>
          <a:p>
            <a:r>
              <a:rPr lang="en-GB" sz="1200" kern="1200" dirty="0">
                <a:solidFill>
                  <a:schemeClr val="tx1"/>
                </a:solidFill>
                <a:effectLst/>
                <a:latin typeface="+mn-lt"/>
                <a:ea typeface="+mn-ea"/>
                <a:cs typeface="+mn-cs"/>
              </a:rPr>
              <a:t>Due to its success. </a:t>
            </a:r>
            <a:r>
              <a:rPr lang="en-GB" sz="1200" kern="1200" dirty="0" err="1">
                <a:solidFill>
                  <a:schemeClr val="tx1"/>
                </a:solidFill>
                <a:effectLst/>
                <a:latin typeface="+mn-lt"/>
                <a:ea typeface="+mn-ea"/>
                <a:cs typeface="+mn-cs"/>
              </a:rPr>
              <a:t>Katalyst</a:t>
            </a:r>
            <a:r>
              <a:rPr lang="en-GB" sz="1200" kern="1200" dirty="0">
                <a:solidFill>
                  <a:schemeClr val="tx1"/>
                </a:solidFill>
                <a:effectLst/>
                <a:latin typeface="+mn-lt"/>
                <a:ea typeface="+mn-ea"/>
                <a:cs typeface="+mn-cs"/>
              </a:rPr>
              <a:t> was implemented for three consecutive phases:</a:t>
            </a:r>
          </a:p>
          <a:p>
            <a:endParaRPr lang="en-GB" sz="1200" b="1" u="sng" kern="1200" dirty="0">
              <a:solidFill>
                <a:schemeClr val="tx1"/>
              </a:solidFill>
              <a:effectLst/>
              <a:latin typeface="+mn-lt"/>
              <a:ea typeface="+mn-ea"/>
              <a:cs typeface="+mn-cs"/>
            </a:endParaRPr>
          </a:p>
          <a:p>
            <a:r>
              <a:rPr lang="en-GB" sz="1200" b="1" u="sng" kern="1200" dirty="0">
                <a:solidFill>
                  <a:schemeClr val="tx1"/>
                </a:solidFill>
                <a:effectLst/>
                <a:latin typeface="+mn-lt"/>
                <a:ea typeface="+mn-ea"/>
                <a:cs typeface="+mn-cs"/>
              </a:rPr>
              <a:t>Phase I</a:t>
            </a:r>
            <a:r>
              <a:rPr lang="en-GB" sz="1200" kern="1200" dirty="0">
                <a:solidFill>
                  <a:schemeClr val="tx1"/>
                </a:solidFill>
                <a:effectLst/>
                <a:latin typeface="+mn-lt"/>
                <a:ea typeface="+mn-ea"/>
                <a:cs typeface="+mn-cs"/>
              </a:rPr>
              <a:t>  2003 - 2008</a:t>
            </a:r>
          </a:p>
          <a:p>
            <a:r>
              <a:rPr lang="en-GB" sz="1200" b="1" kern="1200" dirty="0">
                <a:solidFill>
                  <a:schemeClr val="tx1"/>
                </a:solidFill>
                <a:effectLst/>
                <a:latin typeface="+mn-lt"/>
                <a:ea typeface="+mn-ea"/>
                <a:cs typeface="+mn-cs"/>
              </a:rPr>
              <a:t>Budget:</a:t>
            </a:r>
            <a:r>
              <a:rPr lang="en-GB" sz="1200" kern="1200" dirty="0">
                <a:solidFill>
                  <a:schemeClr val="tx1"/>
                </a:solidFill>
                <a:effectLst/>
                <a:latin typeface="+mn-lt"/>
                <a:ea typeface="+mn-ea"/>
                <a:cs typeface="+mn-cs"/>
              </a:rPr>
              <a:t> CHF 26 million (approximately USD 27 million at 2018 rates)</a:t>
            </a:r>
          </a:p>
          <a:p>
            <a:r>
              <a:rPr lang="en-GB" sz="1200" b="1" kern="1200" dirty="0">
                <a:solidFill>
                  <a:schemeClr val="tx1"/>
                </a:solidFill>
                <a:effectLst/>
                <a:latin typeface="+mn-lt"/>
                <a:ea typeface="+mn-ea"/>
                <a:cs typeface="+mn-cs"/>
              </a:rPr>
              <a:t>Funders:</a:t>
            </a:r>
            <a:r>
              <a:rPr lang="en-GB" sz="1200" kern="1200" dirty="0">
                <a:solidFill>
                  <a:schemeClr val="tx1"/>
                </a:solidFill>
                <a:effectLst/>
                <a:latin typeface="+mn-lt"/>
                <a:ea typeface="+mn-ea"/>
                <a:cs typeface="+mn-cs"/>
              </a:rPr>
              <a:t> Swiss Agency for Development and Cooperation (SDC), United Kingdom’s Department for International Development (DFID) and Swedish International Development Cooperation Agency (SIDA)</a:t>
            </a:r>
          </a:p>
          <a:p>
            <a:r>
              <a:rPr lang="en-GB" sz="1200" b="1" kern="1200" dirty="0">
                <a:solidFill>
                  <a:schemeClr val="tx1"/>
                </a:solidFill>
                <a:effectLst/>
                <a:latin typeface="+mn-lt"/>
                <a:ea typeface="+mn-ea"/>
                <a:cs typeface="+mn-cs"/>
              </a:rPr>
              <a:t>Implementers:</a:t>
            </a:r>
            <a:r>
              <a:rPr lang="en-GB" sz="1200" kern="1200" dirty="0">
                <a:solidFill>
                  <a:schemeClr val="tx1"/>
                </a:solidFill>
                <a:effectLst/>
                <a:latin typeface="+mn-lt"/>
                <a:ea typeface="+mn-ea"/>
                <a:cs typeface="+mn-cs"/>
              </a:rPr>
              <a:t> by </a:t>
            </a:r>
            <a:r>
              <a:rPr lang="en-GB" sz="1200" kern="1200" dirty="0" err="1">
                <a:solidFill>
                  <a:schemeClr val="tx1"/>
                </a:solidFill>
                <a:effectLst/>
                <a:latin typeface="+mn-lt"/>
                <a:ea typeface="+mn-ea"/>
                <a:cs typeface="+mn-cs"/>
              </a:rPr>
              <a:t>Swisscontact</a:t>
            </a:r>
            <a:r>
              <a:rPr lang="en-GB" sz="1200" kern="1200" dirty="0">
                <a:solidFill>
                  <a:schemeClr val="tx1"/>
                </a:solidFill>
                <a:effectLst/>
                <a:latin typeface="+mn-lt"/>
                <a:ea typeface="+mn-ea"/>
                <a:cs typeface="+mn-cs"/>
              </a:rPr>
              <a:t> and GIZ International Services</a:t>
            </a:r>
          </a:p>
          <a:p>
            <a:r>
              <a:rPr lang="en-GB" sz="1200" b="1" kern="1200" dirty="0">
                <a:solidFill>
                  <a:schemeClr val="tx1"/>
                </a:solidFill>
                <a:effectLst/>
                <a:latin typeface="+mn-lt"/>
                <a:ea typeface="+mn-ea"/>
                <a:cs typeface="+mn-cs"/>
              </a:rPr>
              <a:t>Achievements:</a:t>
            </a: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helped create around 200,000 full-time equivalent jobs</a:t>
            </a:r>
          </a:p>
          <a:p>
            <a:pPr lvl="0"/>
            <a:r>
              <a:rPr lang="en-GB" sz="1200" kern="1200" dirty="0">
                <a:solidFill>
                  <a:schemeClr val="tx1"/>
                </a:solidFill>
                <a:effectLst/>
                <a:latin typeface="+mn-lt"/>
                <a:ea typeface="+mn-ea"/>
                <a:cs typeface="+mn-cs"/>
              </a:rPr>
              <a:t>benefited 700,000 farmers and small businesses, by increasing their access to better:</a:t>
            </a:r>
          </a:p>
          <a:p>
            <a:pPr lvl="0"/>
            <a:r>
              <a:rPr lang="en-GB" sz="1200" kern="1200" dirty="0">
                <a:solidFill>
                  <a:schemeClr val="tx1"/>
                </a:solidFill>
                <a:effectLst/>
                <a:latin typeface="+mn-lt"/>
                <a:ea typeface="+mn-ea"/>
                <a:cs typeface="+mn-cs"/>
              </a:rPr>
              <a:t>services, technology, inputs, representation</a:t>
            </a:r>
          </a:p>
          <a:p>
            <a:endParaRPr lang="en-GB" sz="1200" b="1" u="sng" kern="1200" dirty="0">
              <a:solidFill>
                <a:schemeClr val="tx1"/>
              </a:solidFill>
              <a:effectLst/>
              <a:latin typeface="+mn-lt"/>
              <a:ea typeface="+mn-ea"/>
              <a:cs typeface="+mn-cs"/>
            </a:endParaRPr>
          </a:p>
          <a:p>
            <a:r>
              <a:rPr lang="en-GB" sz="1200" b="1" u="sng" kern="1200" dirty="0">
                <a:solidFill>
                  <a:schemeClr val="tx1"/>
                </a:solidFill>
                <a:effectLst/>
                <a:latin typeface="+mn-lt"/>
                <a:ea typeface="+mn-ea"/>
                <a:cs typeface="+mn-cs"/>
              </a:rPr>
              <a:t>Phase II </a:t>
            </a:r>
            <a:r>
              <a:rPr lang="en-GB" sz="1200" kern="1200" dirty="0">
                <a:solidFill>
                  <a:schemeClr val="tx1"/>
                </a:solidFill>
                <a:effectLst/>
                <a:latin typeface="+mn-lt"/>
                <a:ea typeface="+mn-ea"/>
                <a:cs typeface="+mn-cs"/>
              </a:rPr>
              <a:t> 2008 - 2013</a:t>
            </a:r>
          </a:p>
          <a:p>
            <a:r>
              <a:rPr lang="en-GB" sz="1200" kern="1200" dirty="0">
                <a:solidFill>
                  <a:schemeClr val="tx1"/>
                </a:solidFill>
                <a:effectLst/>
                <a:latin typeface="+mn-lt"/>
                <a:ea typeface="+mn-ea"/>
                <a:cs typeface="+mn-cs"/>
              </a:rPr>
              <a:t>Built on the success of Phase I to reach more poor women and men by using the market development approach, but added a stronger focus on mitigating environmental, social and gender-related issues.</a:t>
            </a:r>
          </a:p>
          <a:p>
            <a:r>
              <a:rPr lang="en-GB" sz="1200" b="1" kern="1200" dirty="0">
                <a:solidFill>
                  <a:schemeClr val="tx1"/>
                </a:solidFill>
                <a:effectLst/>
                <a:latin typeface="+mn-lt"/>
                <a:ea typeface="+mn-ea"/>
                <a:cs typeface="+mn-cs"/>
              </a:rPr>
              <a:t>Budget:</a:t>
            </a:r>
            <a:r>
              <a:rPr lang="en-GB" sz="1200" kern="1200" dirty="0">
                <a:solidFill>
                  <a:schemeClr val="tx1"/>
                </a:solidFill>
                <a:effectLst/>
                <a:latin typeface="+mn-lt"/>
                <a:ea typeface="+mn-ea"/>
                <a:cs typeface="+mn-cs"/>
              </a:rPr>
              <a:t> CHF 51 million (approximately USD 53 million USD at 2018 rates)</a:t>
            </a:r>
          </a:p>
          <a:p>
            <a:r>
              <a:rPr lang="en-GB" sz="1200" b="1" kern="1200" dirty="0">
                <a:solidFill>
                  <a:schemeClr val="tx1"/>
                </a:solidFill>
                <a:effectLst/>
                <a:latin typeface="+mn-lt"/>
                <a:ea typeface="+mn-ea"/>
                <a:cs typeface="+mn-cs"/>
              </a:rPr>
              <a:t>Funders:</a:t>
            </a:r>
            <a:r>
              <a:rPr lang="en-GB" sz="1200" kern="1200" dirty="0">
                <a:solidFill>
                  <a:schemeClr val="tx1"/>
                </a:solidFill>
                <a:effectLst/>
                <a:latin typeface="+mn-lt"/>
                <a:ea typeface="+mn-ea"/>
                <a:cs typeface="+mn-cs"/>
              </a:rPr>
              <a:t> SDC, DFID, Canadian International Development Agency (CIDA), Embassy of the Kingdom of the Netherlands (EKN)</a:t>
            </a:r>
          </a:p>
          <a:p>
            <a:r>
              <a:rPr lang="en-GB" sz="1200" b="1" kern="1200" dirty="0">
                <a:solidFill>
                  <a:schemeClr val="tx1"/>
                </a:solidFill>
                <a:effectLst/>
                <a:latin typeface="+mn-lt"/>
                <a:ea typeface="+mn-ea"/>
                <a:cs typeface="+mn-cs"/>
              </a:rPr>
              <a:t>Implementer:</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Swisscontact</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Achievements:</a:t>
            </a: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impacted around 2.36 million farmers and small businesses</a:t>
            </a:r>
          </a:p>
          <a:p>
            <a:pPr lvl="0"/>
            <a:r>
              <a:rPr lang="en-GB" sz="1200" kern="1200" dirty="0">
                <a:solidFill>
                  <a:schemeClr val="tx1"/>
                </a:solidFill>
                <a:effectLst/>
                <a:latin typeface="+mn-lt"/>
                <a:ea typeface="+mn-ea"/>
                <a:cs typeface="+mn-cs"/>
              </a:rPr>
              <a:t>increased their income by around USD 295 million.</a:t>
            </a:r>
          </a:p>
          <a:p>
            <a:endParaRPr lang="en-GB" sz="1200" b="1" u="sng" kern="1200" dirty="0">
              <a:solidFill>
                <a:schemeClr val="tx1"/>
              </a:solidFill>
              <a:effectLst/>
              <a:latin typeface="+mn-lt"/>
              <a:ea typeface="+mn-ea"/>
              <a:cs typeface="+mn-cs"/>
            </a:endParaRPr>
          </a:p>
          <a:p>
            <a:r>
              <a:rPr lang="en-GB" sz="1200" b="1" u="sng" kern="1200" dirty="0">
                <a:solidFill>
                  <a:schemeClr val="tx1"/>
                </a:solidFill>
                <a:effectLst/>
                <a:latin typeface="+mn-lt"/>
                <a:ea typeface="+mn-ea"/>
                <a:cs typeface="+mn-cs"/>
              </a:rPr>
              <a:t>Phase III </a:t>
            </a:r>
            <a:r>
              <a:rPr lang="en-GB" sz="1200" kern="1200" dirty="0">
                <a:solidFill>
                  <a:schemeClr val="tx1"/>
                </a:solidFill>
                <a:effectLst/>
                <a:latin typeface="+mn-lt"/>
                <a:ea typeface="+mn-ea"/>
                <a:cs typeface="+mn-cs"/>
              </a:rPr>
              <a:t> 2013 - 2018</a:t>
            </a:r>
          </a:p>
          <a:p>
            <a:r>
              <a:rPr lang="en-GB" sz="1200" kern="1200" dirty="0">
                <a:solidFill>
                  <a:schemeClr val="tx1"/>
                </a:solidFill>
                <a:effectLst/>
                <a:latin typeface="+mn-lt"/>
                <a:ea typeface="+mn-ea"/>
                <a:cs typeface="+mn-cs"/>
              </a:rPr>
              <a:t>In Phase III </a:t>
            </a:r>
            <a:r>
              <a:rPr lang="en-GB" sz="1200" kern="1200" dirty="0" err="1">
                <a:solidFill>
                  <a:schemeClr val="tx1"/>
                </a:solidFill>
                <a:effectLst/>
                <a:latin typeface="+mn-lt"/>
                <a:ea typeface="+mn-ea"/>
                <a:cs typeface="+mn-cs"/>
              </a:rPr>
              <a:t>Katalyst</a:t>
            </a:r>
            <a:r>
              <a:rPr lang="en-GB" sz="1200" kern="1200" dirty="0">
                <a:solidFill>
                  <a:schemeClr val="tx1"/>
                </a:solidFill>
                <a:effectLst/>
                <a:latin typeface="+mn-lt"/>
                <a:ea typeface="+mn-ea"/>
                <a:cs typeface="+mn-cs"/>
              </a:rPr>
              <a:t> built on Phase II to further expand its outreach. It also focused on sharing what it had learnt with the private and public sector.</a:t>
            </a:r>
          </a:p>
          <a:p>
            <a:r>
              <a:rPr lang="en-GB" sz="1200" kern="1200" dirty="0">
                <a:solidFill>
                  <a:schemeClr val="tx1"/>
                </a:solidFill>
                <a:effectLst/>
                <a:latin typeface="+mn-lt"/>
                <a:ea typeface="+mn-ea"/>
                <a:cs typeface="+mn-cs"/>
              </a:rPr>
              <a:t>Budget: CHF 32 million (approximately USD 32 million at 2018 rates)</a:t>
            </a:r>
          </a:p>
          <a:p>
            <a:r>
              <a:rPr lang="en-GB" sz="1200" kern="1200" dirty="0">
                <a:solidFill>
                  <a:schemeClr val="tx1"/>
                </a:solidFill>
                <a:effectLst/>
                <a:latin typeface="+mn-lt"/>
                <a:ea typeface="+mn-ea"/>
                <a:cs typeface="+mn-cs"/>
              </a:rPr>
              <a:t>Funders: SDC, DFID and Danish International Development Agency (DANIDA)</a:t>
            </a:r>
          </a:p>
          <a:p>
            <a:r>
              <a:rPr lang="en-GB" sz="1200" kern="1200" dirty="0">
                <a:solidFill>
                  <a:schemeClr val="tx1"/>
                </a:solidFill>
                <a:effectLst/>
                <a:latin typeface="+mn-lt"/>
                <a:ea typeface="+mn-ea"/>
                <a:cs typeface="+mn-cs"/>
              </a:rPr>
              <a:t>Implementer: </a:t>
            </a:r>
            <a:r>
              <a:rPr lang="en-GB" sz="1200" kern="1200" dirty="0" err="1">
                <a:solidFill>
                  <a:schemeClr val="tx1"/>
                </a:solidFill>
                <a:effectLst/>
                <a:latin typeface="+mn-lt"/>
                <a:ea typeface="+mn-ea"/>
                <a:cs typeface="+mn-cs"/>
              </a:rPr>
              <a:t>Swisscontact</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Achievements (results of all 3 phases): </a:t>
            </a:r>
          </a:p>
          <a:p>
            <a:pPr lvl="0"/>
            <a:r>
              <a:rPr lang="en-GB" sz="1200" kern="1200" dirty="0">
                <a:solidFill>
                  <a:schemeClr val="tx1"/>
                </a:solidFill>
                <a:effectLst/>
                <a:latin typeface="+mn-lt"/>
                <a:ea typeface="+mn-ea"/>
                <a:cs typeface="+mn-cs"/>
              </a:rPr>
              <a:t>benefited 4.75 million farmers and small businesses</a:t>
            </a:r>
          </a:p>
          <a:p>
            <a:pPr lvl="0"/>
            <a:r>
              <a:rPr lang="en-GB" sz="1200" kern="1200" dirty="0">
                <a:solidFill>
                  <a:schemeClr val="tx1"/>
                </a:solidFill>
                <a:effectLst/>
                <a:latin typeface="+mn-lt"/>
                <a:ea typeface="+mn-ea"/>
                <a:cs typeface="+mn-cs"/>
              </a:rPr>
              <a:t>beneficiaries see an income increase of USD 724 million</a:t>
            </a:r>
          </a:p>
          <a:p>
            <a:endParaRPr lang="en-GB" dirty="0"/>
          </a:p>
        </p:txBody>
      </p:sp>
      <p:sp>
        <p:nvSpPr>
          <p:cNvPr id="4" name="Slide Number Placeholder 3"/>
          <p:cNvSpPr>
            <a:spLocks noGrp="1"/>
          </p:cNvSpPr>
          <p:nvPr>
            <p:ph type="sldNum" sz="quarter" idx="10"/>
          </p:nvPr>
        </p:nvSpPr>
        <p:spPr/>
        <p:txBody>
          <a:bodyPr/>
          <a:lstStyle/>
          <a:p>
            <a:fld id="{E0A054DC-CD29-4471-AF2E-5043EBB3E39B}" type="slidenum">
              <a:rPr lang="en-GB" smtClean="0"/>
              <a:pPr/>
              <a:t>6</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775357"/>
            <a:ext cx="7772400" cy="1225021"/>
          </a:xfrm>
        </p:spPr>
        <p:txBody>
          <a:bodyPr/>
          <a:lstStyle/>
          <a:p>
            <a:r>
              <a:rPr lang="en-GB"/>
              <a:t>Click to edit Master title style</a:t>
            </a:r>
          </a:p>
        </p:txBody>
      </p:sp>
      <p:sp>
        <p:nvSpPr>
          <p:cNvPr id="3" name="Subtitle 2"/>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342892" indent="0" algn="ctr">
              <a:buNone/>
              <a:defRPr>
                <a:solidFill>
                  <a:schemeClr val="tx1">
                    <a:tint val="75000"/>
                  </a:schemeClr>
                </a:solidFill>
              </a:defRPr>
            </a:lvl2pPr>
            <a:lvl3pPr marL="685783" indent="0" algn="ctr">
              <a:buNone/>
              <a:defRPr>
                <a:solidFill>
                  <a:schemeClr val="tx1">
                    <a:tint val="75000"/>
                  </a:schemeClr>
                </a:solidFill>
              </a:defRPr>
            </a:lvl3pPr>
            <a:lvl4pPr marL="1028675" indent="0" algn="ctr">
              <a:buNone/>
              <a:defRPr>
                <a:solidFill>
                  <a:schemeClr val="tx1">
                    <a:tint val="75000"/>
                  </a:schemeClr>
                </a:solidFill>
              </a:defRPr>
            </a:lvl4pPr>
            <a:lvl5pPr marL="1371566" indent="0" algn="ctr">
              <a:buNone/>
              <a:defRPr>
                <a:solidFill>
                  <a:schemeClr val="tx1">
                    <a:tint val="75000"/>
                  </a:schemeClr>
                </a:solidFill>
              </a:defRPr>
            </a:lvl5pPr>
            <a:lvl6pPr marL="1714457" indent="0" algn="ctr">
              <a:buNone/>
              <a:defRPr>
                <a:solidFill>
                  <a:schemeClr val="tx1">
                    <a:tint val="75000"/>
                  </a:schemeClr>
                </a:solidFill>
              </a:defRPr>
            </a:lvl6pPr>
            <a:lvl7pPr marL="2057348" indent="0" algn="ctr">
              <a:buNone/>
              <a:defRPr>
                <a:solidFill>
                  <a:schemeClr val="tx1">
                    <a:tint val="75000"/>
                  </a:schemeClr>
                </a:solidFill>
              </a:defRPr>
            </a:lvl7pPr>
            <a:lvl8pPr marL="2400240" indent="0" algn="ctr">
              <a:buNone/>
              <a:defRPr>
                <a:solidFill>
                  <a:schemeClr val="tx1">
                    <a:tint val="75000"/>
                  </a:schemeClr>
                </a:solidFill>
              </a:defRPr>
            </a:lvl8pPr>
            <a:lvl9pPr marL="2743132" indent="0" algn="ctr">
              <a:buNone/>
              <a:defRPr>
                <a:solidFill>
                  <a:schemeClr val="tx1">
                    <a:tint val="75000"/>
                  </a:schemeClr>
                </a:solidFill>
              </a:defRPr>
            </a:lvl9pPr>
          </a:lstStyle>
          <a:p>
            <a:r>
              <a:rPr lang="en-GB"/>
              <a:t>Click to edit Master subtitle style</a:t>
            </a:r>
          </a:p>
        </p:txBody>
      </p:sp>
      <p:sp>
        <p:nvSpPr>
          <p:cNvPr id="4" name="Date Placeholder 3"/>
          <p:cNvSpPr>
            <a:spLocks noGrp="1"/>
          </p:cNvSpPr>
          <p:nvPr>
            <p:ph type="dt" sz="half" idx="10"/>
          </p:nvPr>
        </p:nvSpPr>
        <p:spPr/>
        <p:txBody>
          <a:bodyPr/>
          <a:lstStyle/>
          <a:p>
            <a:fld id="{A5F07425-A006-2F46-8115-BF90E4DB087A}" type="datetimeFigureOut">
              <a:rPr lang="en-US" smtClean="0"/>
              <a:pPr/>
              <a:t>6/24/19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C1E98C-BA3B-A545-8DE7-C4AA41C9322F}" type="slidenum">
              <a:rPr lang="en-GB" smtClean="0"/>
              <a:pPr/>
              <a:t>‹#›</a:t>
            </a:fld>
            <a:endParaRPr lang="en-GB"/>
          </a:p>
        </p:txBody>
      </p:sp>
    </p:spTree>
    <p:extLst>
      <p:ext uri="{BB962C8B-B14F-4D97-AF65-F5344CB8AC3E}">
        <p14:creationId xmlns:p14="http://schemas.microsoft.com/office/powerpoint/2010/main" val="6716899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A5F07425-A006-2F46-8115-BF90E4DB087A}" type="datetimeFigureOut">
              <a:rPr lang="en-US" smtClean="0"/>
              <a:pPr/>
              <a:t>6/24/19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C1E98C-BA3B-A545-8DE7-C4AA41C9322F}" type="slidenum">
              <a:rPr lang="en-GB" smtClean="0"/>
              <a:pPr/>
              <a:t>‹#›</a:t>
            </a:fld>
            <a:endParaRPr lang="en-GB"/>
          </a:p>
        </p:txBody>
      </p:sp>
    </p:spTree>
    <p:extLst>
      <p:ext uri="{BB962C8B-B14F-4D97-AF65-F5344CB8AC3E}">
        <p14:creationId xmlns:p14="http://schemas.microsoft.com/office/powerpoint/2010/main" val="30084309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672418"/>
            <a:ext cx="7772400" cy="1135063"/>
          </a:xfrm>
        </p:spPr>
        <p:txBody>
          <a:bodyPr anchor="t"/>
          <a:lstStyle>
            <a:lvl1pPr algn="l">
              <a:defRPr sz="3000" b="1" cap="all"/>
            </a:lvl1pPr>
          </a:lstStyle>
          <a:p>
            <a:r>
              <a:rPr lang="en-GB"/>
              <a:t>Click to edit Master title style</a:t>
            </a:r>
          </a:p>
        </p:txBody>
      </p:sp>
      <p:sp>
        <p:nvSpPr>
          <p:cNvPr id="3" name="Text Placeholder 2"/>
          <p:cNvSpPr>
            <a:spLocks noGrp="1"/>
          </p:cNvSpPr>
          <p:nvPr>
            <p:ph type="body" idx="1"/>
          </p:nvPr>
        </p:nvSpPr>
        <p:spPr>
          <a:xfrm>
            <a:off x="722313" y="2422261"/>
            <a:ext cx="7772400" cy="1250156"/>
          </a:xfrm>
        </p:spPr>
        <p:txBody>
          <a:bodyPr anchor="b"/>
          <a:lstStyle>
            <a:lvl1pPr marL="0" indent="0">
              <a:buNone/>
              <a:defRPr sz="1500">
                <a:solidFill>
                  <a:schemeClr val="tx1">
                    <a:tint val="75000"/>
                  </a:schemeClr>
                </a:solidFill>
              </a:defRPr>
            </a:lvl1pPr>
            <a:lvl2pPr marL="342892" indent="0">
              <a:buNone/>
              <a:defRPr sz="1350">
                <a:solidFill>
                  <a:schemeClr val="tx1">
                    <a:tint val="75000"/>
                  </a:schemeClr>
                </a:solidFill>
              </a:defRPr>
            </a:lvl2pPr>
            <a:lvl3pPr marL="685783" indent="0">
              <a:buNone/>
              <a:defRPr sz="1200">
                <a:solidFill>
                  <a:schemeClr val="tx1">
                    <a:tint val="75000"/>
                  </a:schemeClr>
                </a:solidFill>
              </a:defRPr>
            </a:lvl3pPr>
            <a:lvl4pPr marL="1028675" indent="0">
              <a:buNone/>
              <a:defRPr sz="1050">
                <a:solidFill>
                  <a:schemeClr val="tx1">
                    <a:tint val="75000"/>
                  </a:schemeClr>
                </a:solidFill>
              </a:defRPr>
            </a:lvl4pPr>
            <a:lvl5pPr marL="1371566" indent="0">
              <a:buNone/>
              <a:defRPr sz="1050">
                <a:solidFill>
                  <a:schemeClr val="tx1">
                    <a:tint val="75000"/>
                  </a:schemeClr>
                </a:solidFill>
              </a:defRPr>
            </a:lvl5pPr>
            <a:lvl6pPr marL="1714457" indent="0">
              <a:buNone/>
              <a:defRPr sz="1050">
                <a:solidFill>
                  <a:schemeClr val="tx1">
                    <a:tint val="75000"/>
                  </a:schemeClr>
                </a:solidFill>
              </a:defRPr>
            </a:lvl6pPr>
            <a:lvl7pPr marL="2057348" indent="0">
              <a:buNone/>
              <a:defRPr sz="1050">
                <a:solidFill>
                  <a:schemeClr val="tx1">
                    <a:tint val="75000"/>
                  </a:schemeClr>
                </a:solidFill>
              </a:defRPr>
            </a:lvl7pPr>
            <a:lvl8pPr marL="2400240" indent="0">
              <a:buNone/>
              <a:defRPr sz="1050">
                <a:solidFill>
                  <a:schemeClr val="tx1">
                    <a:tint val="75000"/>
                  </a:schemeClr>
                </a:solidFill>
              </a:defRPr>
            </a:lvl8pPr>
            <a:lvl9pPr marL="2743132" indent="0">
              <a:buNone/>
              <a:defRPr sz="105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A5F07425-A006-2F46-8115-BF90E4DB087A}" type="datetimeFigureOut">
              <a:rPr lang="en-US" smtClean="0"/>
              <a:pPr/>
              <a:t>6/24/19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C1E98C-BA3B-A545-8DE7-C4AA41C9322F}" type="slidenum">
              <a:rPr lang="en-GB" smtClean="0"/>
              <a:pPr/>
              <a:t>‹#›</a:t>
            </a:fld>
            <a:endParaRPr lang="en-GB"/>
          </a:p>
        </p:txBody>
      </p:sp>
    </p:spTree>
    <p:extLst>
      <p:ext uri="{BB962C8B-B14F-4D97-AF65-F5344CB8AC3E}">
        <p14:creationId xmlns:p14="http://schemas.microsoft.com/office/powerpoint/2010/main" val="16838789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457200" y="1333501"/>
            <a:ext cx="4038600" cy="3771636"/>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4648200" y="1333501"/>
            <a:ext cx="4038600" cy="3771636"/>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A5F07425-A006-2F46-8115-BF90E4DB087A}" type="datetimeFigureOut">
              <a:rPr lang="en-US" smtClean="0"/>
              <a:pPr/>
              <a:t>6/24/19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C1E98C-BA3B-A545-8DE7-C4AA41C9322F}" type="slidenum">
              <a:rPr lang="en-GB" smtClean="0"/>
              <a:pPr/>
              <a:t>‹#›</a:t>
            </a:fld>
            <a:endParaRPr lang="en-GB"/>
          </a:p>
        </p:txBody>
      </p:sp>
    </p:spTree>
    <p:extLst>
      <p:ext uri="{BB962C8B-B14F-4D97-AF65-F5344CB8AC3E}">
        <p14:creationId xmlns:p14="http://schemas.microsoft.com/office/powerpoint/2010/main" val="33917845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p>
        </p:txBody>
      </p:sp>
      <p:sp>
        <p:nvSpPr>
          <p:cNvPr id="3" name="Text Placeholder 2"/>
          <p:cNvSpPr>
            <a:spLocks noGrp="1"/>
          </p:cNvSpPr>
          <p:nvPr>
            <p:ph type="body" idx="1"/>
          </p:nvPr>
        </p:nvSpPr>
        <p:spPr>
          <a:xfrm>
            <a:off x="457200" y="1279261"/>
            <a:ext cx="4040188" cy="533136"/>
          </a:xfrm>
        </p:spPr>
        <p:txBody>
          <a:bodyPr anchor="b"/>
          <a:lstStyle>
            <a:lvl1pPr marL="0" indent="0">
              <a:buNone/>
              <a:defRPr sz="1800" b="1"/>
            </a:lvl1pPr>
            <a:lvl2pPr marL="342892" indent="0">
              <a:buNone/>
              <a:defRPr sz="1500" b="1"/>
            </a:lvl2pPr>
            <a:lvl3pPr marL="685783" indent="0">
              <a:buNone/>
              <a:defRPr sz="1350" b="1"/>
            </a:lvl3pPr>
            <a:lvl4pPr marL="1028675" indent="0">
              <a:buNone/>
              <a:defRPr sz="1200" b="1"/>
            </a:lvl4pPr>
            <a:lvl5pPr marL="1371566" indent="0">
              <a:buNone/>
              <a:defRPr sz="1200" b="1"/>
            </a:lvl5pPr>
            <a:lvl6pPr marL="1714457" indent="0">
              <a:buNone/>
              <a:defRPr sz="1200" b="1"/>
            </a:lvl6pPr>
            <a:lvl7pPr marL="2057348" indent="0">
              <a:buNone/>
              <a:defRPr sz="1200" b="1"/>
            </a:lvl7pPr>
            <a:lvl8pPr marL="2400240" indent="0">
              <a:buNone/>
              <a:defRPr sz="1200" b="1"/>
            </a:lvl8pPr>
            <a:lvl9pPr marL="2743132" indent="0">
              <a:buNone/>
              <a:defRPr sz="1200" b="1"/>
            </a:lvl9pPr>
          </a:lstStyle>
          <a:p>
            <a:pPr lvl="0"/>
            <a:r>
              <a:rPr lang="en-GB"/>
              <a:t>Click to edit Master text styles</a:t>
            </a:r>
          </a:p>
        </p:txBody>
      </p:sp>
      <p:sp>
        <p:nvSpPr>
          <p:cNvPr id="4" name="Content Placeholder 3"/>
          <p:cNvSpPr>
            <a:spLocks noGrp="1"/>
          </p:cNvSpPr>
          <p:nvPr>
            <p:ph sz="half" idx="2"/>
          </p:nvPr>
        </p:nvSpPr>
        <p:spPr>
          <a:xfrm>
            <a:off x="457200" y="1812396"/>
            <a:ext cx="4040188" cy="3292740"/>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4645029" y="1279261"/>
            <a:ext cx="4041775" cy="533136"/>
          </a:xfrm>
        </p:spPr>
        <p:txBody>
          <a:bodyPr anchor="b"/>
          <a:lstStyle>
            <a:lvl1pPr marL="0" indent="0">
              <a:buNone/>
              <a:defRPr sz="1800" b="1"/>
            </a:lvl1pPr>
            <a:lvl2pPr marL="342892" indent="0">
              <a:buNone/>
              <a:defRPr sz="1500" b="1"/>
            </a:lvl2pPr>
            <a:lvl3pPr marL="685783" indent="0">
              <a:buNone/>
              <a:defRPr sz="1350" b="1"/>
            </a:lvl3pPr>
            <a:lvl4pPr marL="1028675" indent="0">
              <a:buNone/>
              <a:defRPr sz="1200" b="1"/>
            </a:lvl4pPr>
            <a:lvl5pPr marL="1371566" indent="0">
              <a:buNone/>
              <a:defRPr sz="1200" b="1"/>
            </a:lvl5pPr>
            <a:lvl6pPr marL="1714457" indent="0">
              <a:buNone/>
              <a:defRPr sz="1200" b="1"/>
            </a:lvl6pPr>
            <a:lvl7pPr marL="2057348" indent="0">
              <a:buNone/>
              <a:defRPr sz="1200" b="1"/>
            </a:lvl7pPr>
            <a:lvl8pPr marL="2400240" indent="0">
              <a:buNone/>
              <a:defRPr sz="1200" b="1"/>
            </a:lvl8pPr>
            <a:lvl9pPr marL="2743132" indent="0">
              <a:buNone/>
              <a:defRPr sz="1200" b="1"/>
            </a:lvl9pPr>
          </a:lstStyle>
          <a:p>
            <a:pPr lvl="0"/>
            <a:r>
              <a:rPr lang="en-GB"/>
              <a:t>Click to edit Master text styles</a:t>
            </a:r>
          </a:p>
        </p:txBody>
      </p:sp>
      <p:sp>
        <p:nvSpPr>
          <p:cNvPr id="6" name="Content Placeholder 5"/>
          <p:cNvSpPr>
            <a:spLocks noGrp="1"/>
          </p:cNvSpPr>
          <p:nvPr>
            <p:ph sz="quarter" idx="4"/>
          </p:nvPr>
        </p:nvSpPr>
        <p:spPr>
          <a:xfrm>
            <a:off x="4645029" y="1812396"/>
            <a:ext cx="4041775" cy="3292740"/>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A5F07425-A006-2F46-8115-BF90E4DB087A}" type="datetimeFigureOut">
              <a:rPr lang="en-US" smtClean="0"/>
              <a:pPr/>
              <a:t>6/24/19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BC1E98C-BA3B-A545-8DE7-C4AA41C9322F}" type="slidenum">
              <a:rPr lang="en-GB" smtClean="0"/>
              <a:pPr/>
              <a:t>‹#›</a:t>
            </a:fld>
            <a:endParaRPr lang="en-GB"/>
          </a:p>
        </p:txBody>
      </p:sp>
    </p:spTree>
    <p:extLst>
      <p:ext uri="{BB962C8B-B14F-4D97-AF65-F5344CB8AC3E}">
        <p14:creationId xmlns:p14="http://schemas.microsoft.com/office/powerpoint/2010/main" val="16484383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A5F07425-A006-2F46-8115-BF90E4DB087A}" type="datetimeFigureOut">
              <a:rPr lang="en-US" smtClean="0"/>
              <a:pPr/>
              <a:t>6/24/19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BC1E98C-BA3B-A545-8DE7-C4AA41C9322F}" type="slidenum">
              <a:rPr lang="en-GB" smtClean="0"/>
              <a:pPr/>
              <a:t>‹#›</a:t>
            </a:fld>
            <a:endParaRPr lang="en-GB"/>
          </a:p>
        </p:txBody>
      </p:sp>
    </p:spTree>
    <p:extLst>
      <p:ext uri="{BB962C8B-B14F-4D97-AF65-F5344CB8AC3E}">
        <p14:creationId xmlns:p14="http://schemas.microsoft.com/office/powerpoint/2010/main" val="30820444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F07425-A006-2F46-8115-BF90E4DB087A}" type="datetimeFigureOut">
              <a:rPr lang="en-US" smtClean="0"/>
              <a:pPr/>
              <a:t>6/24/19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BC1E98C-BA3B-A545-8DE7-C4AA41C9322F}" type="slidenum">
              <a:rPr lang="en-GB" smtClean="0"/>
              <a:pPr/>
              <a:t>‹#›</a:t>
            </a:fld>
            <a:endParaRPr lang="en-GB"/>
          </a:p>
        </p:txBody>
      </p:sp>
    </p:spTree>
    <p:extLst>
      <p:ext uri="{BB962C8B-B14F-4D97-AF65-F5344CB8AC3E}">
        <p14:creationId xmlns:p14="http://schemas.microsoft.com/office/powerpoint/2010/main" val="10381758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4" y="227541"/>
            <a:ext cx="3008313" cy="968376"/>
          </a:xfrm>
        </p:spPr>
        <p:txBody>
          <a:bodyPr anchor="b"/>
          <a:lstStyle>
            <a:lvl1pPr algn="l">
              <a:defRPr sz="1500" b="1"/>
            </a:lvl1pPr>
          </a:lstStyle>
          <a:p>
            <a:r>
              <a:rPr lang="en-GB"/>
              <a:t>Click to edit Master title style</a:t>
            </a:r>
          </a:p>
        </p:txBody>
      </p:sp>
      <p:sp>
        <p:nvSpPr>
          <p:cNvPr id="3" name="Content Placeholder 2"/>
          <p:cNvSpPr>
            <a:spLocks noGrp="1"/>
          </p:cNvSpPr>
          <p:nvPr>
            <p:ph idx="1"/>
          </p:nvPr>
        </p:nvSpPr>
        <p:spPr>
          <a:xfrm>
            <a:off x="3575050" y="227545"/>
            <a:ext cx="5111750" cy="4877594"/>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457204" y="1195920"/>
            <a:ext cx="3008313" cy="3909219"/>
          </a:xfrm>
        </p:spPr>
        <p:txBody>
          <a:bodyPr/>
          <a:lstStyle>
            <a:lvl1pPr marL="0" indent="0">
              <a:buNone/>
              <a:defRPr sz="1050"/>
            </a:lvl1pPr>
            <a:lvl2pPr marL="342892" indent="0">
              <a:buNone/>
              <a:defRPr sz="900"/>
            </a:lvl2pPr>
            <a:lvl3pPr marL="685783" indent="0">
              <a:buNone/>
              <a:defRPr sz="750"/>
            </a:lvl3pPr>
            <a:lvl4pPr marL="1028675" indent="0">
              <a:buNone/>
              <a:defRPr sz="675"/>
            </a:lvl4pPr>
            <a:lvl5pPr marL="1371566" indent="0">
              <a:buNone/>
              <a:defRPr sz="675"/>
            </a:lvl5pPr>
            <a:lvl6pPr marL="1714457" indent="0">
              <a:buNone/>
              <a:defRPr sz="675"/>
            </a:lvl6pPr>
            <a:lvl7pPr marL="2057348" indent="0">
              <a:buNone/>
              <a:defRPr sz="675"/>
            </a:lvl7pPr>
            <a:lvl8pPr marL="2400240" indent="0">
              <a:buNone/>
              <a:defRPr sz="675"/>
            </a:lvl8pPr>
            <a:lvl9pPr marL="2743132" indent="0">
              <a:buNone/>
              <a:defRPr sz="675"/>
            </a:lvl9pPr>
          </a:lstStyle>
          <a:p>
            <a:pPr lvl="0"/>
            <a:r>
              <a:rPr lang="en-GB"/>
              <a:t>Click to edit Master text styles</a:t>
            </a:r>
          </a:p>
        </p:txBody>
      </p:sp>
      <p:sp>
        <p:nvSpPr>
          <p:cNvPr id="5" name="Date Placeholder 4"/>
          <p:cNvSpPr>
            <a:spLocks noGrp="1"/>
          </p:cNvSpPr>
          <p:nvPr>
            <p:ph type="dt" sz="half" idx="10"/>
          </p:nvPr>
        </p:nvSpPr>
        <p:spPr/>
        <p:txBody>
          <a:bodyPr/>
          <a:lstStyle/>
          <a:p>
            <a:fld id="{A5F07425-A006-2F46-8115-BF90E4DB087A}" type="datetimeFigureOut">
              <a:rPr lang="en-US" smtClean="0"/>
              <a:pPr/>
              <a:t>6/24/19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C1E98C-BA3B-A545-8DE7-C4AA41C9322F}" type="slidenum">
              <a:rPr lang="en-GB" smtClean="0"/>
              <a:pPr/>
              <a:t>‹#›</a:t>
            </a:fld>
            <a:endParaRPr lang="en-GB"/>
          </a:p>
        </p:txBody>
      </p:sp>
    </p:spTree>
    <p:extLst>
      <p:ext uri="{BB962C8B-B14F-4D97-AF65-F5344CB8AC3E}">
        <p14:creationId xmlns:p14="http://schemas.microsoft.com/office/powerpoint/2010/main" val="30057118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000501"/>
            <a:ext cx="5486400" cy="472283"/>
          </a:xfrm>
        </p:spPr>
        <p:txBody>
          <a:bodyPr anchor="b"/>
          <a:lstStyle>
            <a:lvl1pPr algn="l">
              <a:defRPr sz="1500" b="1"/>
            </a:lvl1pPr>
          </a:lstStyle>
          <a:p>
            <a:r>
              <a:rPr lang="en-GB"/>
              <a:t>Click to edit Master title style</a:t>
            </a:r>
          </a:p>
        </p:txBody>
      </p:sp>
      <p:sp>
        <p:nvSpPr>
          <p:cNvPr id="3" name="Picture Placeholder 2"/>
          <p:cNvSpPr>
            <a:spLocks noGrp="1"/>
          </p:cNvSpPr>
          <p:nvPr>
            <p:ph type="pic" idx="1"/>
          </p:nvPr>
        </p:nvSpPr>
        <p:spPr>
          <a:xfrm>
            <a:off x="1792288" y="510646"/>
            <a:ext cx="5486400" cy="3429000"/>
          </a:xfrm>
        </p:spPr>
        <p:txBody>
          <a:bodyPr/>
          <a:lstStyle>
            <a:lvl1pPr marL="0" indent="0">
              <a:buNone/>
              <a:defRPr sz="2400"/>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endParaRPr lang="en-GB"/>
          </a:p>
        </p:txBody>
      </p:sp>
      <p:sp>
        <p:nvSpPr>
          <p:cNvPr id="4" name="Text Placeholder 3"/>
          <p:cNvSpPr>
            <a:spLocks noGrp="1"/>
          </p:cNvSpPr>
          <p:nvPr>
            <p:ph type="body" sz="half" idx="2"/>
          </p:nvPr>
        </p:nvSpPr>
        <p:spPr>
          <a:xfrm>
            <a:off x="1792288" y="4472783"/>
            <a:ext cx="5486400" cy="670719"/>
          </a:xfrm>
        </p:spPr>
        <p:txBody>
          <a:bodyPr/>
          <a:lstStyle>
            <a:lvl1pPr marL="0" indent="0">
              <a:buNone/>
              <a:defRPr sz="1050"/>
            </a:lvl1pPr>
            <a:lvl2pPr marL="342892" indent="0">
              <a:buNone/>
              <a:defRPr sz="900"/>
            </a:lvl2pPr>
            <a:lvl3pPr marL="685783" indent="0">
              <a:buNone/>
              <a:defRPr sz="750"/>
            </a:lvl3pPr>
            <a:lvl4pPr marL="1028675" indent="0">
              <a:buNone/>
              <a:defRPr sz="675"/>
            </a:lvl4pPr>
            <a:lvl5pPr marL="1371566" indent="0">
              <a:buNone/>
              <a:defRPr sz="675"/>
            </a:lvl5pPr>
            <a:lvl6pPr marL="1714457" indent="0">
              <a:buNone/>
              <a:defRPr sz="675"/>
            </a:lvl6pPr>
            <a:lvl7pPr marL="2057348" indent="0">
              <a:buNone/>
              <a:defRPr sz="675"/>
            </a:lvl7pPr>
            <a:lvl8pPr marL="2400240" indent="0">
              <a:buNone/>
              <a:defRPr sz="675"/>
            </a:lvl8pPr>
            <a:lvl9pPr marL="2743132" indent="0">
              <a:buNone/>
              <a:defRPr sz="675"/>
            </a:lvl9pPr>
          </a:lstStyle>
          <a:p>
            <a:pPr lvl="0"/>
            <a:r>
              <a:rPr lang="en-GB"/>
              <a:t>Click to edit Master text styles</a:t>
            </a:r>
          </a:p>
        </p:txBody>
      </p:sp>
      <p:sp>
        <p:nvSpPr>
          <p:cNvPr id="5" name="Date Placeholder 4"/>
          <p:cNvSpPr>
            <a:spLocks noGrp="1"/>
          </p:cNvSpPr>
          <p:nvPr>
            <p:ph type="dt" sz="half" idx="10"/>
          </p:nvPr>
        </p:nvSpPr>
        <p:spPr/>
        <p:txBody>
          <a:bodyPr/>
          <a:lstStyle/>
          <a:p>
            <a:fld id="{A5F07425-A006-2F46-8115-BF90E4DB087A}" type="datetimeFigureOut">
              <a:rPr lang="en-US" smtClean="0"/>
              <a:pPr/>
              <a:t>6/24/19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C1E98C-BA3B-A545-8DE7-C4AA41C9322F}" type="slidenum">
              <a:rPr lang="en-GB" smtClean="0"/>
              <a:pPr/>
              <a:t>‹#›</a:t>
            </a:fld>
            <a:endParaRPr lang="en-GB"/>
          </a:p>
        </p:txBody>
      </p:sp>
    </p:spTree>
    <p:extLst>
      <p:ext uri="{BB962C8B-B14F-4D97-AF65-F5344CB8AC3E}">
        <p14:creationId xmlns:p14="http://schemas.microsoft.com/office/powerpoint/2010/main" val="32878706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A5F07425-A006-2F46-8115-BF90E4DB087A}" type="datetimeFigureOut">
              <a:rPr lang="en-US" smtClean="0"/>
              <a:pPr/>
              <a:t>6/24/19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C1E98C-BA3B-A545-8DE7-C4AA41C9322F}" type="slidenum">
              <a:rPr lang="en-GB" smtClean="0"/>
              <a:pPr/>
              <a:t>‹#›</a:t>
            </a:fld>
            <a:endParaRPr lang="en-GB"/>
          </a:p>
        </p:txBody>
      </p:sp>
    </p:spTree>
    <p:extLst>
      <p:ext uri="{BB962C8B-B14F-4D97-AF65-F5344CB8AC3E}">
        <p14:creationId xmlns:p14="http://schemas.microsoft.com/office/powerpoint/2010/main" val="39138784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867"/>
            <a:ext cx="2057400" cy="4876271"/>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457200" y="228867"/>
            <a:ext cx="6019800" cy="487627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A5F07425-A006-2F46-8115-BF90E4DB087A}" type="datetimeFigureOut">
              <a:rPr lang="en-US" smtClean="0"/>
              <a:pPr/>
              <a:t>6/24/19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C1E98C-BA3B-A545-8DE7-C4AA41C9322F}" type="slidenum">
              <a:rPr lang="en-GB" smtClean="0"/>
              <a:pPr/>
              <a:t>‹#›</a:t>
            </a:fld>
            <a:endParaRPr lang="en-GB"/>
          </a:p>
        </p:txBody>
      </p:sp>
    </p:spTree>
    <p:extLst>
      <p:ext uri="{BB962C8B-B14F-4D97-AF65-F5344CB8AC3E}">
        <p14:creationId xmlns:p14="http://schemas.microsoft.com/office/powerpoint/2010/main" val="18503434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4F405E"/>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28866"/>
            <a:ext cx="8229600" cy="952500"/>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457200" y="1333501"/>
            <a:ext cx="8229600" cy="377163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457200" y="5296960"/>
            <a:ext cx="2133600" cy="304271"/>
          </a:xfrm>
          <a:prstGeom prst="rect">
            <a:avLst/>
          </a:prstGeom>
        </p:spPr>
        <p:txBody>
          <a:bodyPr vert="horz" lIns="91440" tIns="45720" rIns="91440" bIns="45720" rtlCol="0" anchor="ctr"/>
          <a:lstStyle>
            <a:lvl1pPr algn="l">
              <a:defRPr sz="900">
                <a:solidFill>
                  <a:schemeClr val="tx1">
                    <a:tint val="75000"/>
                  </a:schemeClr>
                </a:solidFill>
              </a:defRPr>
            </a:lvl1pPr>
          </a:lstStyle>
          <a:p>
            <a:fld id="{A5F07425-A006-2F46-8115-BF90E4DB087A}" type="datetimeFigureOut">
              <a:rPr lang="en-US" smtClean="0"/>
              <a:pPr/>
              <a:t>6/24/19</a:t>
            </a:fld>
            <a:endParaRPr lang="en-GB"/>
          </a:p>
        </p:txBody>
      </p:sp>
      <p:sp>
        <p:nvSpPr>
          <p:cNvPr id="5" name="Footer Placeholder 4"/>
          <p:cNvSpPr>
            <a:spLocks noGrp="1"/>
          </p:cNvSpPr>
          <p:nvPr>
            <p:ph type="ftr" sz="quarter" idx="3"/>
          </p:nvPr>
        </p:nvSpPr>
        <p:spPr>
          <a:xfrm>
            <a:off x="3124200" y="5296960"/>
            <a:ext cx="2895600" cy="304271"/>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5296960"/>
            <a:ext cx="2133600" cy="304271"/>
          </a:xfrm>
          <a:prstGeom prst="rect">
            <a:avLst/>
          </a:prstGeom>
        </p:spPr>
        <p:txBody>
          <a:bodyPr vert="horz" lIns="91440" tIns="45720" rIns="91440" bIns="45720" rtlCol="0" anchor="ctr"/>
          <a:lstStyle>
            <a:lvl1pPr algn="r">
              <a:defRPr sz="900">
                <a:solidFill>
                  <a:schemeClr val="tx1">
                    <a:tint val="75000"/>
                  </a:schemeClr>
                </a:solidFill>
              </a:defRPr>
            </a:lvl1pPr>
          </a:lstStyle>
          <a:p>
            <a:fld id="{BBC1E98C-BA3B-A545-8DE7-C4AA41C9322F}" type="slidenum">
              <a:rPr lang="en-GB" smtClean="0"/>
              <a:pPr/>
              <a:t>‹#›</a:t>
            </a:fld>
            <a:endParaRPr lang="en-GB"/>
          </a:p>
        </p:txBody>
      </p:sp>
    </p:spTree>
    <p:extLst>
      <p:ext uri="{BB962C8B-B14F-4D97-AF65-F5344CB8AC3E}">
        <p14:creationId xmlns:p14="http://schemas.microsoft.com/office/powerpoint/2010/main" val="27137674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342892" rtl="0" eaLnBrk="1" latinLnBrk="0" hangingPunct="1">
        <a:spcBef>
          <a:spcPct val="0"/>
        </a:spcBef>
        <a:buNone/>
        <a:defRPr sz="3300" kern="1200">
          <a:solidFill>
            <a:schemeClr val="tx1"/>
          </a:solidFill>
          <a:latin typeface="+mj-lt"/>
          <a:ea typeface="+mj-ea"/>
          <a:cs typeface="+mj-cs"/>
        </a:defRPr>
      </a:lvl1pPr>
    </p:titleStyle>
    <p:bodyStyle>
      <a:lvl1pPr marL="257168" indent="-257168" algn="l" defTabSz="342892" rtl="0" eaLnBrk="1" latinLnBrk="0" hangingPunct="1">
        <a:spcBef>
          <a:spcPct val="20000"/>
        </a:spcBef>
        <a:buFont typeface="Arial"/>
        <a:buChar char="•"/>
        <a:defRPr sz="2400" kern="1200">
          <a:solidFill>
            <a:schemeClr val="tx1"/>
          </a:solidFill>
          <a:latin typeface="+mn-lt"/>
          <a:ea typeface="+mn-ea"/>
          <a:cs typeface="+mn-cs"/>
        </a:defRPr>
      </a:lvl1pPr>
      <a:lvl2pPr marL="557199" indent="-214308" algn="l" defTabSz="342892" rtl="0" eaLnBrk="1" latinLnBrk="0" hangingPunct="1">
        <a:spcBef>
          <a:spcPct val="20000"/>
        </a:spcBef>
        <a:buFont typeface="Arial"/>
        <a:buChar char="–"/>
        <a:defRPr sz="2100" kern="1200">
          <a:solidFill>
            <a:schemeClr val="tx1"/>
          </a:solidFill>
          <a:latin typeface="+mn-lt"/>
          <a:ea typeface="+mn-ea"/>
          <a:cs typeface="+mn-cs"/>
        </a:defRPr>
      </a:lvl2pPr>
      <a:lvl3pPr marL="857228" indent="-171446" algn="l" defTabSz="342892" rtl="0" eaLnBrk="1" latinLnBrk="0" hangingPunct="1">
        <a:spcBef>
          <a:spcPct val="20000"/>
        </a:spcBef>
        <a:buFont typeface="Arial"/>
        <a:buChar char="•"/>
        <a:defRPr sz="1800" kern="1200">
          <a:solidFill>
            <a:schemeClr val="tx1"/>
          </a:solidFill>
          <a:latin typeface="+mn-lt"/>
          <a:ea typeface="+mn-ea"/>
          <a:cs typeface="+mn-cs"/>
        </a:defRPr>
      </a:lvl3pPr>
      <a:lvl4pPr marL="1200120" indent="-171446" algn="l" defTabSz="342892" rtl="0" eaLnBrk="1" latinLnBrk="0" hangingPunct="1">
        <a:spcBef>
          <a:spcPct val="20000"/>
        </a:spcBef>
        <a:buFont typeface="Arial"/>
        <a:buChar char="–"/>
        <a:defRPr sz="1500" kern="1200">
          <a:solidFill>
            <a:schemeClr val="tx1"/>
          </a:solidFill>
          <a:latin typeface="+mn-lt"/>
          <a:ea typeface="+mn-ea"/>
          <a:cs typeface="+mn-cs"/>
        </a:defRPr>
      </a:lvl4pPr>
      <a:lvl5pPr marL="1543012" indent="-171446" algn="l" defTabSz="342892" rtl="0" eaLnBrk="1" latinLnBrk="0" hangingPunct="1">
        <a:spcBef>
          <a:spcPct val="20000"/>
        </a:spcBef>
        <a:buFont typeface="Arial"/>
        <a:buChar char="»"/>
        <a:defRPr sz="1500" kern="1200">
          <a:solidFill>
            <a:schemeClr val="tx1"/>
          </a:solidFill>
          <a:latin typeface="+mn-lt"/>
          <a:ea typeface="+mn-ea"/>
          <a:cs typeface="+mn-cs"/>
        </a:defRPr>
      </a:lvl5pPr>
      <a:lvl6pPr marL="1885903" indent="-171446" algn="l" defTabSz="342892" rtl="0" eaLnBrk="1" latinLnBrk="0" hangingPunct="1">
        <a:spcBef>
          <a:spcPct val="20000"/>
        </a:spcBef>
        <a:buFont typeface="Arial"/>
        <a:buChar char="•"/>
        <a:defRPr sz="1500" kern="1200">
          <a:solidFill>
            <a:schemeClr val="tx1"/>
          </a:solidFill>
          <a:latin typeface="+mn-lt"/>
          <a:ea typeface="+mn-ea"/>
          <a:cs typeface="+mn-cs"/>
        </a:defRPr>
      </a:lvl6pPr>
      <a:lvl7pPr marL="2228795" indent="-171446" algn="l" defTabSz="342892" rtl="0" eaLnBrk="1" latinLnBrk="0" hangingPunct="1">
        <a:spcBef>
          <a:spcPct val="20000"/>
        </a:spcBef>
        <a:buFont typeface="Arial"/>
        <a:buChar char="•"/>
        <a:defRPr sz="1500" kern="1200">
          <a:solidFill>
            <a:schemeClr val="tx1"/>
          </a:solidFill>
          <a:latin typeface="+mn-lt"/>
          <a:ea typeface="+mn-ea"/>
          <a:cs typeface="+mn-cs"/>
        </a:defRPr>
      </a:lvl7pPr>
      <a:lvl8pPr marL="2571686" indent="-171446" algn="l" defTabSz="342892" rtl="0" eaLnBrk="1" latinLnBrk="0" hangingPunct="1">
        <a:spcBef>
          <a:spcPct val="20000"/>
        </a:spcBef>
        <a:buFont typeface="Arial"/>
        <a:buChar char="•"/>
        <a:defRPr sz="1500" kern="1200">
          <a:solidFill>
            <a:schemeClr val="tx1"/>
          </a:solidFill>
          <a:latin typeface="+mn-lt"/>
          <a:ea typeface="+mn-ea"/>
          <a:cs typeface="+mn-cs"/>
        </a:defRPr>
      </a:lvl8pPr>
      <a:lvl9pPr marL="2914577" indent="-171446" algn="l" defTabSz="342892"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892" rtl="0" eaLnBrk="1" latinLnBrk="0" hangingPunct="1">
        <a:defRPr sz="1350" kern="1200">
          <a:solidFill>
            <a:schemeClr val="tx1"/>
          </a:solidFill>
          <a:latin typeface="+mn-lt"/>
          <a:ea typeface="+mn-ea"/>
          <a:cs typeface="+mn-cs"/>
        </a:defRPr>
      </a:lvl1pPr>
      <a:lvl2pPr marL="342892" algn="l" defTabSz="342892" rtl="0" eaLnBrk="1" latinLnBrk="0" hangingPunct="1">
        <a:defRPr sz="1350" kern="1200">
          <a:solidFill>
            <a:schemeClr val="tx1"/>
          </a:solidFill>
          <a:latin typeface="+mn-lt"/>
          <a:ea typeface="+mn-ea"/>
          <a:cs typeface="+mn-cs"/>
        </a:defRPr>
      </a:lvl2pPr>
      <a:lvl3pPr marL="685783" algn="l" defTabSz="342892" rtl="0" eaLnBrk="1" latinLnBrk="0" hangingPunct="1">
        <a:defRPr sz="1350" kern="1200">
          <a:solidFill>
            <a:schemeClr val="tx1"/>
          </a:solidFill>
          <a:latin typeface="+mn-lt"/>
          <a:ea typeface="+mn-ea"/>
          <a:cs typeface="+mn-cs"/>
        </a:defRPr>
      </a:lvl3pPr>
      <a:lvl4pPr marL="1028675" algn="l" defTabSz="342892" rtl="0" eaLnBrk="1" latinLnBrk="0" hangingPunct="1">
        <a:defRPr sz="1350" kern="1200">
          <a:solidFill>
            <a:schemeClr val="tx1"/>
          </a:solidFill>
          <a:latin typeface="+mn-lt"/>
          <a:ea typeface="+mn-ea"/>
          <a:cs typeface="+mn-cs"/>
        </a:defRPr>
      </a:lvl4pPr>
      <a:lvl5pPr marL="1371566" algn="l" defTabSz="342892" rtl="0" eaLnBrk="1" latinLnBrk="0" hangingPunct="1">
        <a:defRPr sz="1350" kern="1200">
          <a:solidFill>
            <a:schemeClr val="tx1"/>
          </a:solidFill>
          <a:latin typeface="+mn-lt"/>
          <a:ea typeface="+mn-ea"/>
          <a:cs typeface="+mn-cs"/>
        </a:defRPr>
      </a:lvl5pPr>
      <a:lvl6pPr marL="1714457" algn="l" defTabSz="342892" rtl="0" eaLnBrk="1" latinLnBrk="0" hangingPunct="1">
        <a:defRPr sz="1350" kern="1200">
          <a:solidFill>
            <a:schemeClr val="tx1"/>
          </a:solidFill>
          <a:latin typeface="+mn-lt"/>
          <a:ea typeface="+mn-ea"/>
          <a:cs typeface="+mn-cs"/>
        </a:defRPr>
      </a:lvl6pPr>
      <a:lvl7pPr marL="2057348" algn="l" defTabSz="342892" rtl="0" eaLnBrk="1" latinLnBrk="0" hangingPunct="1">
        <a:defRPr sz="1350" kern="1200">
          <a:solidFill>
            <a:schemeClr val="tx1"/>
          </a:solidFill>
          <a:latin typeface="+mn-lt"/>
          <a:ea typeface="+mn-ea"/>
          <a:cs typeface="+mn-cs"/>
        </a:defRPr>
      </a:lvl7pPr>
      <a:lvl8pPr marL="2400240" algn="l" defTabSz="342892" rtl="0" eaLnBrk="1" latinLnBrk="0" hangingPunct="1">
        <a:defRPr sz="1350" kern="1200">
          <a:solidFill>
            <a:schemeClr val="tx1"/>
          </a:solidFill>
          <a:latin typeface="+mn-lt"/>
          <a:ea typeface="+mn-ea"/>
          <a:cs typeface="+mn-cs"/>
        </a:defRPr>
      </a:lvl8pPr>
      <a:lvl9pPr marL="2743132" algn="l" defTabSz="342892"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7.png"/><Relationship Id="rId7"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13.jpeg"/><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7.png"/><Relationship Id="rId11" Type="http://schemas.openxmlformats.org/officeDocument/2006/relationships/image" Target="../media/image6.png"/><Relationship Id="rId5" Type="http://schemas.openxmlformats.org/officeDocument/2006/relationships/image" Target="../media/image16.png"/><Relationship Id="rId10" Type="http://schemas.openxmlformats.org/officeDocument/2006/relationships/image" Target="../media/image3.jpeg"/><Relationship Id="rId4" Type="http://schemas.openxmlformats.org/officeDocument/2006/relationships/image" Target="../media/image15.png"/><Relationship Id="rId9" Type="http://schemas.openxmlformats.org/officeDocument/2006/relationships/image" Target="../media/image20.png"/></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1.png"/><Relationship Id="rId7"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3.jpeg"/><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 name="Picture 43" descr="Mobile Seed Vendor.png"/>
          <p:cNvPicPr>
            <a:picLocks noChangeAspect="1"/>
          </p:cNvPicPr>
          <p:nvPr/>
        </p:nvPicPr>
        <p:blipFill>
          <a:blip r:embed="rId3" cstate="print">
            <a:lum bright="10000"/>
            <a:extLst>
              <a:ext uri="{28A0092B-C50C-407E-A947-70E740481C1C}">
                <a14:useLocalDpi xmlns:a14="http://schemas.microsoft.com/office/drawing/2010/main"/>
              </a:ext>
            </a:extLst>
          </a:blip>
          <a:srcRect/>
          <a:stretch>
            <a:fillRect/>
          </a:stretch>
        </p:blipFill>
        <p:spPr>
          <a:xfrm>
            <a:off x="531687" y="-3244"/>
            <a:ext cx="8080626" cy="5715000"/>
          </a:xfrm>
          <a:prstGeom prst="rect">
            <a:avLst/>
          </a:prstGeom>
        </p:spPr>
      </p:pic>
      <p:sp>
        <p:nvSpPr>
          <p:cNvPr id="32" name="TextBox 31"/>
          <p:cNvSpPr txBox="1"/>
          <p:nvPr/>
        </p:nvSpPr>
        <p:spPr>
          <a:xfrm>
            <a:off x="0" y="-6775"/>
            <a:ext cx="2357349" cy="1571969"/>
          </a:xfrm>
          <a:prstGeom prst="rect">
            <a:avLst/>
          </a:prstGeom>
          <a:solidFill>
            <a:srgbClr val="4E405D"/>
          </a:solidFill>
          <a:ln>
            <a:noFill/>
          </a:ln>
        </p:spPr>
        <p:txBody>
          <a:bodyPr wrap="square" lIns="180000" rtlCol="0">
            <a:spAutoFit/>
          </a:bodyPr>
          <a:lstStyle/>
          <a:p>
            <a:endParaRPr lang="en-GB" sz="375" b="1" dirty="0">
              <a:solidFill>
                <a:schemeClr val="bg1"/>
              </a:solidFill>
              <a:latin typeface="Calibri"/>
              <a:ea typeface="Cooper Hewitt" pitchFamily="50" charset="0"/>
              <a:cs typeface="Calibri"/>
            </a:endParaRPr>
          </a:p>
          <a:p>
            <a:pPr>
              <a:lnSpc>
                <a:spcPct val="90000"/>
              </a:lnSpc>
            </a:pPr>
            <a:r>
              <a:rPr lang="en-GB" sz="3300" b="1" dirty="0">
                <a:solidFill>
                  <a:schemeClr val="bg1"/>
                </a:solidFill>
                <a:latin typeface="Calibri"/>
                <a:ea typeface="Cooper Hewitt" pitchFamily="50" charset="0"/>
                <a:cs typeface="Calibri"/>
              </a:rPr>
              <a:t>Seeds of </a:t>
            </a:r>
            <a:br>
              <a:rPr lang="en-GB" sz="3300" dirty="0">
                <a:solidFill>
                  <a:schemeClr val="bg1"/>
                </a:solidFill>
                <a:latin typeface="Cooper Hewitt" pitchFamily="50" charset="0"/>
                <a:ea typeface="Cooper Hewitt" pitchFamily="50" charset="0"/>
                <a:cs typeface="Cooper Hewitt Light" charset="0"/>
              </a:rPr>
            </a:br>
            <a:r>
              <a:rPr lang="en-GB" sz="3300" b="1" dirty="0">
                <a:solidFill>
                  <a:schemeClr val="bg1"/>
                </a:solidFill>
                <a:latin typeface="Calibri"/>
                <a:ea typeface="Cooper Hewitt" pitchFamily="50" charset="0"/>
                <a:cs typeface="Calibri"/>
              </a:rPr>
              <a:t>change</a:t>
            </a:r>
            <a:endParaRPr lang="en-GB" sz="3300" b="1" dirty="0">
              <a:solidFill>
                <a:schemeClr val="bg1"/>
              </a:solidFill>
              <a:latin typeface="Cooper Hewitt" pitchFamily="50" charset="0"/>
              <a:ea typeface="Cooper Hewitt" pitchFamily="50" charset="0"/>
              <a:cs typeface="Cooper Hewitt Light" charset="0"/>
            </a:endParaRPr>
          </a:p>
          <a:p>
            <a:r>
              <a:rPr lang="en-GB" sz="3300" b="1" dirty="0">
                <a:solidFill>
                  <a:srgbClr val="49C575"/>
                </a:solidFill>
                <a:latin typeface="Calibri"/>
                <a:ea typeface="Cooper Hewitt" pitchFamily="50" charset="0"/>
                <a:cs typeface="Calibri"/>
              </a:rPr>
              <a:t>Bangladesh</a:t>
            </a:r>
          </a:p>
        </p:txBody>
      </p:sp>
      <p:sp>
        <p:nvSpPr>
          <p:cNvPr id="52" name="Rectangle 51"/>
          <p:cNvSpPr/>
          <p:nvPr/>
        </p:nvSpPr>
        <p:spPr>
          <a:xfrm>
            <a:off x="33950" y="3869001"/>
            <a:ext cx="3790798" cy="1289753"/>
          </a:xfrm>
          <a:prstGeom prst="rect">
            <a:avLst/>
          </a:prstGeom>
          <a:solidFill>
            <a:srgbClr val="4E405D"/>
          </a:solidFill>
        </p:spPr>
        <p:txBody>
          <a:bodyPr wrap="square" lIns="108000" tIns="72000" bIns="108000">
            <a:spAutoFit/>
          </a:bodyPr>
          <a:lstStyle/>
          <a:p>
            <a:r>
              <a:rPr lang="en-GB" sz="2400" dirty="0">
                <a:solidFill>
                  <a:schemeClr val="bg1">
                    <a:lumMod val="95000"/>
                  </a:schemeClr>
                </a:solidFill>
                <a:latin typeface="Calibri Light" pitchFamily="34" charset="0"/>
                <a:cs typeface="Calibri Light" pitchFamily="34" charset="0"/>
              </a:rPr>
              <a:t>How Katalyst enabled half a million small farmers to step up vegetable production</a:t>
            </a:r>
          </a:p>
        </p:txBody>
      </p:sp>
      <p:grpSp>
        <p:nvGrpSpPr>
          <p:cNvPr id="5" name="Group 4"/>
          <p:cNvGrpSpPr/>
          <p:nvPr/>
        </p:nvGrpSpPr>
        <p:grpSpPr>
          <a:xfrm>
            <a:off x="5145081" y="424171"/>
            <a:ext cx="4891490" cy="1261005"/>
            <a:chOff x="3907155" y="210780"/>
            <a:chExt cx="6521987" cy="1681341"/>
          </a:xfrm>
        </p:grpSpPr>
        <p:sp>
          <p:nvSpPr>
            <p:cNvPr id="29" name="Flowchart: Stored Data 28"/>
            <p:cNvSpPr/>
            <p:nvPr/>
          </p:nvSpPr>
          <p:spPr>
            <a:xfrm>
              <a:off x="3907155" y="210781"/>
              <a:ext cx="6521987" cy="1681340"/>
            </a:xfrm>
            <a:prstGeom prst="flowChartOnlineStorage">
              <a:avLst/>
            </a:prstGeom>
            <a:solidFill>
              <a:schemeClr val="bg1"/>
            </a:solidFill>
            <a:ln w="381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0">
                <a:solidFill>
                  <a:schemeClr val="tx1"/>
                </a:solidFill>
                <a:latin typeface="Calibri Light"/>
                <a:cs typeface="Calibri Light"/>
              </a:endParaRPr>
            </a:p>
          </p:txBody>
        </p:sp>
        <p:sp>
          <p:nvSpPr>
            <p:cNvPr id="43" name="TextBox 42"/>
            <p:cNvSpPr txBox="1"/>
            <p:nvPr/>
          </p:nvSpPr>
          <p:spPr>
            <a:xfrm>
              <a:off x="5167230" y="210780"/>
              <a:ext cx="3839573" cy="1477329"/>
            </a:xfrm>
            <a:prstGeom prst="rect">
              <a:avLst/>
            </a:prstGeom>
            <a:solidFill>
              <a:schemeClr val="bg1"/>
            </a:solidFill>
          </p:spPr>
          <p:txBody>
            <a:bodyPr wrap="square" rtlCol="0">
              <a:spAutoFit/>
            </a:bodyPr>
            <a:lstStyle/>
            <a:p>
              <a:pPr lvl="0" algn="r"/>
              <a:r>
                <a:rPr lang="en-GB" sz="2100" dirty="0">
                  <a:solidFill>
                    <a:schemeClr val="tx1">
                      <a:lumMod val="75000"/>
                      <a:lumOff val="25000"/>
                    </a:schemeClr>
                  </a:solidFill>
                  <a:latin typeface="Calibri"/>
                  <a:cs typeface="Calibri"/>
                </a:rPr>
                <a:t>Interventions </a:t>
              </a:r>
              <a:br>
                <a:rPr lang="en-GB" sz="2100" dirty="0">
                  <a:solidFill>
                    <a:schemeClr val="tx1">
                      <a:lumMod val="75000"/>
                      <a:lumOff val="25000"/>
                    </a:schemeClr>
                  </a:solidFill>
                  <a:latin typeface="Calibri"/>
                  <a:cs typeface="Calibri"/>
                </a:rPr>
              </a:br>
              <a:r>
                <a:rPr lang="en-GB" sz="1500" dirty="0">
                  <a:solidFill>
                    <a:srgbClr val="404040"/>
                  </a:solidFill>
                  <a:latin typeface="Calibri Light"/>
                  <a:cs typeface="Calibri Light"/>
                </a:rPr>
                <a:t>Innovations in seed packaging, access to critical information </a:t>
              </a:r>
              <a:br>
                <a:rPr lang="en-GB" sz="1500" dirty="0">
                  <a:solidFill>
                    <a:srgbClr val="404040"/>
                  </a:solidFill>
                  <a:latin typeface="Calibri Light"/>
                  <a:cs typeface="Calibri Light"/>
                </a:rPr>
              </a:br>
              <a:r>
                <a:rPr lang="en-GB" sz="1500" dirty="0">
                  <a:solidFill>
                    <a:srgbClr val="404040"/>
                  </a:solidFill>
                  <a:latin typeface="Calibri Light"/>
                  <a:cs typeface="Calibri Light"/>
                </a:rPr>
                <a:t>via mobile seed vendors</a:t>
              </a:r>
              <a:endParaRPr lang="en-GB" sz="1500" dirty="0">
                <a:solidFill>
                  <a:schemeClr val="tx1">
                    <a:lumMod val="75000"/>
                    <a:lumOff val="25000"/>
                  </a:schemeClr>
                </a:solidFill>
                <a:latin typeface="Calibri Light"/>
                <a:cs typeface="Calibri Light"/>
              </a:endParaRPr>
            </a:p>
          </p:txBody>
        </p:sp>
        <p:pic>
          <p:nvPicPr>
            <p:cNvPr id="19" name="Picture 18" descr="mechanic.png"/>
            <p:cNvPicPr>
              <a:picLocks noChangeAspect="1"/>
            </p:cNvPicPr>
            <p:nvPr/>
          </p:nvPicPr>
          <p:blipFill>
            <a:blip r:embed="rId4" cstate="print">
              <a:duotone>
                <a:schemeClr val="bg2">
                  <a:shade val="45000"/>
                  <a:satMod val="135000"/>
                </a:schemeClr>
                <a:prstClr val="white"/>
              </a:duotone>
              <a:lum bright="-40000"/>
              <a:extLst>
                <a:ext uri="{28A0092B-C50C-407E-A947-70E740481C1C}">
                  <a14:useLocalDpi xmlns:a14="http://schemas.microsoft.com/office/drawing/2010/main"/>
                </a:ext>
              </a:extLst>
            </a:blip>
            <a:stretch>
              <a:fillRect/>
            </a:stretch>
          </p:blipFill>
          <p:spPr>
            <a:xfrm rot="2526177">
              <a:off x="4186555" y="619119"/>
              <a:ext cx="1049848" cy="970815"/>
            </a:xfrm>
            <a:prstGeom prst="rect">
              <a:avLst/>
            </a:prstGeom>
            <a:solidFill>
              <a:schemeClr val="bg1"/>
            </a:solidFill>
          </p:spPr>
        </p:pic>
      </p:grpSp>
      <p:sp>
        <p:nvSpPr>
          <p:cNvPr id="24" name="Rectangle 23"/>
          <p:cNvSpPr/>
          <p:nvPr/>
        </p:nvSpPr>
        <p:spPr>
          <a:xfrm>
            <a:off x="0" y="5154975"/>
            <a:ext cx="9144000" cy="55925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6" name="Rectangle 25"/>
          <p:cNvSpPr/>
          <p:nvPr/>
        </p:nvSpPr>
        <p:spPr>
          <a:xfrm>
            <a:off x="38476" y="5196280"/>
            <a:ext cx="298311" cy="455013"/>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27" name="Picture 26" descr="Logo White.jpg"/>
          <p:cNvPicPr>
            <a:picLocks noChangeAspect="1"/>
          </p:cNvPicPr>
          <p:nvPr/>
        </p:nvPicPr>
        <p:blipFill>
          <a:blip r:embed="rId5" cstate="print">
            <a:clrChange>
              <a:clrFrom>
                <a:srgbClr val="63788B"/>
              </a:clrFrom>
              <a:clrTo>
                <a:srgbClr val="63788B">
                  <a:alpha val="0"/>
                </a:srgbClr>
              </a:clrTo>
            </a:clrChange>
            <a:lum bright="-10000"/>
            <a:extLst>
              <a:ext uri="{28A0092B-C50C-407E-A947-70E740481C1C}">
                <a14:useLocalDpi xmlns:a14="http://schemas.microsoft.com/office/drawing/2010/main"/>
              </a:ext>
            </a:extLst>
          </a:blip>
          <a:stretch>
            <a:fillRect/>
          </a:stretch>
        </p:blipFill>
        <p:spPr>
          <a:xfrm>
            <a:off x="7480300" y="5219427"/>
            <a:ext cx="1115492" cy="455012"/>
          </a:xfrm>
          <a:prstGeom prst="rect">
            <a:avLst/>
          </a:prstGeom>
        </p:spPr>
      </p:pic>
      <p:grpSp>
        <p:nvGrpSpPr>
          <p:cNvPr id="6" name="Group 5"/>
          <p:cNvGrpSpPr/>
          <p:nvPr/>
        </p:nvGrpSpPr>
        <p:grpSpPr>
          <a:xfrm>
            <a:off x="5145082" y="1966745"/>
            <a:ext cx="4858289" cy="1281435"/>
            <a:chOff x="3907153" y="2254435"/>
            <a:chExt cx="6477717" cy="1708580"/>
          </a:xfrm>
        </p:grpSpPr>
        <p:sp>
          <p:nvSpPr>
            <p:cNvPr id="23" name="Flowchart: Stored Data 22"/>
            <p:cNvSpPr/>
            <p:nvPr/>
          </p:nvSpPr>
          <p:spPr>
            <a:xfrm>
              <a:off x="3907153" y="2254435"/>
              <a:ext cx="6477717" cy="1708580"/>
            </a:xfrm>
            <a:prstGeom prst="flowChartOnlineStorage">
              <a:avLst/>
            </a:prstGeom>
            <a:solidFill>
              <a:schemeClr val="bg1"/>
            </a:solidFill>
            <a:ln w="381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0">
                <a:solidFill>
                  <a:schemeClr val="tx1"/>
                </a:solidFill>
              </a:endParaRPr>
            </a:p>
          </p:txBody>
        </p:sp>
        <p:sp>
          <p:nvSpPr>
            <p:cNvPr id="36" name="TextBox 35"/>
            <p:cNvSpPr txBox="1"/>
            <p:nvPr/>
          </p:nvSpPr>
          <p:spPr>
            <a:xfrm>
              <a:off x="5279450" y="2478616"/>
              <a:ext cx="3675648" cy="1169551"/>
            </a:xfrm>
            <a:prstGeom prst="rect">
              <a:avLst/>
            </a:prstGeom>
            <a:solidFill>
              <a:schemeClr val="bg1"/>
            </a:solidFill>
          </p:spPr>
          <p:txBody>
            <a:bodyPr wrap="square" rtlCol="0">
              <a:spAutoFit/>
            </a:bodyPr>
            <a:lstStyle/>
            <a:p>
              <a:pPr lvl="0" algn="r"/>
              <a:r>
                <a:rPr lang="en-GB" sz="2100" dirty="0">
                  <a:solidFill>
                    <a:schemeClr val="tx1">
                      <a:lumMod val="75000"/>
                      <a:lumOff val="25000"/>
                    </a:schemeClr>
                  </a:solidFill>
                  <a:latin typeface="Calibri"/>
                  <a:cs typeface="Calibri"/>
                </a:rPr>
                <a:t>System Change </a:t>
              </a:r>
              <a:br>
                <a:rPr lang="en-GB" sz="2100" dirty="0">
                  <a:solidFill>
                    <a:schemeClr val="tx1">
                      <a:lumMod val="75000"/>
                      <a:lumOff val="25000"/>
                    </a:schemeClr>
                  </a:solidFill>
                  <a:latin typeface="Calibri Light"/>
                  <a:cs typeface="Calibri Light"/>
                </a:rPr>
              </a:br>
              <a:r>
                <a:rPr lang="en-GB" sz="1500" dirty="0">
                  <a:solidFill>
                    <a:srgbClr val="404040"/>
                  </a:solidFill>
                  <a:latin typeface="Calibri Light"/>
                  <a:cs typeface="Calibri Light"/>
                </a:rPr>
                <a:t> Poor farmers’ access to quality seeds becomes the new normal</a:t>
              </a:r>
              <a:endParaRPr lang="en-GB" sz="1500" dirty="0">
                <a:solidFill>
                  <a:schemeClr val="tx1">
                    <a:lumMod val="75000"/>
                    <a:lumOff val="25000"/>
                  </a:schemeClr>
                </a:solidFill>
                <a:latin typeface="Calibri Light"/>
                <a:cs typeface="Calibri Light"/>
              </a:endParaRPr>
            </a:p>
          </p:txBody>
        </p:sp>
        <p:pic>
          <p:nvPicPr>
            <p:cNvPr id="41" name="Picture 40" descr="team.png"/>
            <p:cNvPicPr>
              <a:picLocks noChangeAspect="1"/>
            </p:cNvPicPr>
            <p:nvPr/>
          </p:nvPicPr>
          <p:blipFill>
            <a:blip r:embed="rId6">
              <a:lum bright="-40000" contrast="-40000"/>
            </a:blip>
            <a:stretch>
              <a:fillRect/>
            </a:stretch>
          </p:blipFill>
          <p:spPr>
            <a:xfrm>
              <a:off x="4314270" y="2627692"/>
              <a:ext cx="879725" cy="911448"/>
            </a:xfrm>
            <a:prstGeom prst="rect">
              <a:avLst/>
            </a:prstGeom>
            <a:solidFill>
              <a:schemeClr val="bg1"/>
            </a:solidFill>
          </p:spPr>
        </p:pic>
      </p:grpSp>
      <p:grpSp>
        <p:nvGrpSpPr>
          <p:cNvPr id="8" name="Group 7"/>
          <p:cNvGrpSpPr/>
          <p:nvPr/>
        </p:nvGrpSpPr>
        <p:grpSpPr>
          <a:xfrm>
            <a:off x="5145081" y="3529744"/>
            <a:ext cx="4920980" cy="1303600"/>
            <a:chOff x="3907157" y="4325323"/>
            <a:chExt cx="6561309" cy="1738132"/>
          </a:xfrm>
        </p:grpSpPr>
        <p:sp>
          <p:nvSpPr>
            <p:cNvPr id="30" name="Flowchart: Stored Data 29"/>
            <p:cNvSpPr/>
            <p:nvPr/>
          </p:nvSpPr>
          <p:spPr>
            <a:xfrm>
              <a:off x="3907157" y="4325323"/>
              <a:ext cx="6561309" cy="1738132"/>
            </a:xfrm>
            <a:prstGeom prst="flowChartOnlineStorage">
              <a:avLst/>
            </a:prstGeom>
            <a:solidFill>
              <a:schemeClr val="bg1"/>
            </a:solidFill>
            <a:ln w="381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0">
                <a:solidFill>
                  <a:schemeClr val="tx1"/>
                </a:solidFill>
              </a:endParaRPr>
            </a:p>
          </p:txBody>
        </p:sp>
        <p:sp>
          <p:nvSpPr>
            <p:cNvPr id="38" name="TextBox 37"/>
            <p:cNvSpPr txBox="1"/>
            <p:nvPr/>
          </p:nvSpPr>
          <p:spPr>
            <a:xfrm>
              <a:off x="5190632" y="4551378"/>
              <a:ext cx="3824793" cy="1169550"/>
            </a:xfrm>
            <a:prstGeom prst="rect">
              <a:avLst/>
            </a:prstGeom>
            <a:solidFill>
              <a:schemeClr val="bg1"/>
            </a:solidFill>
          </p:spPr>
          <p:txBody>
            <a:bodyPr wrap="square" rtlCol="0">
              <a:spAutoFit/>
            </a:bodyPr>
            <a:lstStyle/>
            <a:p>
              <a:pPr lvl="0" algn="r"/>
              <a:r>
                <a:rPr lang="en-GB" sz="2100" dirty="0">
                  <a:solidFill>
                    <a:schemeClr val="tx1">
                      <a:lumMod val="75000"/>
                      <a:lumOff val="25000"/>
                    </a:schemeClr>
                  </a:solidFill>
                  <a:latin typeface="Calibri"/>
                  <a:cs typeface="Calibri"/>
                </a:rPr>
                <a:t>Impact</a:t>
              </a:r>
              <a:r>
                <a:rPr lang="en-GB" sz="2100" dirty="0">
                  <a:solidFill>
                    <a:schemeClr val="tx1">
                      <a:lumMod val="75000"/>
                      <a:lumOff val="25000"/>
                    </a:schemeClr>
                  </a:solidFill>
                  <a:latin typeface="Calibri Light"/>
                  <a:cs typeface="Calibri Light"/>
                </a:rPr>
                <a:t> </a:t>
              </a:r>
              <a:br>
                <a:rPr lang="en-GB" sz="2100" dirty="0">
                  <a:solidFill>
                    <a:schemeClr val="tx1">
                      <a:lumMod val="75000"/>
                      <a:lumOff val="25000"/>
                    </a:schemeClr>
                  </a:solidFill>
                  <a:latin typeface="Calibri Light"/>
                  <a:cs typeface="Calibri Light"/>
                </a:rPr>
              </a:br>
              <a:r>
                <a:rPr lang="en-GB" sz="1500" dirty="0">
                  <a:solidFill>
                    <a:schemeClr val="tx1">
                      <a:lumMod val="75000"/>
                      <a:lumOff val="25000"/>
                    </a:schemeClr>
                  </a:solidFill>
                  <a:latin typeface="Calibri Light"/>
                  <a:cs typeface="Calibri Light"/>
                </a:rPr>
                <a:t>Income and nutritional benefits for millions living in rural poverty</a:t>
              </a:r>
            </a:p>
          </p:txBody>
        </p:sp>
        <p:pic>
          <p:nvPicPr>
            <p:cNvPr id="42" name="Picture 41" descr="objective.png"/>
            <p:cNvPicPr>
              <a:picLocks noChangeAspect="1"/>
            </p:cNvPicPr>
            <p:nvPr/>
          </p:nvPicPr>
          <p:blipFill>
            <a:blip r:embed="rId7" cstate="print">
              <a:duotone>
                <a:schemeClr val="bg2">
                  <a:shade val="45000"/>
                  <a:satMod val="135000"/>
                </a:schemeClr>
                <a:prstClr val="white"/>
              </a:duotone>
              <a:lum bright="-40000" contrast="-30000"/>
              <a:extLst>
                <a:ext uri="{28A0092B-C50C-407E-A947-70E740481C1C}">
                  <a14:useLocalDpi xmlns:a14="http://schemas.microsoft.com/office/drawing/2010/main"/>
                </a:ext>
              </a:extLst>
            </a:blip>
            <a:stretch>
              <a:fillRect/>
            </a:stretch>
          </p:blipFill>
          <p:spPr>
            <a:xfrm>
              <a:off x="4312234" y="4686049"/>
              <a:ext cx="1000823" cy="952665"/>
            </a:xfrm>
            <a:prstGeom prst="rect">
              <a:avLst/>
            </a:prstGeom>
            <a:solidFill>
              <a:schemeClr val="bg1"/>
            </a:solidFill>
          </p:spPr>
        </p:pic>
      </p:grpSp>
      <p:pic>
        <p:nvPicPr>
          <p:cNvPr id="4" name="Picture 3" descr="BEAM Logo White for Dark Background.png"/>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561593" y="5259712"/>
            <a:ext cx="1095470" cy="37444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2" nodeType="clickEffect">
                                  <p:stCondLst>
                                    <p:cond delay="0"/>
                                  </p:stCondLst>
                                  <p:childTnLst>
                                    <p:set>
                                      <p:cBhvr>
                                        <p:cTn id="6" dur="1" fill="hold">
                                          <p:stCondLst>
                                            <p:cond delay="0"/>
                                          </p:stCondLst>
                                        </p:cTn>
                                        <p:tgtEl>
                                          <p:spTgt spid="5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2"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5" name="Straight Connector 54"/>
          <p:cNvCxnSpPr/>
          <p:nvPr/>
        </p:nvCxnSpPr>
        <p:spPr>
          <a:xfrm>
            <a:off x="778551" y="947116"/>
            <a:ext cx="0" cy="3731882"/>
          </a:xfrm>
          <a:prstGeom prst="line">
            <a:avLst/>
          </a:prstGeom>
          <a:ln w="38100">
            <a:solidFill>
              <a:srgbClr val="FFFFFF"/>
            </a:solidFill>
          </a:ln>
          <a:effectLst/>
        </p:spPr>
        <p:style>
          <a:lnRef idx="2">
            <a:schemeClr val="accent1"/>
          </a:lnRef>
          <a:fillRef idx="0">
            <a:schemeClr val="accent1"/>
          </a:fillRef>
          <a:effectRef idx="1">
            <a:schemeClr val="accent1"/>
          </a:effectRef>
          <a:fontRef idx="minor">
            <a:schemeClr val="tx1"/>
          </a:fontRef>
        </p:style>
      </p:cxnSp>
      <p:sp>
        <p:nvSpPr>
          <p:cNvPr id="56" name="Oval 55"/>
          <p:cNvSpPr/>
          <p:nvPr/>
        </p:nvSpPr>
        <p:spPr>
          <a:xfrm>
            <a:off x="761409" y="1285038"/>
            <a:ext cx="34289" cy="34289"/>
          </a:xfrm>
          <a:prstGeom prst="ellipse">
            <a:avLst/>
          </a:prstGeom>
          <a:solidFill>
            <a:srgbClr val="FFFFFF"/>
          </a:solidFill>
          <a:ln w="7620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0"/>
          </a:p>
        </p:txBody>
      </p:sp>
      <p:sp>
        <p:nvSpPr>
          <p:cNvPr id="57" name="Oval 56"/>
          <p:cNvSpPr/>
          <p:nvPr/>
        </p:nvSpPr>
        <p:spPr>
          <a:xfrm>
            <a:off x="761409" y="2360986"/>
            <a:ext cx="34289" cy="34289"/>
          </a:xfrm>
          <a:prstGeom prst="ellipse">
            <a:avLst/>
          </a:prstGeom>
          <a:solidFill>
            <a:srgbClr val="FFFFFF"/>
          </a:solidFill>
          <a:ln w="7620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0"/>
          </a:p>
        </p:txBody>
      </p:sp>
      <p:sp>
        <p:nvSpPr>
          <p:cNvPr id="58" name="Oval 57"/>
          <p:cNvSpPr/>
          <p:nvPr/>
        </p:nvSpPr>
        <p:spPr>
          <a:xfrm>
            <a:off x="761409" y="3380975"/>
            <a:ext cx="34289" cy="34289"/>
          </a:xfrm>
          <a:prstGeom prst="ellipse">
            <a:avLst/>
          </a:prstGeom>
          <a:solidFill>
            <a:srgbClr val="FFFFFF"/>
          </a:solidFill>
          <a:ln w="7620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0"/>
          </a:p>
        </p:txBody>
      </p:sp>
      <p:sp>
        <p:nvSpPr>
          <p:cNvPr id="59" name="Oval 58"/>
          <p:cNvSpPr/>
          <p:nvPr/>
        </p:nvSpPr>
        <p:spPr>
          <a:xfrm>
            <a:off x="761409" y="4423201"/>
            <a:ext cx="34289" cy="34289"/>
          </a:xfrm>
          <a:prstGeom prst="ellipse">
            <a:avLst/>
          </a:prstGeom>
          <a:solidFill>
            <a:srgbClr val="FFFFFF"/>
          </a:solidFill>
          <a:ln w="7620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0"/>
          </a:p>
        </p:txBody>
      </p:sp>
      <p:sp>
        <p:nvSpPr>
          <p:cNvPr id="7" name="Rectangle 6"/>
          <p:cNvSpPr/>
          <p:nvPr/>
        </p:nvSpPr>
        <p:spPr>
          <a:xfrm>
            <a:off x="1896927" y="285436"/>
            <a:ext cx="5961607" cy="381002"/>
          </a:xfrm>
          <a:prstGeom prst="rect">
            <a:avLst/>
          </a:prstGeom>
        </p:spPr>
        <p:txBody>
          <a:bodyPr wrap="square">
            <a:spAutoFit/>
          </a:bodyPr>
          <a:lstStyle/>
          <a:p>
            <a:pPr algn="ctr">
              <a:lnSpc>
                <a:spcPct val="60000"/>
              </a:lnSpc>
            </a:pPr>
            <a:r>
              <a:rPr lang="en-GB" sz="2800" dirty="0">
                <a:solidFill>
                  <a:schemeClr val="bg1"/>
                </a:solidFill>
                <a:ea typeface="Cooper Hewitt" pitchFamily="50" charset="0"/>
                <a:cs typeface="Calibri Light"/>
              </a:rPr>
              <a:t>A market system approach to the issues</a:t>
            </a:r>
          </a:p>
        </p:txBody>
      </p:sp>
      <p:sp>
        <p:nvSpPr>
          <p:cNvPr id="12" name="Rectangle 11"/>
          <p:cNvSpPr/>
          <p:nvPr/>
        </p:nvSpPr>
        <p:spPr>
          <a:xfrm>
            <a:off x="876924" y="883861"/>
            <a:ext cx="2040007" cy="830997"/>
          </a:xfrm>
          <a:prstGeom prst="rect">
            <a:avLst/>
          </a:prstGeom>
        </p:spPr>
        <p:txBody>
          <a:bodyPr wrap="square">
            <a:spAutoFit/>
          </a:bodyPr>
          <a:lstStyle/>
          <a:p>
            <a:r>
              <a:rPr lang="en-US" sz="2400" dirty="0">
                <a:solidFill>
                  <a:srgbClr val="FFFFFF"/>
                </a:solidFill>
                <a:latin typeface="Calibri"/>
                <a:cs typeface="Calibri"/>
              </a:rPr>
              <a:t>Why vegetable farming?</a:t>
            </a:r>
            <a:endParaRPr lang="en-GB" sz="2400" dirty="0">
              <a:solidFill>
                <a:srgbClr val="FFFFFF"/>
              </a:solidFill>
              <a:latin typeface="Calibri"/>
              <a:cs typeface="Calibri"/>
            </a:endParaRPr>
          </a:p>
        </p:txBody>
      </p:sp>
      <p:sp>
        <p:nvSpPr>
          <p:cNvPr id="13" name="Rectangle 12"/>
          <p:cNvSpPr/>
          <p:nvPr/>
        </p:nvSpPr>
        <p:spPr>
          <a:xfrm>
            <a:off x="876924" y="1962632"/>
            <a:ext cx="2005725" cy="830997"/>
          </a:xfrm>
          <a:prstGeom prst="rect">
            <a:avLst/>
          </a:prstGeom>
        </p:spPr>
        <p:txBody>
          <a:bodyPr wrap="square">
            <a:spAutoFit/>
          </a:bodyPr>
          <a:lstStyle/>
          <a:p>
            <a:r>
              <a:rPr lang="en-GB" sz="2400" dirty="0">
                <a:solidFill>
                  <a:srgbClr val="FFFFFF"/>
                </a:solidFill>
                <a:latin typeface="Calibri"/>
                <a:cs typeface="Calibri"/>
              </a:rPr>
              <a:t>The missed opportunity</a:t>
            </a:r>
          </a:p>
        </p:txBody>
      </p:sp>
      <p:sp>
        <p:nvSpPr>
          <p:cNvPr id="14" name="Rectangle 13"/>
          <p:cNvSpPr/>
          <p:nvPr/>
        </p:nvSpPr>
        <p:spPr>
          <a:xfrm>
            <a:off x="914555" y="2982621"/>
            <a:ext cx="1582831" cy="830997"/>
          </a:xfrm>
          <a:prstGeom prst="rect">
            <a:avLst/>
          </a:prstGeom>
        </p:spPr>
        <p:txBody>
          <a:bodyPr wrap="square">
            <a:spAutoFit/>
          </a:bodyPr>
          <a:lstStyle/>
          <a:p>
            <a:r>
              <a:rPr lang="en-GB" sz="2400" dirty="0">
                <a:solidFill>
                  <a:srgbClr val="FFFFFF"/>
                </a:solidFill>
                <a:latin typeface="Calibri"/>
                <a:cs typeface="Calibri"/>
              </a:rPr>
              <a:t>System diagnosis</a:t>
            </a:r>
          </a:p>
        </p:txBody>
      </p:sp>
      <p:sp>
        <p:nvSpPr>
          <p:cNvPr id="15" name="Rectangle 14"/>
          <p:cNvSpPr/>
          <p:nvPr/>
        </p:nvSpPr>
        <p:spPr>
          <a:xfrm>
            <a:off x="887159" y="4024847"/>
            <a:ext cx="1610229" cy="830997"/>
          </a:xfrm>
          <a:prstGeom prst="rect">
            <a:avLst/>
          </a:prstGeom>
        </p:spPr>
        <p:txBody>
          <a:bodyPr wrap="square">
            <a:spAutoFit/>
          </a:bodyPr>
          <a:lstStyle/>
          <a:p>
            <a:r>
              <a:rPr lang="en-GB" sz="2400" dirty="0">
                <a:solidFill>
                  <a:srgbClr val="FFFFFF"/>
                </a:solidFill>
                <a:latin typeface="Calibri"/>
                <a:cs typeface="Calibri"/>
              </a:rPr>
              <a:t>Root </a:t>
            </a:r>
            <a:br>
              <a:rPr lang="en-GB" sz="2400" dirty="0">
                <a:solidFill>
                  <a:srgbClr val="FFFFFF"/>
                </a:solidFill>
                <a:latin typeface="Calibri"/>
                <a:cs typeface="Calibri"/>
              </a:rPr>
            </a:br>
            <a:r>
              <a:rPr lang="en-GB" sz="2400" dirty="0">
                <a:solidFill>
                  <a:srgbClr val="FFFFFF"/>
                </a:solidFill>
                <a:latin typeface="Calibri"/>
                <a:cs typeface="Calibri"/>
              </a:rPr>
              <a:t>causes</a:t>
            </a:r>
          </a:p>
        </p:txBody>
      </p:sp>
      <p:sp>
        <p:nvSpPr>
          <p:cNvPr id="20" name="Content Placeholder 2"/>
          <p:cNvSpPr txBox="1">
            <a:spLocks/>
          </p:cNvSpPr>
          <p:nvPr/>
        </p:nvSpPr>
        <p:spPr>
          <a:xfrm>
            <a:off x="4646220" y="989146"/>
            <a:ext cx="4173314" cy="620426"/>
          </a:xfrm>
          <a:prstGeom prst="rect">
            <a:avLst/>
          </a:prstGeom>
        </p:spPr>
        <p:txBody>
          <a:bodyPr>
            <a:spAutoFit/>
          </a:bodyPr>
          <a:lstStyle/>
          <a:p>
            <a:pPr indent="1191" defTabSz="342892">
              <a:lnSpc>
                <a:spcPct val="110000"/>
              </a:lnSpc>
              <a:defRPr/>
            </a:pPr>
            <a:r>
              <a:rPr lang="en-GB" sz="1600" dirty="0">
                <a:solidFill>
                  <a:srgbClr val="FDC933"/>
                </a:solidFill>
                <a:latin typeface="Calibri Light"/>
                <a:cs typeface="Calibri Light"/>
              </a:rPr>
              <a:t>A vital source of food &amp; supplementary income for 4  million poor rural households</a:t>
            </a:r>
          </a:p>
        </p:txBody>
      </p:sp>
      <p:grpSp>
        <p:nvGrpSpPr>
          <p:cNvPr id="3" name="Group 2"/>
          <p:cNvGrpSpPr/>
          <p:nvPr/>
        </p:nvGrpSpPr>
        <p:grpSpPr>
          <a:xfrm>
            <a:off x="3622113" y="903020"/>
            <a:ext cx="837210" cy="792678"/>
            <a:chOff x="3040027" y="822048"/>
            <a:chExt cx="1116280" cy="1056904"/>
          </a:xfrm>
          <a:solidFill>
            <a:schemeClr val="bg1"/>
          </a:solidFill>
        </p:grpSpPr>
        <p:sp>
          <p:nvSpPr>
            <p:cNvPr id="21" name="Oval 20"/>
            <p:cNvSpPr/>
            <p:nvPr/>
          </p:nvSpPr>
          <p:spPr>
            <a:xfrm>
              <a:off x="3040027" y="822048"/>
              <a:ext cx="1116280" cy="1056904"/>
            </a:xfrm>
            <a:prstGeom prst="ellipse">
              <a:avLst/>
            </a:prstGeom>
            <a:grp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0"/>
            </a:p>
          </p:txBody>
        </p:sp>
        <p:pic>
          <p:nvPicPr>
            <p:cNvPr id="22" name="Picture 21" descr="diagram.png"/>
            <p:cNvPicPr>
              <a:picLocks noChangeAspect="1"/>
            </p:cNvPicPr>
            <p:nvPr/>
          </p:nvPicPr>
          <p:blipFill>
            <a:blip r:embed="rId3"/>
            <a:stretch>
              <a:fillRect/>
            </a:stretch>
          </p:blipFill>
          <p:spPr>
            <a:xfrm>
              <a:off x="3282873" y="1016050"/>
              <a:ext cx="668901" cy="668901"/>
            </a:xfrm>
            <a:prstGeom prst="rect">
              <a:avLst/>
            </a:prstGeom>
            <a:grpFill/>
            <a:ln>
              <a:noFill/>
            </a:ln>
          </p:spPr>
        </p:pic>
      </p:grpSp>
      <p:grpSp>
        <p:nvGrpSpPr>
          <p:cNvPr id="5" name="Group 4"/>
          <p:cNvGrpSpPr/>
          <p:nvPr/>
        </p:nvGrpSpPr>
        <p:grpSpPr>
          <a:xfrm>
            <a:off x="3622113" y="3001780"/>
            <a:ext cx="837210" cy="792678"/>
            <a:chOff x="3111277" y="3557477"/>
            <a:chExt cx="1116280" cy="1056904"/>
          </a:xfrm>
          <a:solidFill>
            <a:schemeClr val="bg1"/>
          </a:solidFill>
        </p:grpSpPr>
        <p:sp>
          <p:nvSpPr>
            <p:cNvPr id="23" name="Oval 22"/>
            <p:cNvSpPr/>
            <p:nvPr/>
          </p:nvSpPr>
          <p:spPr>
            <a:xfrm>
              <a:off x="3111277" y="3557477"/>
              <a:ext cx="1116280" cy="1056904"/>
            </a:xfrm>
            <a:prstGeom prst="ellipse">
              <a:avLst/>
            </a:prstGeom>
            <a:grpFill/>
            <a:ln>
              <a:solidFill>
                <a:srgbClr val="00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0"/>
            </a:p>
          </p:txBody>
        </p:sp>
        <p:pic>
          <p:nvPicPr>
            <p:cNvPr id="24" name="Picture 23" descr="presentation.png"/>
            <p:cNvPicPr>
              <a:picLocks noChangeAspect="1"/>
            </p:cNvPicPr>
            <p:nvPr/>
          </p:nvPicPr>
          <p:blipFill>
            <a:blip r:embed="rId4">
              <a:lum bright="-20000"/>
            </a:blip>
            <a:stretch>
              <a:fillRect/>
            </a:stretch>
          </p:blipFill>
          <p:spPr>
            <a:xfrm>
              <a:off x="3321146" y="3722780"/>
              <a:ext cx="726294" cy="726295"/>
            </a:xfrm>
            <a:prstGeom prst="rect">
              <a:avLst/>
            </a:prstGeom>
            <a:grpFill/>
          </p:spPr>
        </p:pic>
      </p:grpSp>
      <p:grpSp>
        <p:nvGrpSpPr>
          <p:cNvPr id="6" name="Group 5"/>
          <p:cNvGrpSpPr/>
          <p:nvPr/>
        </p:nvGrpSpPr>
        <p:grpSpPr>
          <a:xfrm>
            <a:off x="3622113" y="4044006"/>
            <a:ext cx="837210" cy="792678"/>
            <a:chOff x="3121177" y="4947111"/>
            <a:chExt cx="1116280" cy="1056904"/>
          </a:xfrm>
          <a:solidFill>
            <a:schemeClr val="bg1"/>
          </a:solidFill>
        </p:grpSpPr>
        <p:sp>
          <p:nvSpPr>
            <p:cNvPr id="25" name="Oval 24"/>
            <p:cNvSpPr/>
            <p:nvPr/>
          </p:nvSpPr>
          <p:spPr>
            <a:xfrm>
              <a:off x="3121177" y="4947111"/>
              <a:ext cx="1116280" cy="1056904"/>
            </a:xfrm>
            <a:prstGeom prst="ellipse">
              <a:avLst/>
            </a:prstGeom>
            <a:grpFill/>
            <a:ln>
              <a:solidFill>
                <a:srgbClr val="00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0"/>
            </a:p>
          </p:txBody>
        </p:sp>
        <p:pic>
          <p:nvPicPr>
            <p:cNvPr id="26" name="Picture 25" descr="connection.png"/>
            <p:cNvPicPr>
              <a:picLocks noChangeAspect="1"/>
            </p:cNvPicPr>
            <p:nvPr/>
          </p:nvPicPr>
          <p:blipFill>
            <a:blip r:embed="rId5"/>
            <a:stretch>
              <a:fillRect/>
            </a:stretch>
          </p:blipFill>
          <p:spPr>
            <a:xfrm>
              <a:off x="3291796" y="5078311"/>
              <a:ext cx="790300" cy="790300"/>
            </a:xfrm>
            <a:prstGeom prst="rect">
              <a:avLst/>
            </a:prstGeom>
            <a:noFill/>
          </p:spPr>
        </p:pic>
      </p:grpSp>
      <p:grpSp>
        <p:nvGrpSpPr>
          <p:cNvPr id="4" name="Group 3"/>
          <p:cNvGrpSpPr/>
          <p:nvPr/>
        </p:nvGrpSpPr>
        <p:grpSpPr>
          <a:xfrm>
            <a:off x="3622113" y="1981791"/>
            <a:ext cx="837210" cy="792678"/>
            <a:chOff x="3049927" y="2197490"/>
            <a:chExt cx="1116280" cy="1056904"/>
          </a:xfrm>
          <a:solidFill>
            <a:schemeClr val="bg1"/>
          </a:solidFill>
        </p:grpSpPr>
        <p:sp>
          <p:nvSpPr>
            <p:cNvPr id="29" name="Oval 28"/>
            <p:cNvSpPr/>
            <p:nvPr/>
          </p:nvSpPr>
          <p:spPr>
            <a:xfrm>
              <a:off x="3049927" y="2197490"/>
              <a:ext cx="1116280" cy="1056904"/>
            </a:xfrm>
            <a:prstGeom prst="ellipse">
              <a:avLst/>
            </a:prstGeom>
            <a:grpFill/>
            <a:ln>
              <a:solidFill>
                <a:srgbClr val="00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0"/>
            </a:p>
          </p:txBody>
        </p:sp>
        <p:pic>
          <p:nvPicPr>
            <p:cNvPr id="30" name="Picture 29" descr="diagram.png"/>
            <p:cNvPicPr>
              <a:picLocks noChangeAspect="1"/>
            </p:cNvPicPr>
            <p:nvPr/>
          </p:nvPicPr>
          <p:blipFill>
            <a:blip r:embed="rId6"/>
            <a:stretch>
              <a:fillRect/>
            </a:stretch>
          </p:blipFill>
          <p:spPr>
            <a:xfrm>
              <a:off x="3279125" y="2391492"/>
              <a:ext cx="668901" cy="668901"/>
            </a:xfrm>
            <a:prstGeom prst="rect">
              <a:avLst/>
            </a:prstGeom>
            <a:grpFill/>
          </p:spPr>
        </p:pic>
      </p:grpSp>
      <p:sp>
        <p:nvSpPr>
          <p:cNvPr id="31" name="Content Placeholder 2"/>
          <p:cNvSpPr txBox="1">
            <a:spLocks/>
          </p:cNvSpPr>
          <p:nvPr/>
        </p:nvSpPr>
        <p:spPr>
          <a:xfrm>
            <a:off x="4646220" y="2067917"/>
            <a:ext cx="4350296" cy="620426"/>
          </a:xfrm>
          <a:prstGeom prst="rect">
            <a:avLst/>
          </a:prstGeom>
        </p:spPr>
        <p:txBody>
          <a:bodyPr>
            <a:spAutoFit/>
          </a:bodyPr>
          <a:lstStyle/>
          <a:p>
            <a:pPr indent="1191">
              <a:lnSpc>
                <a:spcPct val="110000"/>
              </a:lnSpc>
            </a:pPr>
            <a:r>
              <a:rPr lang="en-GB" sz="1600" dirty="0">
                <a:solidFill>
                  <a:srgbClr val="FDC933"/>
                </a:solidFill>
                <a:latin typeface="Calibri Light"/>
                <a:cs typeface="Calibri Light"/>
              </a:rPr>
              <a:t>Growing urban demand; but farmers (esp. women) held back by low yields &amp; risks of crop failure</a:t>
            </a:r>
          </a:p>
        </p:txBody>
      </p:sp>
      <p:sp>
        <p:nvSpPr>
          <p:cNvPr id="32" name="Content Placeholder 2"/>
          <p:cNvSpPr txBox="1">
            <a:spLocks/>
          </p:cNvSpPr>
          <p:nvPr/>
        </p:nvSpPr>
        <p:spPr>
          <a:xfrm>
            <a:off x="4646220" y="3087906"/>
            <a:ext cx="4173314" cy="620426"/>
          </a:xfrm>
          <a:prstGeom prst="rect">
            <a:avLst/>
          </a:prstGeom>
        </p:spPr>
        <p:txBody>
          <a:bodyPr>
            <a:spAutoFit/>
          </a:bodyPr>
          <a:lstStyle/>
          <a:p>
            <a:pPr indent="1191">
              <a:lnSpc>
                <a:spcPct val="110000"/>
              </a:lnSpc>
            </a:pPr>
            <a:r>
              <a:rPr lang="en-GB" sz="1600" dirty="0">
                <a:solidFill>
                  <a:srgbClr val="FDC933"/>
                </a:solidFill>
                <a:latin typeface="Calibri Light"/>
                <a:cs typeface="Calibri Light"/>
              </a:rPr>
              <a:t>Risks exacerbated by limited access to quality seeds &amp; reliable information on how to use them</a:t>
            </a:r>
          </a:p>
        </p:txBody>
      </p:sp>
      <p:sp>
        <p:nvSpPr>
          <p:cNvPr id="33" name="Content Placeholder 2"/>
          <p:cNvSpPr txBox="1">
            <a:spLocks/>
          </p:cNvSpPr>
          <p:nvPr/>
        </p:nvSpPr>
        <p:spPr>
          <a:xfrm>
            <a:off x="4646220" y="4130132"/>
            <a:ext cx="4173314" cy="620426"/>
          </a:xfrm>
          <a:prstGeom prst="rect">
            <a:avLst/>
          </a:prstGeom>
        </p:spPr>
        <p:txBody>
          <a:bodyPr>
            <a:spAutoFit/>
          </a:bodyPr>
          <a:lstStyle/>
          <a:p>
            <a:pPr indent="1191">
              <a:lnSpc>
                <a:spcPct val="110000"/>
              </a:lnSpc>
            </a:pPr>
            <a:r>
              <a:rPr lang="en-GB" sz="1600" dirty="0">
                <a:solidFill>
                  <a:srgbClr val="FDC933"/>
                </a:solidFill>
                <a:latin typeface="Calibri Light"/>
                <a:cs typeface="Calibri Light"/>
              </a:rPr>
              <a:t>Seed suppliers unaware of opportunity, and </a:t>
            </a:r>
            <a:br>
              <a:rPr lang="en-GB" sz="1600" dirty="0">
                <a:solidFill>
                  <a:srgbClr val="FDC933"/>
                </a:solidFill>
                <a:latin typeface="Calibri Light"/>
                <a:cs typeface="Calibri Light"/>
              </a:rPr>
            </a:br>
            <a:r>
              <a:rPr lang="en-GB" sz="1600" dirty="0">
                <a:solidFill>
                  <a:srgbClr val="FDC933"/>
                </a:solidFill>
                <a:latin typeface="Calibri Light"/>
                <a:cs typeface="Calibri Light"/>
              </a:rPr>
              <a:t>fail to invest in distribution innovations</a:t>
            </a:r>
          </a:p>
        </p:txBody>
      </p:sp>
      <p:sp>
        <p:nvSpPr>
          <p:cNvPr id="9" name="Right Arrow 8"/>
          <p:cNvSpPr/>
          <p:nvPr/>
        </p:nvSpPr>
        <p:spPr>
          <a:xfrm>
            <a:off x="2953300" y="1105570"/>
            <a:ext cx="504638" cy="387578"/>
          </a:xfrm>
          <a:prstGeom prst="rightArrow">
            <a:avLst>
              <a:gd name="adj1" fmla="val 30153"/>
              <a:gd name="adj2" fmla="val 69870"/>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1350"/>
          </a:p>
        </p:txBody>
      </p:sp>
      <p:sp>
        <p:nvSpPr>
          <p:cNvPr id="47" name="Right Arrow 46"/>
          <p:cNvSpPr/>
          <p:nvPr/>
        </p:nvSpPr>
        <p:spPr>
          <a:xfrm>
            <a:off x="2953300" y="2184341"/>
            <a:ext cx="504638" cy="387578"/>
          </a:xfrm>
          <a:prstGeom prst="rightArrow">
            <a:avLst>
              <a:gd name="adj1" fmla="val 30153"/>
              <a:gd name="adj2" fmla="val 69870"/>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1350"/>
          </a:p>
        </p:txBody>
      </p:sp>
      <p:sp>
        <p:nvSpPr>
          <p:cNvPr id="48" name="Right Arrow 47"/>
          <p:cNvSpPr/>
          <p:nvPr/>
        </p:nvSpPr>
        <p:spPr>
          <a:xfrm>
            <a:off x="2953300" y="3204330"/>
            <a:ext cx="504638" cy="387578"/>
          </a:xfrm>
          <a:prstGeom prst="rightArrow">
            <a:avLst>
              <a:gd name="adj1" fmla="val 30153"/>
              <a:gd name="adj2" fmla="val 69870"/>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1350"/>
          </a:p>
        </p:txBody>
      </p:sp>
      <p:sp>
        <p:nvSpPr>
          <p:cNvPr id="49" name="Right Arrow 48"/>
          <p:cNvSpPr/>
          <p:nvPr/>
        </p:nvSpPr>
        <p:spPr>
          <a:xfrm>
            <a:off x="2953300" y="4246556"/>
            <a:ext cx="504638" cy="387578"/>
          </a:xfrm>
          <a:prstGeom prst="rightArrow">
            <a:avLst>
              <a:gd name="adj1" fmla="val 30153"/>
              <a:gd name="adj2" fmla="val 69870"/>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1350"/>
          </a:p>
        </p:txBody>
      </p:sp>
      <p:sp>
        <p:nvSpPr>
          <p:cNvPr id="39" name="Rectangle 38">
            <a:extLst>
              <a:ext uri="{FF2B5EF4-FFF2-40B4-BE49-F238E27FC236}">
                <a16:creationId xmlns:a16="http://schemas.microsoft.com/office/drawing/2014/main" id="{EFFDBFAF-FCF0-704B-929D-5B8B75B9E534}"/>
              </a:ext>
            </a:extLst>
          </p:cNvPr>
          <p:cNvSpPr/>
          <p:nvPr/>
        </p:nvSpPr>
        <p:spPr>
          <a:xfrm>
            <a:off x="0" y="5154975"/>
            <a:ext cx="9144000" cy="55925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41" name="Picture 40" descr="Logo White.jpg">
            <a:extLst>
              <a:ext uri="{FF2B5EF4-FFF2-40B4-BE49-F238E27FC236}">
                <a16:creationId xmlns:a16="http://schemas.microsoft.com/office/drawing/2014/main" id="{563629A7-29B8-C74A-A9DD-AE39EB6C6BA6}"/>
              </a:ext>
            </a:extLst>
          </p:cNvPr>
          <p:cNvPicPr>
            <a:picLocks noChangeAspect="1"/>
          </p:cNvPicPr>
          <p:nvPr/>
        </p:nvPicPr>
        <p:blipFill>
          <a:blip r:embed="rId7" cstate="print">
            <a:clrChange>
              <a:clrFrom>
                <a:srgbClr val="63788B"/>
              </a:clrFrom>
              <a:clrTo>
                <a:srgbClr val="63788B">
                  <a:alpha val="0"/>
                </a:srgbClr>
              </a:clrTo>
            </a:clrChange>
            <a:lum bright="-10000"/>
            <a:extLst>
              <a:ext uri="{28A0092B-C50C-407E-A947-70E740481C1C}">
                <a14:useLocalDpi xmlns:a14="http://schemas.microsoft.com/office/drawing/2010/main"/>
              </a:ext>
            </a:extLst>
          </a:blip>
          <a:stretch>
            <a:fillRect/>
          </a:stretch>
        </p:blipFill>
        <p:spPr>
          <a:xfrm>
            <a:off x="7480300" y="5219427"/>
            <a:ext cx="1115492" cy="455012"/>
          </a:xfrm>
          <a:prstGeom prst="rect">
            <a:avLst/>
          </a:prstGeom>
        </p:spPr>
      </p:pic>
      <p:pic>
        <p:nvPicPr>
          <p:cNvPr id="42" name="Picture 41" descr="BEAM Logo White for Dark Background.png">
            <a:extLst>
              <a:ext uri="{FF2B5EF4-FFF2-40B4-BE49-F238E27FC236}">
                <a16:creationId xmlns:a16="http://schemas.microsoft.com/office/drawing/2014/main" id="{5E9DE291-5C37-E845-95BB-FF474CCD7A69}"/>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561593" y="5259712"/>
            <a:ext cx="1095470" cy="37444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900" decel="100000" fill="hold"/>
                                        <p:tgtEl>
                                          <p:spTgt spid="1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11" presetID="37"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900" decel="100000" fill="hold"/>
                                        <p:tgtEl>
                                          <p:spTgt spid="9"/>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par>
                                <p:cTn id="17" presetID="37"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anim calcmode="lin" valueType="num">
                                      <p:cBhvr>
                                        <p:cTn id="20" dur="1000" fill="hold"/>
                                        <p:tgtEl>
                                          <p:spTgt spid="13"/>
                                        </p:tgtEl>
                                        <p:attrNameLst>
                                          <p:attrName>ppt_x</p:attrName>
                                        </p:attrNameLst>
                                      </p:cBhvr>
                                      <p:tavLst>
                                        <p:tav tm="0">
                                          <p:val>
                                            <p:strVal val="#ppt_x"/>
                                          </p:val>
                                        </p:tav>
                                        <p:tav tm="100000">
                                          <p:val>
                                            <p:strVal val="#ppt_x"/>
                                          </p:val>
                                        </p:tav>
                                      </p:tavLst>
                                    </p:anim>
                                    <p:anim calcmode="lin" valueType="num">
                                      <p:cBhvr>
                                        <p:cTn id="21" dur="900" decel="100000" fill="hold"/>
                                        <p:tgtEl>
                                          <p:spTgt spid="13"/>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13"/>
                                        </p:tgtEl>
                                        <p:attrNameLst>
                                          <p:attrName>ppt_y</p:attrName>
                                        </p:attrNameLst>
                                      </p:cBhvr>
                                      <p:tavLst>
                                        <p:tav tm="0">
                                          <p:val>
                                            <p:strVal val="#ppt_y-.03"/>
                                          </p:val>
                                        </p:tav>
                                        <p:tav tm="100000">
                                          <p:val>
                                            <p:strVal val="#ppt_y"/>
                                          </p:val>
                                        </p:tav>
                                      </p:tavLst>
                                    </p:anim>
                                  </p:childTnLst>
                                </p:cTn>
                              </p:par>
                              <p:par>
                                <p:cTn id="23" presetID="37" presetClass="entr" presetSubtype="0" fill="hold" grpId="0" nodeType="withEffect">
                                  <p:stCondLst>
                                    <p:cond delay="0"/>
                                  </p:stCondLst>
                                  <p:childTnLst>
                                    <p:set>
                                      <p:cBhvr>
                                        <p:cTn id="24" dur="1" fill="hold">
                                          <p:stCondLst>
                                            <p:cond delay="0"/>
                                          </p:stCondLst>
                                        </p:cTn>
                                        <p:tgtEl>
                                          <p:spTgt spid="47"/>
                                        </p:tgtEl>
                                        <p:attrNameLst>
                                          <p:attrName>style.visibility</p:attrName>
                                        </p:attrNameLst>
                                      </p:cBhvr>
                                      <p:to>
                                        <p:strVal val="visible"/>
                                      </p:to>
                                    </p:set>
                                    <p:animEffect transition="in" filter="fade">
                                      <p:cBhvr>
                                        <p:cTn id="25" dur="1000"/>
                                        <p:tgtEl>
                                          <p:spTgt spid="47"/>
                                        </p:tgtEl>
                                      </p:cBhvr>
                                    </p:animEffect>
                                    <p:anim calcmode="lin" valueType="num">
                                      <p:cBhvr>
                                        <p:cTn id="26" dur="1000" fill="hold"/>
                                        <p:tgtEl>
                                          <p:spTgt spid="47"/>
                                        </p:tgtEl>
                                        <p:attrNameLst>
                                          <p:attrName>ppt_x</p:attrName>
                                        </p:attrNameLst>
                                      </p:cBhvr>
                                      <p:tavLst>
                                        <p:tav tm="0">
                                          <p:val>
                                            <p:strVal val="#ppt_x"/>
                                          </p:val>
                                        </p:tav>
                                        <p:tav tm="100000">
                                          <p:val>
                                            <p:strVal val="#ppt_x"/>
                                          </p:val>
                                        </p:tav>
                                      </p:tavLst>
                                    </p:anim>
                                    <p:anim calcmode="lin" valueType="num">
                                      <p:cBhvr>
                                        <p:cTn id="27" dur="900" decel="100000" fill="hold"/>
                                        <p:tgtEl>
                                          <p:spTgt spid="47"/>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47"/>
                                        </p:tgtEl>
                                        <p:attrNameLst>
                                          <p:attrName>ppt_y</p:attrName>
                                        </p:attrNameLst>
                                      </p:cBhvr>
                                      <p:tavLst>
                                        <p:tav tm="0">
                                          <p:val>
                                            <p:strVal val="#ppt_y-.03"/>
                                          </p:val>
                                        </p:tav>
                                        <p:tav tm="100000">
                                          <p:val>
                                            <p:strVal val="#ppt_y"/>
                                          </p:val>
                                        </p:tav>
                                      </p:tavLst>
                                    </p:anim>
                                  </p:childTnLst>
                                </p:cTn>
                              </p:par>
                              <p:par>
                                <p:cTn id="29" presetID="37" presetClass="entr" presetSubtype="0"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900" decel="100000" fill="hold"/>
                                        <p:tgtEl>
                                          <p:spTgt spid="14"/>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par>
                                <p:cTn id="35" presetID="37" presetClass="entr" presetSubtype="0" fill="hold" grpId="0" nodeType="withEffect">
                                  <p:stCondLst>
                                    <p:cond delay="0"/>
                                  </p:stCondLst>
                                  <p:childTnLst>
                                    <p:set>
                                      <p:cBhvr>
                                        <p:cTn id="36" dur="1" fill="hold">
                                          <p:stCondLst>
                                            <p:cond delay="0"/>
                                          </p:stCondLst>
                                        </p:cTn>
                                        <p:tgtEl>
                                          <p:spTgt spid="48"/>
                                        </p:tgtEl>
                                        <p:attrNameLst>
                                          <p:attrName>style.visibility</p:attrName>
                                        </p:attrNameLst>
                                      </p:cBhvr>
                                      <p:to>
                                        <p:strVal val="visible"/>
                                      </p:to>
                                    </p:set>
                                    <p:animEffect transition="in" filter="fade">
                                      <p:cBhvr>
                                        <p:cTn id="37" dur="1000"/>
                                        <p:tgtEl>
                                          <p:spTgt spid="48"/>
                                        </p:tgtEl>
                                      </p:cBhvr>
                                    </p:animEffect>
                                    <p:anim calcmode="lin" valueType="num">
                                      <p:cBhvr>
                                        <p:cTn id="38" dur="1000" fill="hold"/>
                                        <p:tgtEl>
                                          <p:spTgt spid="48"/>
                                        </p:tgtEl>
                                        <p:attrNameLst>
                                          <p:attrName>ppt_x</p:attrName>
                                        </p:attrNameLst>
                                      </p:cBhvr>
                                      <p:tavLst>
                                        <p:tav tm="0">
                                          <p:val>
                                            <p:strVal val="#ppt_x"/>
                                          </p:val>
                                        </p:tav>
                                        <p:tav tm="100000">
                                          <p:val>
                                            <p:strVal val="#ppt_x"/>
                                          </p:val>
                                        </p:tav>
                                      </p:tavLst>
                                    </p:anim>
                                    <p:anim calcmode="lin" valueType="num">
                                      <p:cBhvr>
                                        <p:cTn id="39" dur="900" decel="100000" fill="hold"/>
                                        <p:tgtEl>
                                          <p:spTgt spid="48"/>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48"/>
                                        </p:tgtEl>
                                        <p:attrNameLst>
                                          <p:attrName>ppt_y</p:attrName>
                                        </p:attrNameLst>
                                      </p:cBhvr>
                                      <p:tavLst>
                                        <p:tav tm="0">
                                          <p:val>
                                            <p:strVal val="#ppt_y-.03"/>
                                          </p:val>
                                        </p:tav>
                                        <p:tav tm="100000">
                                          <p:val>
                                            <p:strVal val="#ppt_y"/>
                                          </p:val>
                                        </p:tav>
                                      </p:tavLst>
                                    </p:anim>
                                  </p:childTnLst>
                                </p:cTn>
                              </p:par>
                              <p:par>
                                <p:cTn id="41" presetID="37" presetClass="entr" presetSubtype="0"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1000"/>
                                        <p:tgtEl>
                                          <p:spTgt spid="15"/>
                                        </p:tgtEl>
                                      </p:cBhvr>
                                    </p:animEffect>
                                    <p:anim calcmode="lin" valueType="num">
                                      <p:cBhvr>
                                        <p:cTn id="44" dur="1000" fill="hold"/>
                                        <p:tgtEl>
                                          <p:spTgt spid="15"/>
                                        </p:tgtEl>
                                        <p:attrNameLst>
                                          <p:attrName>ppt_x</p:attrName>
                                        </p:attrNameLst>
                                      </p:cBhvr>
                                      <p:tavLst>
                                        <p:tav tm="0">
                                          <p:val>
                                            <p:strVal val="#ppt_x"/>
                                          </p:val>
                                        </p:tav>
                                        <p:tav tm="100000">
                                          <p:val>
                                            <p:strVal val="#ppt_x"/>
                                          </p:val>
                                        </p:tav>
                                      </p:tavLst>
                                    </p:anim>
                                    <p:anim calcmode="lin" valueType="num">
                                      <p:cBhvr>
                                        <p:cTn id="45" dur="900" decel="100000" fill="hold"/>
                                        <p:tgtEl>
                                          <p:spTgt spid="15"/>
                                        </p:tgtEl>
                                        <p:attrNameLst>
                                          <p:attrName>ppt_y</p:attrName>
                                        </p:attrNameLst>
                                      </p:cBhvr>
                                      <p:tavLst>
                                        <p:tav tm="0">
                                          <p:val>
                                            <p:strVal val="#ppt_y+1"/>
                                          </p:val>
                                        </p:tav>
                                        <p:tav tm="100000">
                                          <p:val>
                                            <p:strVal val="#ppt_y-.03"/>
                                          </p:val>
                                        </p:tav>
                                      </p:tavLst>
                                    </p:anim>
                                    <p:anim calcmode="lin" valueType="num">
                                      <p:cBhvr>
                                        <p:cTn id="46" dur="100" accel="100000" fill="hold">
                                          <p:stCondLst>
                                            <p:cond delay="900"/>
                                          </p:stCondLst>
                                        </p:cTn>
                                        <p:tgtEl>
                                          <p:spTgt spid="15"/>
                                        </p:tgtEl>
                                        <p:attrNameLst>
                                          <p:attrName>ppt_y</p:attrName>
                                        </p:attrNameLst>
                                      </p:cBhvr>
                                      <p:tavLst>
                                        <p:tav tm="0">
                                          <p:val>
                                            <p:strVal val="#ppt_y-.03"/>
                                          </p:val>
                                        </p:tav>
                                        <p:tav tm="100000">
                                          <p:val>
                                            <p:strVal val="#ppt_y"/>
                                          </p:val>
                                        </p:tav>
                                      </p:tavLst>
                                    </p:anim>
                                  </p:childTnLst>
                                </p:cTn>
                              </p:par>
                              <p:par>
                                <p:cTn id="47" presetID="37" presetClass="entr" presetSubtype="0" fill="hold" grpId="0" nodeType="withEffect">
                                  <p:stCondLst>
                                    <p:cond delay="0"/>
                                  </p:stCondLst>
                                  <p:childTnLst>
                                    <p:set>
                                      <p:cBhvr>
                                        <p:cTn id="48" dur="1" fill="hold">
                                          <p:stCondLst>
                                            <p:cond delay="0"/>
                                          </p:stCondLst>
                                        </p:cTn>
                                        <p:tgtEl>
                                          <p:spTgt spid="49"/>
                                        </p:tgtEl>
                                        <p:attrNameLst>
                                          <p:attrName>style.visibility</p:attrName>
                                        </p:attrNameLst>
                                      </p:cBhvr>
                                      <p:to>
                                        <p:strVal val="visible"/>
                                      </p:to>
                                    </p:set>
                                    <p:animEffect transition="in" filter="fade">
                                      <p:cBhvr>
                                        <p:cTn id="49" dur="1000"/>
                                        <p:tgtEl>
                                          <p:spTgt spid="49"/>
                                        </p:tgtEl>
                                      </p:cBhvr>
                                    </p:animEffect>
                                    <p:anim calcmode="lin" valueType="num">
                                      <p:cBhvr>
                                        <p:cTn id="50" dur="1000" fill="hold"/>
                                        <p:tgtEl>
                                          <p:spTgt spid="49"/>
                                        </p:tgtEl>
                                        <p:attrNameLst>
                                          <p:attrName>ppt_x</p:attrName>
                                        </p:attrNameLst>
                                      </p:cBhvr>
                                      <p:tavLst>
                                        <p:tav tm="0">
                                          <p:val>
                                            <p:strVal val="#ppt_x"/>
                                          </p:val>
                                        </p:tav>
                                        <p:tav tm="100000">
                                          <p:val>
                                            <p:strVal val="#ppt_x"/>
                                          </p:val>
                                        </p:tav>
                                      </p:tavLst>
                                    </p:anim>
                                    <p:anim calcmode="lin" valueType="num">
                                      <p:cBhvr>
                                        <p:cTn id="51" dur="900" decel="100000" fill="hold"/>
                                        <p:tgtEl>
                                          <p:spTgt spid="49"/>
                                        </p:tgtEl>
                                        <p:attrNameLst>
                                          <p:attrName>ppt_y</p:attrName>
                                        </p:attrNameLst>
                                      </p:cBhvr>
                                      <p:tavLst>
                                        <p:tav tm="0">
                                          <p:val>
                                            <p:strVal val="#ppt_y+1"/>
                                          </p:val>
                                        </p:tav>
                                        <p:tav tm="100000">
                                          <p:val>
                                            <p:strVal val="#ppt_y-.03"/>
                                          </p:val>
                                        </p:tav>
                                      </p:tavLst>
                                    </p:anim>
                                    <p:anim calcmode="lin" valueType="num">
                                      <p:cBhvr>
                                        <p:cTn id="52" dur="100" accel="100000" fill="hold">
                                          <p:stCondLst>
                                            <p:cond delay="900"/>
                                          </p:stCondLst>
                                        </p:cTn>
                                        <p:tgtEl>
                                          <p:spTgt spid="49"/>
                                        </p:tgtEl>
                                        <p:attrNameLst>
                                          <p:attrName>ppt_y</p:attrName>
                                        </p:attrNameLst>
                                      </p:cBhvr>
                                      <p:tavLst>
                                        <p:tav tm="0">
                                          <p:val>
                                            <p:strVal val="#ppt_y-.03"/>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3"/>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20"/>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4"/>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31"/>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nodeType="clickEffect">
                                  <p:stCondLst>
                                    <p:cond delay="0"/>
                                  </p:stCondLst>
                                  <p:childTnLst>
                                    <p:set>
                                      <p:cBhvr>
                                        <p:cTn id="68" dur="1" fill="hold">
                                          <p:stCondLst>
                                            <p:cond delay="0"/>
                                          </p:stCondLst>
                                        </p:cTn>
                                        <p:tgtEl>
                                          <p:spTgt spid="5"/>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32"/>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3"/>
                                        </p:tgtEl>
                                        <p:attrNameLst>
                                          <p:attrName>style.visibility</p:attrName>
                                        </p:attrNameLst>
                                      </p:cBhvr>
                                      <p:to>
                                        <p:strVal val="visible"/>
                                      </p:to>
                                    </p:set>
                                  </p:childTnLst>
                                </p:cTn>
                              </p:par>
                              <p:par>
                                <p:cTn id="75" presetID="1" presetClass="entr" presetSubtype="0" fill="hold" nodeType="withEffect">
                                  <p:stCondLst>
                                    <p:cond delay="0"/>
                                  </p:stCondLst>
                                  <p:childTnLst>
                                    <p:set>
                                      <p:cBhvr>
                                        <p:cTn id="7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20" grpId="0"/>
      <p:bldP spid="31" grpId="0"/>
      <p:bldP spid="32" grpId="0"/>
      <p:bldP spid="33" grpId="0"/>
      <p:bldP spid="9" grpId="0" animBg="1"/>
      <p:bldP spid="47" grpId="0" animBg="1"/>
      <p:bldP spid="48" grpId="0" animBg="1"/>
      <p:bldP spid="4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cstate="print">
            <a:lum bright="10000"/>
            <a:extLst>
              <a:ext uri="{28A0092B-C50C-407E-A947-70E740481C1C}">
                <a14:useLocalDpi xmlns:a14="http://schemas.microsoft.com/office/drawing/2010/main"/>
              </a:ext>
            </a:extLst>
          </a:blip>
          <a:srcRect/>
          <a:stretch>
            <a:fillRect/>
          </a:stretch>
        </p:blipFill>
        <p:spPr bwMode="auto">
          <a:xfrm>
            <a:off x="6418964" y="284899"/>
            <a:ext cx="2410405" cy="4733351"/>
          </a:xfrm>
          <a:prstGeom prst="rect">
            <a:avLst/>
          </a:prstGeom>
          <a:noFill/>
          <a:ln w="9525">
            <a:noFill/>
            <a:miter lim="800000"/>
            <a:headEnd/>
            <a:tailEnd/>
          </a:ln>
        </p:spPr>
      </p:pic>
      <p:sp>
        <p:nvSpPr>
          <p:cNvPr id="15" name="Rectangle 14"/>
          <p:cNvSpPr/>
          <p:nvPr/>
        </p:nvSpPr>
        <p:spPr>
          <a:xfrm>
            <a:off x="1064652" y="153847"/>
            <a:ext cx="5021616" cy="954107"/>
          </a:xfrm>
          <a:prstGeom prst="rect">
            <a:avLst/>
          </a:prstGeom>
        </p:spPr>
        <p:txBody>
          <a:bodyPr wrap="square">
            <a:spAutoFit/>
          </a:bodyPr>
          <a:lstStyle/>
          <a:p>
            <a:pPr algn="r"/>
            <a:r>
              <a:rPr lang="en-GB" sz="2800" dirty="0">
                <a:solidFill>
                  <a:schemeClr val="bg1"/>
                </a:solidFill>
                <a:latin typeface="Calibri"/>
                <a:ea typeface="Cooper Hewitt" pitchFamily="50" charset="0"/>
                <a:cs typeface="Calibri"/>
              </a:rPr>
              <a:t>MSD interventions that catalysed innovation &amp; behaviour change</a:t>
            </a:r>
          </a:p>
        </p:txBody>
      </p:sp>
      <p:grpSp>
        <p:nvGrpSpPr>
          <p:cNvPr id="27" name="Group 26"/>
          <p:cNvGrpSpPr/>
          <p:nvPr/>
        </p:nvGrpSpPr>
        <p:grpSpPr>
          <a:xfrm>
            <a:off x="414112" y="727587"/>
            <a:ext cx="5046474" cy="1015997"/>
            <a:chOff x="127036" y="609079"/>
            <a:chExt cx="5799089" cy="1007148"/>
          </a:xfrm>
        </p:grpSpPr>
        <p:sp>
          <p:nvSpPr>
            <p:cNvPr id="8" name="Oval 7"/>
            <p:cNvSpPr/>
            <p:nvPr/>
          </p:nvSpPr>
          <p:spPr>
            <a:xfrm>
              <a:off x="127036" y="609079"/>
              <a:ext cx="1115592" cy="990999"/>
            </a:xfrm>
            <a:prstGeom prst="ellipse">
              <a:avLst/>
            </a:prstGeom>
            <a:solidFill>
              <a:srgbClr val="4F405E"/>
            </a:solidFill>
            <a:ln w="28575">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0">
                <a:ln w="28575">
                  <a:solidFill>
                    <a:schemeClr val="bg1"/>
                  </a:solidFill>
                </a:ln>
              </a:endParaRPr>
            </a:p>
          </p:txBody>
        </p:sp>
        <p:pic>
          <p:nvPicPr>
            <p:cNvPr id="2" name="Picture 1" descr="mechanic.png"/>
            <p:cNvPicPr>
              <a:picLocks noChangeAspect="1"/>
            </p:cNvPicPr>
            <p:nvPr/>
          </p:nvPicPr>
          <p:blipFill>
            <a:blip r:embed="rId4"/>
            <a:stretch>
              <a:fillRect/>
            </a:stretch>
          </p:blipFill>
          <p:spPr>
            <a:xfrm rot="2880212">
              <a:off x="195646" y="740966"/>
              <a:ext cx="875261" cy="875261"/>
            </a:xfrm>
            <a:prstGeom prst="rect">
              <a:avLst/>
            </a:prstGeom>
          </p:spPr>
        </p:pic>
        <p:cxnSp>
          <p:nvCxnSpPr>
            <p:cNvPr id="10" name="Straight Connector 9"/>
            <p:cNvCxnSpPr/>
            <p:nvPr/>
          </p:nvCxnSpPr>
          <p:spPr>
            <a:xfrm>
              <a:off x="1247567" y="1112520"/>
              <a:ext cx="4678558" cy="10967"/>
            </a:xfrm>
            <a:prstGeom prst="line">
              <a:avLst/>
            </a:prstGeom>
            <a:ln w="28575">
              <a:solidFill>
                <a:schemeClr val="bg1"/>
              </a:solidFill>
            </a:ln>
            <a:effectLst/>
          </p:spPr>
          <p:style>
            <a:lnRef idx="2">
              <a:schemeClr val="accent1"/>
            </a:lnRef>
            <a:fillRef idx="0">
              <a:schemeClr val="accent1"/>
            </a:fillRef>
            <a:effectRef idx="1">
              <a:schemeClr val="accent1"/>
            </a:effectRef>
            <a:fontRef idx="minor">
              <a:schemeClr val="tx1"/>
            </a:fontRef>
          </p:style>
        </p:cxnSp>
      </p:grpSp>
      <p:sp>
        <p:nvSpPr>
          <p:cNvPr id="17" name="Rectangle 16"/>
          <p:cNvSpPr/>
          <p:nvPr/>
        </p:nvSpPr>
        <p:spPr>
          <a:xfrm>
            <a:off x="1180667" y="1446898"/>
            <a:ext cx="5021615" cy="1119776"/>
          </a:xfrm>
          <a:prstGeom prst="rect">
            <a:avLst/>
          </a:prstGeom>
        </p:spPr>
        <p:txBody>
          <a:bodyPr wrap="square" tIns="72000" bIns="72000">
            <a:spAutoFit/>
          </a:bodyPr>
          <a:lstStyle/>
          <a:p>
            <a:pPr algn="r">
              <a:lnSpc>
                <a:spcPct val="130000"/>
              </a:lnSpc>
            </a:pPr>
            <a:r>
              <a:rPr lang="en-GB" sz="1800" b="1" dirty="0">
                <a:solidFill>
                  <a:schemeClr val="bg1"/>
                </a:solidFill>
                <a:latin typeface="Calibri"/>
                <a:cs typeface="Calibri"/>
              </a:rPr>
              <a:t>Integration of mobile seed vendors</a:t>
            </a:r>
          </a:p>
          <a:p>
            <a:pPr lvl="0" algn="r">
              <a:lnSpc>
                <a:spcPct val="130000"/>
              </a:lnSpc>
            </a:pPr>
            <a:r>
              <a:rPr lang="en-GB" sz="1600" dirty="0">
                <a:solidFill>
                  <a:srgbClr val="FFDA00"/>
                </a:solidFill>
                <a:latin typeface="Calibri Light" pitchFamily="34" charset="0"/>
                <a:cs typeface="Calibri Light" pitchFamily="34" charset="0"/>
              </a:rPr>
              <a:t>Seed suppliers offered incentives for informal vendors, </a:t>
            </a:r>
          </a:p>
          <a:p>
            <a:pPr lvl="0" algn="r">
              <a:lnSpc>
                <a:spcPct val="130000"/>
              </a:lnSpc>
            </a:pPr>
            <a:r>
              <a:rPr lang="en-GB" sz="1600" dirty="0">
                <a:solidFill>
                  <a:srgbClr val="FFDA00"/>
                </a:solidFill>
                <a:latin typeface="Calibri Light" pitchFamily="34" charset="0"/>
                <a:cs typeface="Calibri Light" pitchFamily="34" charset="0"/>
              </a:rPr>
              <a:t>to draw them into a formal distribution system </a:t>
            </a:r>
          </a:p>
        </p:txBody>
      </p:sp>
      <p:sp>
        <p:nvSpPr>
          <p:cNvPr id="18" name="Rectangle 17"/>
          <p:cNvSpPr/>
          <p:nvPr/>
        </p:nvSpPr>
        <p:spPr>
          <a:xfrm>
            <a:off x="2153531" y="2622521"/>
            <a:ext cx="4048751" cy="1119776"/>
          </a:xfrm>
          <a:prstGeom prst="rect">
            <a:avLst/>
          </a:prstGeom>
        </p:spPr>
        <p:txBody>
          <a:bodyPr wrap="square" tIns="72000" bIns="72000">
            <a:spAutoFit/>
          </a:bodyPr>
          <a:lstStyle/>
          <a:p>
            <a:pPr lvl="0" algn="r">
              <a:lnSpc>
                <a:spcPct val="130000"/>
              </a:lnSpc>
            </a:pPr>
            <a:r>
              <a:rPr lang="en-GB" sz="1800" b="1" dirty="0">
                <a:solidFill>
                  <a:schemeClr val="bg1"/>
                </a:solidFill>
                <a:latin typeface="Calibri"/>
                <a:cs typeface="Calibri"/>
              </a:rPr>
              <a:t>Formalising training for vendors</a:t>
            </a:r>
          </a:p>
          <a:p>
            <a:pPr lvl="0" algn="r">
              <a:lnSpc>
                <a:spcPct val="130000"/>
              </a:lnSpc>
            </a:pPr>
            <a:r>
              <a:rPr lang="en-GB" sz="1600" dirty="0">
                <a:solidFill>
                  <a:srgbClr val="FFDA00"/>
                </a:solidFill>
                <a:latin typeface="Calibri Light" pitchFamily="34" charset="0"/>
                <a:cs typeface="Calibri Light" pitchFamily="34" charset="0"/>
              </a:rPr>
              <a:t>Suppliers trained vendors to provide technical information to poor farmers</a:t>
            </a:r>
          </a:p>
        </p:txBody>
      </p:sp>
      <p:sp>
        <p:nvSpPr>
          <p:cNvPr id="19" name="Rectangle 18"/>
          <p:cNvSpPr/>
          <p:nvPr/>
        </p:nvSpPr>
        <p:spPr>
          <a:xfrm>
            <a:off x="1384921" y="3798143"/>
            <a:ext cx="4813705" cy="1119776"/>
          </a:xfrm>
          <a:prstGeom prst="rect">
            <a:avLst/>
          </a:prstGeom>
        </p:spPr>
        <p:txBody>
          <a:bodyPr wrap="square" tIns="72000" bIns="72000">
            <a:spAutoFit/>
          </a:bodyPr>
          <a:lstStyle/>
          <a:p>
            <a:pPr lvl="0" algn="r">
              <a:lnSpc>
                <a:spcPct val="130000"/>
              </a:lnSpc>
            </a:pPr>
            <a:r>
              <a:rPr lang="en-GB" sz="1800" b="1" dirty="0">
                <a:solidFill>
                  <a:schemeClr val="bg1"/>
                </a:solidFill>
                <a:latin typeface="Calibri"/>
                <a:cs typeface="Calibri"/>
              </a:rPr>
              <a:t>Seed package innovation</a:t>
            </a:r>
          </a:p>
          <a:p>
            <a:pPr lvl="0" algn="r">
              <a:lnSpc>
                <a:spcPct val="130000"/>
              </a:lnSpc>
            </a:pPr>
            <a:r>
              <a:rPr lang="en-GB" sz="1600" dirty="0">
                <a:solidFill>
                  <a:srgbClr val="FFDA00"/>
                </a:solidFill>
                <a:latin typeface="Calibri Light" pitchFamily="34" charset="0"/>
                <a:cs typeface="Calibri Light" pitchFamily="34" charset="0"/>
              </a:rPr>
              <a:t>Tamper-proof mini-packs assured farmers </a:t>
            </a:r>
            <a:br>
              <a:rPr lang="en-GB" sz="1600" dirty="0">
                <a:solidFill>
                  <a:srgbClr val="FFDA00"/>
                </a:solidFill>
                <a:latin typeface="Calibri Light" pitchFamily="34" charset="0"/>
                <a:cs typeface="Calibri Light" pitchFamily="34" charset="0"/>
              </a:rPr>
            </a:br>
            <a:r>
              <a:rPr lang="en-GB" sz="1600" dirty="0">
                <a:solidFill>
                  <a:srgbClr val="FFDA00"/>
                </a:solidFill>
                <a:latin typeface="Calibri Light" pitchFamily="34" charset="0"/>
                <a:cs typeface="Calibri Light" pitchFamily="34" charset="0"/>
              </a:rPr>
              <a:t>of high quality seeds at a price they can afford</a:t>
            </a:r>
          </a:p>
        </p:txBody>
      </p:sp>
      <p:sp>
        <p:nvSpPr>
          <p:cNvPr id="25" name="Oval 24"/>
          <p:cNvSpPr/>
          <p:nvPr/>
        </p:nvSpPr>
        <p:spPr>
          <a:xfrm>
            <a:off x="169980" y="2899205"/>
            <a:ext cx="2111103" cy="2016566"/>
          </a:xfrm>
          <a:prstGeom prst="ellipse">
            <a:avLst/>
          </a:prstGeom>
          <a:blipFill>
            <a:blip r:embed="rId5">
              <a:lum bright="10000"/>
            </a:blip>
            <a:stretch>
              <a:fillRect/>
            </a:stretch>
          </a:blipFill>
          <a:ln w="28575">
            <a:solidFill>
              <a:srgbClr val="872E57"/>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0">
              <a:ln>
                <a:solidFill>
                  <a:schemeClr val="tx1"/>
                </a:solidFill>
              </a:ln>
            </a:endParaRPr>
          </a:p>
        </p:txBody>
      </p:sp>
      <p:sp>
        <p:nvSpPr>
          <p:cNvPr id="20" name="Rectangle 19">
            <a:extLst>
              <a:ext uri="{FF2B5EF4-FFF2-40B4-BE49-F238E27FC236}">
                <a16:creationId xmlns:a16="http://schemas.microsoft.com/office/drawing/2014/main" id="{0F8F061D-5255-6044-BDC2-AD2F03C01EDD}"/>
              </a:ext>
            </a:extLst>
          </p:cNvPr>
          <p:cNvSpPr/>
          <p:nvPr/>
        </p:nvSpPr>
        <p:spPr>
          <a:xfrm>
            <a:off x="0" y="5154975"/>
            <a:ext cx="9144000" cy="55925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23" name="Picture 22" descr="Logo White.jpg">
            <a:extLst>
              <a:ext uri="{FF2B5EF4-FFF2-40B4-BE49-F238E27FC236}">
                <a16:creationId xmlns:a16="http://schemas.microsoft.com/office/drawing/2014/main" id="{B44BFBF8-582E-5B4A-A73B-E7DB12E985D1}"/>
              </a:ext>
            </a:extLst>
          </p:cNvPr>
          <p:cNvPicPr>
            <a:picLocks noChangeAspect="1"/>
          </p:cNvPicPr>
          <p:nvPr/>
        </p:nvPicPr>
        <p:blipFill>
          <a:blip r:embed="rId6" cstate="print">
            <a:clrChange>
              <a:clrFrom>
                <a:srgbClr val="63788B"/>
              </a:clrFrom>
              <a:clrTo>
                <a:srgbClr val="63788B">
                  <a:alpha val="0"/>
                </a:srgbClr>
              </a:clrTo>
            </a:clrChange>
            <a:lum bright="-10000"/>
            <a:extLst>
              <a:ext uri="{28A0092B-C50C-407E-A947-70E740481C1C}">
                <a14:useLocalDpi xmlns:a14="http://schemas.microsoft.com/office/drawing/2010/main"/>
              </a:ext>
            </a:extLst>
          </a:blip>
          <a:stretch>
            <a:fillRect/>
          </a:stretch>
        </p:blipFill>
        <p:spPr>
          <a:xfrm>
            <a:off x="7480300" y="5219427"/>
            <a:ext cx="1115492" cy="455012"/>
          </a:xfrm>
          <a:prstGeom prst="rect">
            <a:avLst/>
          </a:prstGeom>
        </p:spPr>
      </p:pic>
      <p:pic>
        <p:nvPicPr>
          <p:cNvPr id="26" name="Picture 25" descr="BEAM Logo White for Dark Background.png">
            <a:extLst>
              <a:ext uri="{FF2B5EF4-FFF2-40B4-BE49-F238E27FC236}">
                <a16:creationId xmlns:a16="http://schemas.microsoft.com/office/drawing/2014/main" id="{80A26DA7-047F-E746-A989-6173495B6564}"/>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561593" y="5259712"/>
            <a:ext cx="1095470" cy="37444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Picture 52" descr="arrow-pointing-to-right (2).png"/>
          <p:cNvPicPr>
            <a:picLocks noChangeAspect="1"/>
          </p:cNvPicPr>
          <p:nvPr/>
        </p:nvPicPr>
        <p:blipFill>
          <a:blip r:embed="rId3"/>
          <a:stretch>
            <a:fillRect/>
          </a:stretch>
        </p:blipFill>
        <p:spPr>
          <a:xfrm>
            <a:off x="2395879" y="1504566"/>
            <a:ext cx="370760" cy="414660"/>
          </a:xfrm>
          <a:prstGeom prst="rect">
            <a:avLst/>
          </a:prstGeom>
        </p:spPr>
      </p:pic>
      <p:sp>
        <p:nvSpPr>
          <p:cNvPr id="68" name="Rectangle 67"/>
          <p:cNvSpPr/>
          <p:nvPr/>
        </p:nvSpPr>
        <p:spPr>
          <a:xfrm>
            <a:off x="492769" y="2594993"/>
            <a:ext cx="2122291" cy="2245487"/>
          </a:xfrm>
          <a:prstGeom prst="rect">
            <a:avLst/>
          </a:prstGeom>
        </p:spPr>
        <p:txBody>
          <a:bodyPr wrap="square">
            <a:spAutoFit/>
          </a:bodyPr>
          <a:lstStyle/>
          <a:p>
            <a:pPr algn="ctr">
              <a:lnSpc>
                <a:spcPct val="110000"/>
              </a:lnSpc>
            </a:pPr>
            <a:r>
              <a:rPr lang="en-GB" sz="1600" dirty="0">
                <a:solidFill>
                  <a:srgbClr val="FFDA00"/>
                </a:solidFill>
                <a:latin typeface="Calibri Light" pitchFamily="34" charset="0"/>
                <a:cs typeface="Calibri Light" pitchFamily="34" charset="0"/>
              </a:rPr>
              <a:t>Katalyst’s </a:t>
            </a:r>
            <a:br>
              <a:rPr lang="en-GB" sz="1600" dirty="0">
                <a:solidFill>
                  <a:srgbClr val="FFDA00"/>
                </a:solidFill>
                <a:latin typeface="Calibri Light" pitchFamily="34" charset="0"/>
                <a:cs typeface="Calibri Light" pitchFamily="34" charset="0"/>
              </a:rPr>
            </a:br>
            <a:r>
              <a:rPr lang="en-GB" sz="1600" dirty="0">
                <a:solidFill>
                  <a:srgbClr val="FFDA00"/>
                </a:solidFill>
                <a:latin typeface="Calibri Light" pitchFamily="34" charset="0"/>
                <a:cs typeface="Calibri Light" pitchFamily="34" charset="0"/>
              </a:rPr>
              <a:t>market research </a:t>
            </a:r>
            <a:r>
              <a:rPr lang="en-GB" sz="1600" dirty="0">
                <a:solidFill>
                  <a:schemeClr val="bg1"/>
                </a:solidFill>
                <a:latin typeface="Calibri Light" pitchFamily="34" charset="0"/>
                <a:cs typeface="Calibri Light" pitchFamily="34" charset="0"/>
              </a:rPr>
              <a:t>convinced seed suppliers that the smallholder market was large enough to justify their investment in innovation</a:t>
            </a:r>
          </a:p>
        </p:txBody>
      </p:sp>
      <p:sp>
        <p:nvSpPr>
          <p:cNvPr id="69" name="Rectangle 68"/>
          <p:cNvSpPr/>
          <p:nvPr/>
        </p:nvSpPr>
        <p:spPr>
          <a:xfrm>
            <a:off x="2783713" y="2594992"/>
            <a:ext cx="1762381" cy="2245487"/>
          </a:xfrm>
          <a:prstGeom prst="rect">
            <a:avLst/>
          </a:prstGeom>
        </p:spPr>
        <p:txBody>
          <a:bodyPr wrap="square">
            <a:spAutoFit/>
          </a:bodyPr>
          <a:lstStyle/>
          <a:p>
            <a:pPr algn="ctr">
              <a:lnSpc>
                <a:spcPct val="110000"/>
              </a:lnSpc>
            </a:pPr>
            <a:r>
              <a:rPr lang="en-GB" sz="1600" dirty="0" err="1">
                <a:solidFill>
                  <a:srgbClr val="FFDA00"/>
                </a:solidFill>
                <a:latin typeface="Calibri Light" pitchFamily="34" charset="0"/>
                <a:cs typeface="Calibri Light" pitchFamily="34" charset="0"/>
              </a:rPr>
              <a:t>Katalyst</a:t>
            </a:r>
            <a:r>
              <a:rPr lang="en-GB" sz="1600" dirty="0">
                <a:solidFill>
                  <a:srgbClr val="FFDA00"/>
                </a:solidFill>
                <a:latin typeface="Calibri Light" pitchFamily="34" charset="0"/>
                <a:cs typeface="Calibri Light" pitchFamily="34" charset="0"/>
              </a:rPr>
              <a:t> supported pilots </a:t>
            </a:r>
            <a:r>
              <a:rPr lang="en-GB" sz="1600" dirty="0">
                <a:solidFill>
                  <a:srgbClr val="FFFFFF"/>
                </a:solidFill>
                <a:latin typeface="Calibri Light" pitchFamily="34" charset="0"/>
                <a:cs typeface="Calibri Light" pitchFamily="34" charset="0"/>
              </a:rPr>
              <a:t>proved mobile vendors were an effective way to reach smaller farmers with quality seeds and information</a:t>
            </a:r>
          </a:p>
        </p:txBody>
      </p:sp>
      <p:sp>
        <p:nvSpPr>
          <p:cNvPr id="70" name="Rectangle 69"/>
          <p:cNvSpPr/>
          <p:nvPr/>
        </p:nvSpPr>
        <p:spPr>
          <a:xfrm>
            <a:off x="4714747" y="2594993"/>
            <a:ext cx="2007198" cy="2245487"/>
          </a:xfrm>
          <a:prstGeom prst="rect">
            <a:avLst/>
          </a:prstGeom>
        </p:spPr>
        <p:txBody>
          <a:bodyPr wrap="square">
            <a:spAutoFit/>
          </a:bodyPr>
          <a:lstStyle/>
          <a:p>
            <a:pPr algn="ctr">
              <a:lnSpc>
                <a:spcPct val="110000"/>
              </a:lnSpc>
            </a:pPr>
            <a:r>
              <a:rPr lang="en-GB" sz="1600" dirty="0">
                <a:solidFill>
                  <a:srgbClr val="FFDA00"/>
                </a:solidFill>
                <a:latin typeface="Calibri Light" pitchFamily="34" charset="0"/>
                <a:cs typeface="Calibri Light" pitchFamily="34" charset="0"/>
              </a:rPr>
              <a:t>Mobile vendors selling mini-packed seeds along with better advice </a:t>
            </a:r>
            <a:r>
              <a:rPr lang="en-GB" sz="1600" dirty="0">
                <a:solidFill>
                  <a:srgbClr val="FFFFFF"/>
                </a:solidFill>
                <a:latin typeface="Calibri Light" pitchFamily="34" charset="0"/>
                <a:cs typeface="Calibri Light" pitchFamily="34" charset="0"/>
              </a:rPr>
              <a:t>led to huge increases in sales to small farmers. Other agri-input firms copied the model</a:t>
            </a:r>
          </a:p>
        </p:txBody>
      </p:sp>
      <p:sp>
        <p:nvSpPr>
          <p:cNvPr id="71" name="Rectangle 70"/>
          <p:cNvSpPr/>
          <p:nvPr/>
        </p:nvSpPr>
        <p:spPr>
          <a:xfrm>
            <a:off x="6890599" y="2594992"/>
            <a:ext cx="1860994" cy="2245487"/>
          </a:xfrm>
          <a:prstGeom prst="rect">
            <a:avLst/>
          </a:prstGeom>
        </p:spPr>
        <p:txBody>
          <a:bodyPr wrap="square">
            <a:spAutoFit/>
          </a:bodyPr>
          <a:lstStyle/>
          <a:p>
            <a:pPr algn="ctr">
              <a:lnSpc>
                <a:spcPct val="110000"/>
              </a:lnSpc>
            </a:pPr>
            <a:r>
              <a:rPr lang="en-GB" sz="1600" dirty="0">
                <a:solidFill>
                  <a:srgbClr val="FFDA00"/>
                </a:solidFill>
                <a:latin typeface="Calibri Light" pitchFamily="34" charset="0"/>
                <a:cs typeface="Calibri Light" pitchFamily="34" charset="0"/>
              </a:rPr>
              <a:t>Larger &amp; more reliable yields </a:t>
            </a:r>
            <a:r>
              <a:rPr lang="en-GB" sz="1600" dirty="0">
                <a:solidFill>
                  <a:srgbClr val="FFFFFF"/>
                </a:solidFill>
                <a:latin typeface="Calibri Light" pitchFamily="34" charset="0"/>
                <a:cs typeface="Calibri Light" pitchFamily="34" charset="0"/>
              </a:rPr>
              <a:t>convinced many other small farmers to invest more, step up cultivation and achieve higher incomes</a:t>
            </a:r>
          </a:p>
        </p:txBody>
      </p:sp>
      <p:pic>
        <p:nvPicPr>
          <p:cNvPr id="74" name="Picture 73" descr="arrow-pointing-to-right (2).png"/>
          <p:cNvPicPr>
            <a:picLocks noChangeAspect="1"/>
          </p:cNvPicPr>
          <p:nvPr/>
        </p:nvPicPr>
        <p:blipFill>
          <a:blip r:embed="rId3"/>
          <a:stretch>
            <a:fillRect/>
          </a:stretch>
        </p:blipFill>
        <p:spPr>
          <a:xfrm>
            <a:off x="4521331" y="1504566"/>
            <a:ext cx="373240" cy="414660"/>
          </a:xfrm>
          <a:prstGeom prst="rect">
            <a:avLst/>
          </a:prstGeom>
        </p:spPr>
      </p:pic>
      <p:pic>
        <p:nvPicPr>
          <p:cNvPr id="76" name="Picture 75" descr="arrow-pointing-to-right (2).png"/>
          <p:cNvPicPr>
            <a:picLocks noChangeAspect="1"/>
          </p:cNvPicPr>
          <p:nvPr/>
        </p:nvPicPr>
        <p:blipFill>
          <a:blip r:embed="rId3"/>
          <a:stretch>
            <a:fillRect/>
          </a:stretch>
        </p:blipFill>
        <p:spPr>
          <a:xfrm>
            <a:off x="6564714" y="1504566"/>
            <a:ext cx="363224" cy="414660"/>
          </a:xfrm>
          <a:prstGeom prst="rect">
            <a:avLst/>
          </a:prstGeom>
        </p:spPr>
      </p:pic>
      <p:grpSp>
        <p:nvGrpSpPr>
          <p:cNvPr id="5" name="Group 4"/>
          <p:cNvGrpSpPr/>
          <p:nvPr/>
        </p:nvGrpSpPr>
        <p:grpSpPr>
          <a:xfrm>
            <a:off x="7249827" y="1115015"/>
            <a:ext cx="1220396" cy="1193765"/>
            <a:chOff x="6860409" y="1107613"/>
            <a:chExt cx="1444213" cy="1414139"/>
          </a:xfrm>
        </p:grpSpPr>
        <p:pic>
          <p:nvPicPr>
            <p:cNvPr id="72" name="Picture 71" descr="wheat.png"/>
            <p:cNvPicPr>
              <a:picLocks noChangeAspect="1"/>
            </p:cNvPicPr>
            <p:nvPr/>
          </p:nvPicPr>
          <p:blipFill>
            <a:blip r:embed="rId4"/>
            <a:stretch>
              <a:fillRect/>
            </a:stretch>
          </p:blipFill>
          <p:spPr>
            <a:xfrm>
              <a:off x="7323487" y="1181810"/>
              <a:ext cx="561607" cy="561607"/>
            </a:xfrm>
            <a:prstGeom prst="rect">
              <a:avLst/>
            </a:prstGeom>
          </p:spPr>
        </p:pic>
        <p:sp>
          <p:nvSpPr>
            <p:cNvPr id="77" name="Oval 76"/>
            <p:cNvSpPr/>
            <p:nvPr/>
          </p:nvSpPr>
          <p:spPr>
            <a:xfrm>
              <a:off x="6860409" y="1107613"/>
              <a:ext cx="1444213" cy="1414139"/>
            </a:xfrm>
            <a:prstGeom prst="ellipse">
              <a:avLst/>
            </a:prstGeom>
            <a:noFill/>
            <a:ln w="28575">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0"/>
            </a:p>
          </p:txBody>
        </p:sp>
        <p:pic>
          <p:nvPicPr>
            <p:cNvPr id="78" name="Picture 77" descr="profit.png"/>
            <p:cNvPicPr>
              <a:picLocks noChangeAspect="1"/>
            </p:cNvPicPr>
            <p:nvPr/>
          </p:nvPicPr>
          <p:blipFill>
            <a:blip r:embed="rId5"/>
            <a:stretch>
              <a:fillRect/>
            </a:stretch>
          </p:blipFill>
          <p:spPr>
            <a:xfrm>
              <a:off x="7290643" y="1831065"/>
              <a:ext cx="582873" cy="582873"/>
            </a:xfrm>
            <a:prstGeom prst="rect">
              <a:avLst/>
            </a:prstGeom>
          </p:spPr>
        </p:pic>
      </p:grpSp>
      <p:grpSp>
        <p:nvGrpSpPr>
          <p:cNvPr id="3" name="Group 2"/>
          <p:cNvGrpSpPr/>
          <p:nvPr/>
        </p:nvGrpSpPr>
        <p:grpSpPr>
          <a:xfrm>
            <a:off x="3029534" y="1127549"/>
            <a:ext cx="1238738" cy="1168699"/>
            <a:chOff x="2819869" y="1107613"/>
            <a:chExt cx="1444213" cy="1414139"/>
          </a:xfrm>
        </p:grpSpPr>
        <p:sp>
          <p:nvSpPr>
            <p:cNvPr id="73" name="Oval 72"/>
            <p:cNvSpPr/>
            <p:nvPr/>
          </p:nvSpPr>
          <p:spPr>
            <a:xfrm>
              <a:off x="2819869" y="1107613"/>
              <a:ext cx="1444213" cy="1414139"/>
            </a:xfrm>
            <a:prstGeom prst="ellipse">
              <a:avLst/>
            </a:prstGeom>
            <a:noFill/>
            <a:ln w="28575">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0"/>
            </a:p>
          </p:txBody>
        </p:sp>
        <p:pic>
          <p:nvPicPr>
            <p:cNvPr id="22" name="Picture 21" descr="farmer (3).png"/>
            <p:cNvPicPr>
              <a:picLocks noChangeAspect="1"/>
            </p:cNvPicPr>
            <p:nvPr/>
          </p:nvPicPr>
          <p:blipFill>
            <a:blip r:embed="rId6"/>
            <a:stretch>
              <a:fillRect/>
            </a:stretch>
          </p:blipFill>
          <p:spPr>
            <a:xfrm>
              <a:off x="3001190" y="1768718"/>
              <a:ext cx="491392" cy="491393"/>
            </a:xfrm>
            <a:prstGeom prst="rect">
              <a:avLst/>
            </a:prstGeom>
          </p:spPr>
        </p:pic>
        <p:pic>
          <p:nvPicPr>
            <p:cNvPr id="23" name="Picture 22" descr="farmer (3).png"/>
            <p:cNvPicPr>
              <a:picLocks noChangeAspect="1"/>
            </p:cNvPicPr>
            <p:nvPr/>
          </p:nvPicPr>
          <p:blipFill>
            <a:blip r:embed="rId6"/>
            <a:stretch>
              <a:fillRect/>
            </a:stretch>
          </p:blipFill>
          <p:spPr>
            <a:xfrm>
              <a:off x="3244806" y="1179313"/>
              <a:ext cx="545608" cy="545609"/>
            </a:xfrm>
            <a:prstGeom prst="rect">
              <a:avLst/>
            </a:prstGeom>
          </p:spPr>
        </p:pic>
        <p:pic>
          <p:nvPicPr>
            <p:cNvPr id="24" name="Picture 23" descr="farmer (3).png"/>
            <p:cNvPicPr>
              <a:picLocks noChangeAspect="1"/>
            </p:cNvPicPr>
            <p:nvPr/>
          </p:nvPicPr>
          <p:blipFill>
            <a:blip r:embed="rId6"/>
            <a:stretch>
              <a:fillRect/>
            </a:stretch>
          </p:blipFill>
          <p:spPr>
            <a:xfrm>
              <a:off x="3586322" y="1768718"/>
              <a:ext cx="469494" cy="469495"/>
            </a:xfrm>
            <a:prstGeom prst="rect">
              <a:avLst/>
            </a:prstGeom>
          </p:spPr>
        </p:pic>
      </p:grpSp>
      <p:grpSp>
        <p:nvGrpSpPr>
          <p:cNvPr id="4" name="Group 3"/>
          <p:cNvGrpSpPr/>
          <p:nvPr/>
        </p:nvGrpSpPr>
        <p:grpSpPr>
          <a:xfrm>
            <a:off x="5088638" y="1127549"/>
            <a:ext cx="1193521" cy="1168699"/>
            <a:chOff x="4843677" y="1107613"/>
            <a:chExt cx="1444213" cy="1414139"/>
          </a:xfrm>
        </p:grpSpPr>
        <p:sp>
          <p:nvSpPr>
            <p:cNvPr id="75" name="Oval 74"/>
            <p:cNvSpPr/>
            <p:nvPr/>
          </p:nvSpPr>
          <p:spPr>
            <a:xfrm>
              <a:off x="4843677" y="1107613"/>
              <a:ext cx="1444213" cy="1414139"/>
            </a:xfrm>
            <a:prstGeom prst="ellipse">
              <a:avLst/>
            </a:prstGeom>
            <a:noFill/>
            <a:ln w="28575">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0"/>
            </a:p>
          </p:txBody>
        </p:sp>
        <p:pic>
          <p:nvPicPr>
            <p:cNvPr id="25" name="Picture 24" descr="smart-farm.png"/>
            <p:cNvPicPr>
              <a:picLocks noChangeAspect="1"/>
            </p:cNvPicPr>
            <p:nvPr/>
          </p:nvPicPr>
          <p:blipFill>
            <a:blip r:embed="rId7"/>
            <a:stretch>
              <a:fillRect/>
            </a:stretch>
          </p:blipFill>
          <p:spPr>
            <a:xfrm>
              <a:off x="5256448" y="1795507"/>
              <a:ext cx="660861" cy="660861"/>
            </a:xfrm>
            <a:prstGeom prst="rect">
              <a:avLst/>
            </a:prstGeom>
          </p:spPr>
        </p:pic>
        <p:pic>
          <p:nvPicPr>
            <p:cNvPr id="26" name="Picture 25" descr="coffee.png"/>
            <p:cNvPicPr>
              <a:picLocks noChangeAspect="1"/>
            </p:cNvPicPr>
            <p:nvPr/>
          </p:nvPicPr>
          <p:blipFill>
            <a:blip r:embed="rId8"/>
            <a:stretch>
              <a:fillRect/>
            </a:stretch>
          </p:blipFill>
          <p:spPr>
            <a:xfrm>
              <a:off x="5590867" y="1330536"/>
              <a:ext cx="482755" cy="482755"/>
            </a:xfrm>
            <a:prstGeom prst="rect">
              <a:avLst/>
            </a:prstGeom>
          </p:spPr>
        </p:pic>
        <p:pic>
          <p:nvPicPr>
            <p:cNvPr id="28" name="Picture 27" descr="coffee.png"/>
            <p:cNvPicPr>
              <a:picLocks noChangeAspect="1"/>
            </p:cNvPicPr>
            <p:nvPr/>
          </p:nvPicPr>
          <p:blipFill>
            <a:blip r:embed="rId8"/>
            <a:stretch>
              <a:fillRect/>
            </a:stretch>
          </p:blipFill>
          <p:spPr>
            <a:xfrm>
              <a:off x="5105287" y="1334073"/>
              <a:ext cx="482755" cy="482755"/>
            </a:xfrm>
            <a:prstGeom prst="rect">
              <a:avLst/>
            </a:prstGeom>
          </p:spPr>
        </p:pic>
      </p:grpSp>
      <p:grpSp>
        <p:nvGrpSpPr>
          <p:cNvPr id="2" name="Group 1"/>
          <p:cNvGrpSpPr/>
          <p:nvPr/>
        </p:nvGrpSpPr>
        <p:grpSpPr>
          <a:xfrm>
            <a:off x="916162" y="1127549"/>
            <a:ext cx="1187327" cy="1168699"/>
            <a:chOff x="806694" y="1107613"/>
            <a:chExt cx="1444213" cy="1414139"/>
          </a:xfrm>
        </p:grpSpPr>
        <p:sp>
          <p:nvSpPr>
            <p:cNvPr id="48" name="Oval 47"/>
            <p:cNvSpPr/>
            <p:nvPr/>
          </p:nvSpPr>
          <p:spPr>
            <a:xfrm>
              <a:off x="806694" y="1107613"/>
              <a:ext cx="1444213" cy="1414139"/>
            </a:xfrm>
            <a:prstGeom prst="ellipse">
              <a:avLst/>
            </a:prstGeom>
            <a:noFill/>
            <a:ln w="28575">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0"/>
            </a:p>
          </p:txBody>
        </p:sp>
        <p:pic>
          <p:nvPicPr>
            <p:cNvPr id="29" name="Picture 28" descr="planning.png"/>
            <p:cNvPicPr>
              <a:picLocks noChangeAspect="1"/>
            </p:cNvPicPr>
            <p:nvPr/>
          </p:nvPicPr>
          <p:blipFill>
            <a:blip r:embed="rId9"/>
            <a:stretch>
              <a:fillRect/>
            </a:stretch>
          </p:blipFill>
          <p:spPr>
            <a:xfrm>
              <a:off x="1063175" y="1335511"/>
              <a:ext cx="993490" cy="993491"/>
            </a:xfrm>
            <a:prstGeom prst="rect">
              <a:avLst/>
            </a:prstGeom>
          </p:spPr>
        </p:pic>
      </p:grpSp>
      <p:sp>
        <p:nvSpPr>
          <p:cNvPr id="36" name="Rectangle 35"/>
          <p:cNvSpPr/>
          <p:nvPr/>
        </p:nvSpPr>
        <p:spPr>
          <a:xfrm>
            <a:off x="418901" y="165074"/>
            <a:ext cx="8366776" cy="523220"/>
          </a:xfrm>
          <a:prstGeom prst="rect">
            <a:avLst/>
          </a:prstGeom>
        </p:spPr>
        <p:txBody>
          <a:bodyPr wrap="square">
            <a:spAutoFit/>
          </a:bodyPr>
          <a:lstStyle/>
          <a:p>
            <a:pPr algn="ctr"/>
            <a:r>
              <a:rPr lang="en-GB" sz="2800" dirty="0">
                <a:solidFill>
                  <a:schemeClr val="bg1"/>
                </a:solidFill>
                <a:latin typeface="Calibri"/>
                <a:ea typeface="Cooper Hewitt" pitchFamily="50" charset="0"/>
                <a:cs typeface="Calibri"/>
              </a:rPr>
              <a:t>How MSD interventions led to system change &amp; impact</a:t>
            </a:r>
          </a:p>
        </p:txBody>
      </p:sp>
      <p:sp>
        <p:nvSpPr>
          <p:cNvPr id="32" name="Rectangle 31">
            <a:extLst>
              <a:ext uri="{FF2B5EF4-FFF2-40B4-BE49-F238E27FC236}">
                <a16:creationId xmlns:a16="http://schemas.microsoft.com/office/drawing/2014/main" id="{092D23DD-C03E-4D46-A7AE-3E9D7FE5BA78}"/>
              </a:ext>
            </a:extLst>
          </p:cNvPr>
          <p:cNvSpPr/>
          <p:nvPr/>
        </p:nvSpPr>
        <p:spPr>
          <a:xfrm>
            <a:off x="0" y="5154975"/>
            <a:ext cx="9144000" cy="55925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35" name="Picture 34" descr="Logo White.jpg">
            <a:extLst>
              <a:ext uri="{FF2B5EF4-FFF2-40B4-BE49-F238E27FC236}">
                <a16:creationId xmlns:a16="http://schemas.microsoft.com/office/drawing/2014/main" id="{492302FF-5DEB-6C4E-BE48-476E6AD26B9C}"/>
              </a:ext>
            </a:extLst>
          </p:cNvPr>
          <p:cNvPicPr>
            <a:picLocks noChangeAspect="1"/>
          </p:cNvPicPr>
          <p:nvPr/>
        </p:nvPicPr>
        <p:blipFill>
          <a:blip r:embed="rId10" cstate="print">
            <a:clrChange>
              <a:clrFrom>
                <a:srgbClr val="63788B"/>
              </a:clrFrom>
              <a:clrTo>
                <a:srgbClr val="63788B">
                  <a:alpha val="0"/>
                </a:srgbClr>
              </a:clrTo>
            </a:clrChange>
            <a:lum bright="-10000"/>
            <a:extLst>
              <a:ext uri="{28A0092B-C50C-407E-A947-70E740481C1C}">
                <a14:useLocalDpi xmlns:a14="http://schemas.microsoft.com/office/drawing/2010/main"/>
              </a:ext>
            </a:extLst>
          </a:blip>
          <a:stretch>
            <a:fillRect/>
          </a:stretch>
        </p:blipFill>
        <p:spPr>
          <a:xfrm>
            <a:off x="7480300" y="5219427"/>
            <a:ext cx="1115492" cy="455012"/>
          </a:xfrm>
          <a:prstGeom prst="rect">
            <a:avLst/>
          </a:prstGeom>
        </p:spPr>
      </p:pic>
      <p:pic>
        <p:nvPicPr>
          <p:cNvPr id="38" name="Picture 37" descr="BEAM Logo White for Dark Background.png">
            <a:extLst>
              <a:ext uri="{FF2B5EF4-FFF2-40B4-BE49-F238E27FC236}">
                <a16:creationId xmlns:a16="http://schemas.microsoft.com/office/drawing/2014/main" id="{7354AA4D-7208-4C49-BC30-05FF3E100D99}"/>
              </a:ext>
            </a:extLst>
          </p:cNvPr>
          <p:cNvPicPr>
            <a:picLocks noChangeAspect="1"/>
          </p:cNvPicPr>
          <p:nvPr/>
        </p:nvPicPr>
        <p:blipFill>
          <a:blip r:embed="rId11" cstate="print">
            <a:extLst>
              <a:ext uri="{28A0092B-C50C-407E-A947-70E740481C1C}">
                <a14:useLocalDpi xmlns:a14="http://schemas.microsoft.com/office/drawing/2010/main"/>
              </a:ext>
            </a:extLst>
          </a:blip>
          <a:stretch>
            <a:fillRect/>
          </a:stretch>
        </p:blipFill>
        <p:spPr>
          <a:xfrm>
            <a:off x="561593" y="5259712"/>
            <a:ext cx="1095470" cy="374442"/>
          </a:xfrm>
          <a:prstGeom prst="rect">
            <a:avLst/>
          </a:prstGeom>
        </p:spPr>
      </p:pic>
    </p:spTree>
    <p:extLst>
      <p:ext uri="{BB962C8B-B14F-4D97-AF65-F5344CB8AC3E}">
        <p14:creationId xmlns:p14="http://schemas.microsoft.com/office/powerpoint/2010/main" val="2786509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74"/>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7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76"/>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5"/>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p:bldP spid="69" grpId="0"/>
      <p:bldP spid="70" grpId="0"/>
      <p:bldP spid="7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386721" y="245326"/>
            <a:ext cx="6423382" cy="501676"/>
          </a:xfrm>
          <a:prstGeom prst="rect">
            <a:avLst/>
          </a:prstGeom>
        </p:spPr>
        <p:txBody>
          <a:bodyPr wrap="square">
            <a:spAutoFit/>
          </a:bodyPr>
          <a:lstStyle/>
          <a:p>
            <a:pPr algn="ctr">
              <a:lnSpc>
                <a:spcPct val="95000"/>
              </a:lnSpc>
            </a:pPr>
            <a:r>
              <a:rPr lang="en-GB" sz="2800" dirty="0">
                <a:solidFill>
                  <a:srgbClr val="FFFFFF"/>
                </a:solidFill>
                <a:latin typeface="Calibri"/>
                <a:ea typeface="Cooper Hewitt" pitchFamily="50" charset="0"/>
                <a:cs typeface="Calibri"/>
              </a:rPr>
              <a:t>Signs of lasting market system change</a:t>
            </a:r>
          </a:p>
        </p:txBody>
      </p:sp>
      <p:grpSp>
        <p:nvGrpSpPr>
          <p:cNvPr id="3" name="Group 2"/>
          <p:cNvGrpSpPr/>
          <p:nvPr/>
        </p:nvGrpSpPr>
        <p:grpSpPr>
          <a:xfrm>
            <a:off x="2812344" y="877516"/>
            <a:ext cx="837210" cy="792678"/>
            <a:chOff x="2864242" y="789021"/>
            <a:chExt cx="1116280" cy="1056904"/>
          </a:xfrm>
        </p:grpSpPr>
        <p:sp>
          <p:nvSpPr>
            <p:cNvPr id="14" name="Oval 13"/>
            <p:cNvSpPr/>
            <p:nvPr/>
          </p:nvSpPr>
          <p:spPr>
            <a:xfrm>
              <a:off x="2864242" y="789021"/>
              <a:ext cx="1116280" cy="1056904"/>
            </a:xfrm>
            <a:prstGeom prst="ellipse">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0"/>
            </a:p>
          </p:txBody>
        </p:sp>
        <p:pic>
          <p:nvPicPr>
            <p:cNvPr id="11" name="Picture 10" descr="diagram.png"/>
            <p:cNvPicPr>
              <a:picLocks noChangeAspect="1"/>
            </p:cNvPicPr>
            <p:nvPr/>
          </p:nvPicPr>
          <p:blipFill>
            <a:blip r:embed="rId3">
              <a:lum bright="-10000"/>
            </a:blip>
            <a:stretch>
              <a:fillRect/>
            </a:stretch>
          </p:blipFill>
          <p:spPr>
            <a:xfrm>
              <a:off x="3087932" y="983024"/>
              <a:ext cx="668901" cy="668901"/>
            </a:xfrm>
            <a:prstGeom prst="rect">
              <a:avLst/>
            </a:prstGeom>
          </p:spPr>
        </p:pic>
      </p:grpSp>
      <p:grpSp>
        <p:nvGrpSpPr>
          <p:cNvPr id="5" name="Group 4"/>
          <p:cNvGrpSpPr/>
          <p:nvPr/>
        </p:nvGrpSpPr>
        <p:grpSpPr>
          <a:xfrm>
            <a:off x="2812344" y="2989014"/>
            <a:ext cx="837210" cy="792678"/>
            <a:chOff x="2864242" y="3520779"/>
            <a:chExt cx="1116280" cy="1056904"/>
          </a:xfrm>
        </p:grpSpPr>
        <p:sp>
          <p:nvSpPr>
            <p:cNvPr id="16" name="Oval 15"/>
            <p:cNvSpPr/>
            <p:nvPr/>
          </p:nvSpPr>
          <p:spPr>
            <a:xfrm>
              <a:off x="2864242" y="3520779"/>
              <a:ext cx="1116280" cy="1056904"/>
            </a:xfrm>
            <a:prstGeom prst="ellipse">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0"/>
            </a:p>
          </p:txBody>
        </p:sp>
        <p:pic>
          <p:nvPicPr>
            <p:cNvPr id="20" name="Picture 19" descr="presentation.png"/>
            <p:cNvPicPr>
              <a:picLocks noChangeAspect="1"/>
            </p:cNvPicPr>
            <p:nvPr/>
          </p:nvPicPr>
          <p:blipFill>
            <a:blip r:embed="rId4">
              <a:lum bright="-20000"/>
            </a:blip>
            <a:stretch>
              <a:fillRect/>
            </a:stretch>
          </p:blipFill>
          <p:spPr>
            <a:xfrm>
              <a:off x="3059235" y="3686083"/>
              <a:ext cx="726294" cy="726295"/>
            </a:xfrm>
            <a:prstGeom prst="rect">
              <a:avLst/>
            </a:prstGeom>
          </p:spPr>
        </p:pic>
      </p:grpSp>
      <p:sp>
        <p:nvSpPr>
          <p:cNvPr id="27" name="Rectangle 26"/>
          <p:cNvSpPr/>
          <p:nvPr/>
        </p:nvSpPr>
        <p:spPr>
          <a:xfrm>
            <a:off x="4022706" y="995678"/>
            <a:ext cx="1912421" cy="523220"/>
          </a:xfrm>
          <a:prstGeom prst="rect">
            <a:avLst/>
          </a:prstGeom>
        </p:spPr>
        <p:txBody>
          <a:bodyPr wrap="square">
            <a:spAutoFit/>
          </a:bodyPr>
          <a:lstStyle/>
          <a:p>
            <a:r>
              <a:rPr lang="en-GB" sz="1400" dirty="0">
                <a:solidFill>
                  <a:srgbClr val="FFDA00"/>
                </a:solidFill>
                <a:latin typeface="Calibri Light"/>
                <a:cs typeface="Calibri Light"/>
              </a:rPr>
              <a:t>750,000 mini-packs sold </a:t>
            </a:r>
            <a:r>
              <a:rPr lang="en-GB" sz="1400" dirty="0">
                <a:solidFill>
                  <a:srgbClr val="FFFFFF"/>
                </a:solidFill>
                <a:latin typeface="Calibri Light"/>
                <a:cs typeface="Calibri Light"/>
              </a:rPr>
              <a:t>within two seasons</a:t>
            </a:r>
          </a:p>
        </p:txBody>
      </p:sp>
      <p:sp>
        <p:nvSpPr>
          <p:cNvPr id="28" name="Rectangle 27"/>
          <p:cNvSpPr/>
          <p:nvPr/>
        </p:nvSpPr>
        <p:spPr>
          <a:xfrm>
            <a:off x="6321311" y="995678"/>
            <a:ext cx="2386078" cy="738664"/>
          </a:xfrm>
          <a:prstGeom prst="rect">
            <a:avLst/>
          </a:prstGeom>
        </p:spPr>
        <p:txBody>
          <a:bodyPr wrap="square">
            <a:spAutoFit/>
          </a:bodyPr>
          <a:lstStyle/>
          <a:p>
            <a:r>
              <a:rPr lang="en-GB" sz="1400" dirty="0">
                <a:solidFill>
                  <a:srgbClr val="FFDA00"/>
                </a:solidFill>
                <a:latin typeface="Calibri Light"/>
                <a:cs typeface="Calibri Light"/>
              </a:rPr>
              <a:t>Half a million households </a:t>
            </a:r>
            <a:r>
              <a:rPr lang="en-GB" sz="1400" dirty="0">
                <a:solidFill>
                  <a:srgbClr val="FFFFFF"/>
                </a:solidFill>
                <a:latin typeface="Calibri Light"/>
                <a:cs typeface="Calibri Light"/>
              </a:rPr>
              <a:t>using mini-packs across </a:t>
            </a:r>
          </a:p>
          <a:p>
            <a:r>
              <a:rPr lang="en-GB" sz="1400" dirty="0">
                <a:solidFill>
                  <a:srgbClr val="FFFFFF"/>
                </a:solidFill>
                <a:latin typeface="Calibri Light"/>
                <a:cs typeface="Calibri Light"/>
              </a:rPr>
              <a:t>85% of the country </a:t>
            </a:r>
          </a:p>
        </p:txBody>
      </p:sp>
      <p:grpSp>
        <p:nvGrpSpPr>
          <p:cNvPr id="4" name="Group 3"/>
          <p:cNvGrpSpPr/>
          <p:nvPr/>
        </p:nvGrpSpPr>
        <p:grpSpPr>
          <a:xfrm>
            <a:off x="2812344" y="1941733"/>
            <a:ext cx="837210" cy="792679"/>
            <a:chOff x="2864242" y="2146190"/>
            <a:chExt cx="1116280" cy="1056905"/>
          </a:xfrm>
        </p:grpSpPr>
        <p:sp>
          <p:nvSpPr>
            <p:cNvPr id="15" name="Oval 14"/>
            <p:cNvSpPr/>
            <p:nvPr/>
          </p:nvSpPr>
          <p:spPr>
            <a:xfrm>
              <a:off x="2864242" y="2146190"/>
              <a:ext cx="1116280" cy="1056905"/>
            </a:xfrm>
            <a:prstGeom prst="ellipse">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350" dirty="0"/>
                <a:t>````</a:t>
              </a:r>
            </a:p>
          </p:txBody>
        </p:sp>
        <p:pic>
          <p:nvPicPr>
            <p:cNvPr id="19" name="Picture 18" descr="hand.png"/>
            <p:cNvPicPr>
              <a:picLocks noChangeAspect="1"/>
            </p:cNvPicPr>
            <p:nvPr/>
          </p:nvPicPr>
          <p:blipFill>
            <a:blip r:embed="rId5">
              <a:lum bright="-20000"/>
            </a:blip>
            <a:stretch>
              <a:fillRect/>
            </a:stretch>
          </p:blipFill>
          <p:spPr>
            <a:xfrm>
              <a:off x="2982538" y="2234798"/>
              <a:ext cx="879688" cy="879689"/>
            </a:xfrm>
            <a:prstGeom prst="rect">
              <a:avLst/>
            </a:prstGeom>
          </p:spPr>
        </p:pic>
      </p:grpSp>
      <p:sp>
        <p:nvSpPr>
          <p:cNvPr id="33" name="Rectangle 32"/>
          <p:cNvSpPr/>
          <p:nvPr/>
        </p:nvSpPr>
        <p:spPr>
          <a:xfrm>
            <a:off x="4022706" y="2014305"/>
            <a:ext cx="1971689" cy="738664"/>
          </a:xfrm>
          <a:prstGeom prst="rect">
            <a:avLst/>
          </a:prstGeom>
        </p:spPr>
        <p:txBody>
          <a:bodyPr wrap="square">
            <a:spAutoFit/>
          </a:bodyPr>
          <a:lstStyle/>
          <a:p>
            <a:r>
              <a:rPr lang="en-GB" sz="1400" dirty="0">
                <a:solidFill>
                  <a:srgbClr val="FFDA00"/>
                </a:solidFill>
                <a:latin typeface="Calibri Light"/>
                <a:cs typeface="Calibri Light"/>
              </a:rPr>
              <a:t>US$ 14m est. increase </a:t>
            </a:r>
            <a:br>
              <a:rPr lang="en-GB" sz="1400" dirty="0">
                <a:solidFill>
                  <a:srgbClr val="FFDA00"/>
                </a:solidFill>
                <a:latin typeface="Calibri Light"/>
                <a:cs typeface="Calibri Light"/>
              </a:rPr>
            </a:br>
            <a:r>
              <a:rPr lang="en-GB" sz="1400" dirty="0">
                <a:solidFill>
                  <a:schemeClr val="bg1"/>
                </a:solidFill>
                <a:latin typeface="Calibri Light"/>
                <a:cs typeface="Calibri Light"/>
              </a:rPr>
              <a:t>in value of vegetable production in 18 months</a:t>
            </a:r>
          </a:p>
        </p:txBody>
      </p:sp>
      <p:sp>
        <p:nvSpPr>
          <p:cNvPr id="34" name="Rectangle 33"/>
          <p:cNvSpPr/>
          <p:nvPr/>
        </p:nvSpPr>
        <p:spPr>
          <a:xfrm>
            <a:off x="6321309" y="2014305"/>
            <a:ext cx="2475938" cy="523220"/>
          </a:xfrm>
          <a:prstGeom prst="rect">
            <a:avLst/>
          </a:prstGeom>
        </p:spPr>
        <p:txBody>
          <a:bodyPr wrap="square">
            <a:spAutoFit/>
          </a:bodyPr>
          <a:lstStyle/>
          <a:p>
            <a:r>
              <a:rPr lang="en-GB" sz="1400" dirty="0">
                <a:solidFill>
                  <a:srgbClr val="FFDA00"/>
                </a:solidFill>
                <a:latin typeface="Calibri Light"/>
                <a:cs typeface="Calibri Light"/>
              </a:rPr>
              <a:t>80% of vendors’ customers </a:t>
            </a:r>
            <a:br>
              <a:rPr lang="en-GB" sz="1400" dirty="0">
                <a:solidFill>
                  <a:srgbClr val="FFDA00"/>
                </a:solidFill>
                <a:latin typeface="Calibri Light"/>
                <a:cs typeface="Calibri Light"/>
              </a:rPr>
            </a:br>
            <a:r>
              <a:rPr lang="en-GB" sz="1400" dirty="0">
                <a:solidFill>
                  <a:srgbClr val="FFFFFF"/>
                </a:solidFill>
                <a:latin typeface="Calibri Light"/>
                <a:cs typeface="Calibri Light"/>
              </a:rPr>
              <a:t>are people living in poverty</a:t>
            </a:r>
          </a:p>
        </p:txBody>
      </p:sp>
      <p:sp>
        <p:nvSpPr>
          <p:cNvPr id="37" name="Rectangle 36"/>
          <p:cNvSpPr/>
          <p:nvPr/>
        </p:nvSpPr>
        <p:spPr>
          <a:xfrm>
            <a:off x="692635" y="1015495"/>
            <a:ext cx="2140429" cy="584775"/>
          </a:xfrm>
          <a:prstGeom prst="rect">
            <a:avLst/>
          </a:prstGeom>
        </p:spPr>
        <p:txBody>
          <a:bodyPr wrap="square">
            <a:spAutoFit/>
          </a:bodyPr>
          <a:lstStyle/>
          <a:p>
            <a:r>
              <a:rPr lang="en-GB" sz="1600" dirty="0">
                <a:solidFill>
                  <a:srgbClr val="FFFFFF"/>
                </a:solidFill>
                <a:latin typeface="Calibri"/>
                <a:cs typeface="Calibri"/>
              </a:rPr>
              <a:t>Mini-packed seeds became hugely popular</a:t>
            </a:r>
          </a:p>
        </p:txBody>
      </p:sp>
      <p:sp>
        <p:nvSpPr>
          <p:cNvPr id="38" name="Rectangle 37"/>
          <p:cNvSpPr/>
          <p:nvPr/>
        </p:nvSpPr>
        <p:spPr>
          <a:xfrm>
            <a:off x="692636" y="2097080"/>
            <a:ext cx="2037564" cy="584775"/>
          </a:xfrm>
          <a:prstGeom prst="rect">
            <a:avLst/>
          </a:prstGeom>
        </p:spPr>
        <p:txBody>
          <a:bodyPr wrap="square">
            <a:spAutoFit/>
          </a:bodyPr>
          <a:lstStyle/>
          <a:p>
            <a:r>
              <a:rPr lang="en-GB" sz="1600" dirty="0">
                <a:solidFill>
                  <a:srgbClr val="FFFFFF"/>
                </a:solidFill>
                <a:latin typeface="Calibri"/>
                <a:cs typeface="Calibri"/>
              </a:rPr>
              <a:t>Poor farmers’ incomes increased</a:t>
            </a:r>
          </a:p>
        </p:txBody>
      </p:sp>
      <p:sp>
        <p:nvSpPr>
          <p:cNvPr id="39" name="Rectangle 38"/>
          <p:cNvSpPr/>
          <p:nvPr/>
        </p:nvSpPr>
        <p:spPr>
          <a:xfrm>
            <a:off x="692635" y="2996770"/>
            <a:ext cx="2140429" cy="830997"/>
          </a:xfrm>
          <a:prstGeom prst="rect">
            <a:avLst/>
          </a:prstGeom>
        </p:spPr>
        <p:txBody>
          <a:bodyPr wrap="square">
            <a:spAutoFit/>
          </a:bodyPr>
          <a:lstStyle/>
          <a:p>
            <a:r>
              <a:rPr lang="en-GB" sz="1600" dirty="0">
                <a:solidFill>
                  <a:srgbClr val="FFFFFF"/>
                </a:solidFill>
                <a:latin typeface="Calibri"/>
                <a:cs typeface="Calibri"/>
              </a:rPr>
              <a:t>Companies took ownership of </a:t>
            </a:r>
            <a:br>
              <a:rPr lang="en-GB" sz="1600" dirty="0">
                <a:solidFill>
                  <a:srgbClr val="FFFFFF"/>
                </a:solidFill>
                <a:latin typeface="Calibri"/>
                <a:cs typeface="Calibri"/>
              </a:rPr>
            </a:br>
            <a:r>
              <a:rPr lang="en-GB" sz="1600" dirty="0">
                <a:solidFill>
                  <a:srgbClr val="FFFFFF"/>
                </a:solidFill>
                <a:latin typeface="Calibri"/>
                <a:cs typeface="Calibri"/>
              </a:rPr>
              <a:t>training vendors</a:t>
            </a:r>
          </a:p>
        </p:txBody>
      </p:sp>
      <p:sp>
        <p:nvSpPr>
          <p:cNvPr id="40" name="Rectangle 39"/>
          <p:cNvSpPr/>
          <p:nvPr/>
        </p:nvSpPr>
        <p:spPr>
          <a:xfrm>
            <a:off x="692636" y="4052519"/>
            <a:ext cx="1900391" cy="830997"/>
          </a:xfrm>
          <a:prstGeom prst="rect">
            <a:avLst/>
          </a:prstGeom>
        </p:spPr>
        <p:txBody>
          <a:bodyPr wrap="square">
            <a:spAutoFit/>
          </a:bodyPr>
          <a:lstStyle/>
          <a:p>
            <a:r>
              <a:rPr lang="en-GB" sz="1600" dirty="0">
                <a:solidFill>
                  <a:srgbClr val="FFFFFF"/>
                </a:solidFill>
                <a:latin typeface="Calibri"/>
                <a:cs typeface="Calibri"/>
              </a:rPr>
              <a:t>Mini-packs &amp; informed vendors the ‘new normal’</a:t>
            </a:r>
          </a:p>
        </p:txBody>
      </p:sp>
      <p:sp>
        <p:nvSpPr>
          <p:cNvPr id="44" name="Rectangle 43"/>
          <p:cNvSpPr/>
          <p:nvPr/>
        </p:nvSpPr>
        <p:spPr>
          <a:xfrm>
            <a:off x="4022707" y="3154522"/>
            <a:ext cx="2140429" cy="523220"/>
          </a:xfrm>
          <a:prstGeom prst="rect">
            <a:avLst/>
          </a:prstGeom>
        </p:spPr>
        <p:txBody>
          <a:bodyPr wrap="square">
            <a:spAutoFit/>
          </a:bodyPr>
          <a:lstStyle/>
          <a:p>
            <a:r>
              <a:rPr lang="en-GB" sz="1400" dirty="0">
                <a:solidFill>
                  <a:srgbClr val="FFDA00"/>
                </a:solidFill>
                <a:latin typeface="Calibri Light"/>
                <a:cs typeface="Calibri Light"/>
              </a:rPr>
              <a:t>1000 vendors trained </a:t>
            </a:r>
            <a:br>
              <a:rPr lang="en-GB" sz="1400" dirty="0">
                <a:solidFill>
                  <a:srgbClr val="FFDA00"/>
                </a:solidFill>
                <a:latin typeface="Calibri Light"/>
                <a:cs typeface="Calibri Light"/>
              </a:rPr>
            </a:br>
            <a:r>
              <a:rPr lang="en-GB" sz="1400" dirty="0">
                <a:solidFill>
                  <a:srgbClr val="FFFFFF"/>
                </a:solidFill>
                <a:latin typeface="Calibri Light"/>
                <a:cs typeface="Calibri Light"/>
              </a:rPr>
              <a:t>by Katalyst’s main partner</a:t>
            </a:r>
          </a:p>
        </p:txBody>
      </p:sp>
      <p:sp>
        <p:nvSpPr>
          <p:cNvPr id="45" name="Rectangle 44"/>
          <p:cNvSpPr/>
          <p:nvPr/>
        </p:nvSpPr>
        <p:spPr>
          <a:xfrm>
            <a:off x="6321311" y="3154522"/>
            <a:ext cx="2519527" cy="523220"/>
          </a:xfrm>
          <a:prstGeom prst="rect">
            <a:avLst/>
          </a:prstGeom>
        </p:spPr>
        <p:txBody>
          <a:bodyPr wrap="square">
            <a:spAutoFit/>
          </a:bodyPr>
          <a:lstStyle/>
          <a:p>
            <a:r>
              <a:rPr lang="en-GB" sz="1400" dirty="0">
                <a:solidFill>
                  <a:srgbClr val="FFDA00"/>
                </a:solidFill>
                <a:latin typeface="Calibri Light"/>
                <a:cs typeface="Calibri Light"/>
              </a:rPr>
              <a:t>Est. 4,500 vendors trained </a:t>
            </a:r>
            <a:br>
              <a:rPr lang="en-GB" sz="1400" dirty="0">
                <a:solidFill>
                  <a:srgbClr val="FFDA00"/>
                </a:solidFill>
                <a:latin typeface="Calibri Light"/>
                <a:cs typeface="Calibri Light"/>
              </a:rPr>
            </a:br>
            <a:r>
              <a:rPr lang="en-GB" sz="1400" dirty="0">
                <a:solidFill>
                  <a:srgbClr val="FFFFFF"/>
                </a:solidFill>
                <a:latin typeface="Calibri Light"/>
                <a:cs typeface="Calibri Light"/>
              </a:rPr>
              <a:t>by copying companies</a:t>
            </a:r>
          </a:p>
        </p:txBody>
      </p:sp>
      <p:sp>
        <p:nvSpPr>
          <p:cNvPr id="54" name="Oval 53"/>
          <p:cNvSpPr/>
          <p:nvPr/>
        </p:nvSpPr>
        <p:spPr>
          <a:xfrm>
            <a:off x="6215591" y="1123484"/>
            <a:ext cx="34289" cy="34289"/>
          </a:xfrm>
          <a:prstGeom prst="ellipse">
            <a:avLst/>
          </a:prstGeom>
          <a:solidFill>
            <a:schemeClr val="bg1"/>
          </a:solidFill>
          <a:ln w="7620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0"/>
          </a:p>
        </p:txBody>
      </p:sp>
      <p:sp>
        <p:nvSpPr>
          <p:cNvPr id="55" name="Oval 54"/>
          <p:cNvSpPr/>
          <p:nvPr/>
        </p:nvSpPr>
        <p:spPr>
          <a:xfrm>
            <a:off x="6223979" y="2152433"/>
            <a:ext cx="45719" cy="45719"/>
          </a:xfrm>
          <a:prstGeom prst="ellipse">
            <a:avLst/>
          </a:prstGeom>
          <a:solidFill>
            <a:schemeClr val="bg1"/>
          </a:solidFill>
          <a:ln w="7620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0"/>
          </a:p>
        </p:txBody>
      </p:sp>
      <p:sp>
        <p:nvSpPr>
          <p:cNvPr id="56" name="Oval 55"/>
          <p:cNvSpPr/>
          <p:nvPr/>
        </p:nvSpPr>
        <p:spPr>
          <a:xfrm>
            <a:off x="6215591" y="3290639"/>
            <a:ext cx="34289" cy="34289"/>
          </a:xfrm>
          <a:prstGeom prst="ellipse">
            <a:avLst/>
          </a:prstGeom>
          <a:solidFill>
            <a:schemeClr val="bg1"/>
          </a:solidFill>
          <a:ln w="7620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0"/>
          </a:p>
        </p:txBody>
      </p:sp>
      <p:sp>
        <p:nvSpPr>
          <p:cNvPr id="57" name="Oval 56"/>
          <p:cNvSpPr/>
          <p:nvPr/>
        </p:nvSpPr>
        <p:spPr>
          <a:xfrm>
            <a:off x="6215591" y="4251768"/>
            <a:ext cx="34289" cy="34289"/>
          </a:xfrm>
          <a:prstGeom prst="ellipse">
            <a:avLst/>
          </a:prstGeom>
          <a:solidFill>
            <a:schemeClr val="bg1"/>
          </a:solidFill>
          <a:ln w="7620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0"/>
          </a:p>
        </p:txBody>
      </p:sp>
      <p:sp>
        <p:nvSpPr>
          <p:cNvPr id="60" name="Rectangle 59"/>
          <p:cNvSpPr/>
          <p:nvPr/>
        </p:nvSpPr>
        <p:spPr>
          <a:xfrm>
            <a:off x="4022707" y="4120634"/>
            <a:ext cx="1900390" cy="738664"/>
          </a:xfrm>
          <a:prstGeom prst="rect">
            <a:avLst/>
          </a:prstGeom>
        </p:spPr>
        <p:txBody>
          <a:bodyPr wrap="square">
            <a:spAutoFit/>
          </a:bodyPr>
          <a:lstStyle/>
          <a:p>
            <a:r>
              <a:rPr lang="en-GB" sz="1400" dirty="0">
                <a:solidFill>
                  <a:srgbClr val="FFDA00"/>
                </a:solidFill>
                <a:latin typeface="Calibri Light"/>
                <a:cs typeface="Calibri Light"/>
              </a:rPr>
              <a:t>More training centres </a:t>
            </a:r>
            <a:r>
              <a:rPr lang="en-GB" sz="1400" dirty="0">
                <a:solidFill>
                  <a:srgbClr val="FFFFFF"/>
                </a:solidFill>
                <a:latin typeface="Calibri Light"/>
                <a:cs typeface="Calibri Light"/>
              </a:rPr>
              <a:t>established by other agri-input businesses</a:t>
            </a:r>
          </a:p>
        </p:txBody>
      </p:sp>
      <p:sp>
        <p:nvSpPr>
          <p:cNvPr id="61" name="Rectangle 60"/>
          <p:cNvSpPr/>
          <p:nvPr/>
        </p:nvSpPr>
        <p:spPr>
          <a:xfrm>
            <a:off x="6321311" y="4120634"/>
            <a:ext cx="2519527" cy="738664"/>
          </a:xfrm>
          <a:prstGeom prst="rect">
            <a:avLst/>
          </a:prstGeom>
        </p:spPr>
        <p:txBody>
          <a:bodyPr wrap="square">
            <a:spAutoFit/>
          </a:bodyPr>
          <a:lstStyle/>
          <a:p>
            <a:r>
              <a:rPr lang="en-GB" sz="1400" dirty="0">
                <a:solidFill>
                  <a:srgbClr val="FFDA00"/>
                </a:solidFill>
                <a:latin typeface="Calibri Light"/>
                <a:cs typeface="Calibri Light"/>
              </a:rPr>
              <a:t>Better access to reliable                information </a:t>
            </a:r>
            <a:r>
              <a:rPr lang="en-GB" sz="1400" dirty="0">
                <a:solidFill>
                  <a:srgbClr val="FFFFFF"/>
                </a:solidFill>
                <a:latin typeface="Calibri Light"/>
                <a:cs typeface="Calibri Light"/>
              </a:rPr>
              <a:t>on crop </a:t>
            </a:r>
            <a:br>
              <a:rPr lang="en-GB" sz="1400" dirty="0">
                <a:solidFill>
                  <a:srgbClr val="FFFFFF"/>
                </a:solidFill>
                <a:latin typeface="Calibri Light"/>
                <a:cs typeface="Calibri Light"/>
              </a:rPr>
            </a:br>
            <a:r>
              <a:rPr lang="en-GB" sz="1400" dirty="0">
                <a:solidFill>
                  <a:srgbClr val="FFFFFF"/>
                </a:solidFill>
                <a:latin typeface="Calibri Light"/>
                <a:cs typeface="Calibri Light"/>
              </a:rPr>
              <a:t>production &amp; protection.</a:t>
            </a:r>
          </a:p>
        </p:txBody>
      </p:sp>
      <p:grpSp>
        <p:nvGrpSpPr>
          <p:cNvPr id="6" name="Group 5"/>
          <p:cNvGrpSpPr/>
          <p:nvPr/>
        </p:nvGrpSpPr>
        <p:grpSpPr>
          <a:xfrm>
            <a:off x="2812344" y="4053230"/>
            <a:ext cx="837210" cy="792678"/>
            <a:chOff x="2918834" y="4910413"/>
            <a:chExt cx="1116280" cy="1056904"/>
          </a:xfrm>
        </p:grpSpPr>
        <p:sp>
          <p:nvSpPr>
            <p:cNvPr id="35" name="Oval 34"/>
            <p:cNvSpPr/>
            <p:nvPr/>
          </p:nvSpPr>
          <p:spPr>
            <a:xfrm>
              <a:off x="2918834" y="4910413"/>
              <a:ext cx="1116280" cy="1056904"/>
            </a:xfrm>
            <a:prstGeom prst="ellipse">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0"/>
            </a:p>
          </p:txBody>
        </p:sp>
        <p:pic>
          <p:nvPicPr>
            <p:cNvPr id="64" name="Picture 63" descr="connection.png"/>
            <p:cNvPicPr>
              <a:picLocks noChangeAspect="1"/>
            </p:cNvPicPr>
            <p:nvPr/>
          </p:nvPicPr>
          <p:blipFill>
            <a:blip r:embed="rId6"/>
            <a:stretch>
              <a:fillRect/>
            </a:stretch>
          </p:blipFill>
          <p:spPr>
            <a:xfrm>
              <a:off x="3104591" y="5090763"/>
              <a:ext cx="717470" cy="717471"/>
            </a:xfrm>
            <a:prstGeom prst="rect">
              <a:avLst/>
            </a:prstGeom>
          </p:spPr>
        </p:pic>
      </p:grpSp>
      <p:cxnSp>
        <p:nvCxnSpPr>
          <p:cNvPr id="59" name="Straight Connector 58"/>
          <p:cNvCxnSpPr/>
          <p:nvPr/>
        </p:nvCxnSpPr>
        <p:spPr>
          <a:xfrm>
            <a:off x="609337" y="947116"/>
            <a:ext cx="0" cy="3731882"/>
          </a:xfrm>
          <a:prstGeom prst="line">
            <a:avLst/>
          </a:prstGeom>
          <a:ln w="38100">
            <a:solidFill>
              <a:srgbClr val="FFFFFF"/>
            </a:solidFill>
          </a:ln>
          <a:effectLst/>
        </p:spPr>
        <p:style>
          <a:lnRef idx="2">
            <a:schemeClr val="accent1"/>
          </a:lnRef>
          <a:fillRef idx="0">
            <a:schemeClr val="accent1"/>
          </a:fillRef>
          <a:effectRef idx="1">
            <a:schemeClr val="accent1"/>
          </a:effectRef>
          <a:fontRef idx="minor">
            <a:schemeClr val="tx1"/>
          </a:fontRef>
        </p:style>
      </p:cxnSp>
      <p:sp>
        <p:nvSpPr>
          <p:cNvPr id="62" name="Oval 61"/>
          <p:cNvSpPr/>
          <p:nvPr/>
        </p:nvSpPr>
        <p:spPr>
          <a:xfrm>
            <a:off x="592194" y="1285038"/>
            <a:ext cx="34289" cy="34289"/>
          </a:xfrm>
          <a:prstGeom prst="ellipse">
            <a:avLst/>
          </a:prstGeom>
          <a:solidFill>
            <a:srgbClr val="FFFFFF"/>
          </a:solidFill>
          <a:ln w="7620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0"/>
          </a:p>
        </p:txBody>
      </p:sp>
      <p:sp>
        <p:nvSpPr>
          <p:cNvPr id="63" name="Oval 62"/>
          <p:cNvSpPr/>
          <p:nvPr/>
        </p:nvSpPr>
        <p:spPr>
          <a:xfrm>
            <a:off x="592194" y="2346932"/>
            <a:ext cx="34289" cy="34289"/>
          </a:xfrm>
          <a:prstGeom prst="ellipse">
            <a:avLst/>
          </a:prstGeom>
          <a:solidFill>
            <a:srgbClr val="FFFFFF"/>
          </a:solidFill>
          <a:ln w="7620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0"/>
          </a:p>
        </p:txBody>
      </p:sp>
      <p:sp>
        <p:nvSpPr>
          <p:cNvPr id="65" name="Oval 64"/>
          <p:cNvSpPr/>
          <p:nvPr/>
        </p:nvSpPr>
        <p:spPr>
          <a:xfrm>
            <a:off x="592194" y="3368210"/>
            <a:ext cx="34289" cy="34289"/>
          </a:xfrm>
          <a:prstGeom prst="ellipse">
            <a:avLst/>
          </a:prstGeom>
          <a:solidFill>
            <a:srgbClr val="FFFFFF"/>
          </a:solidFill>
          <a:ln w="7620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0"/>
          </a:p>
        </p:txBody>
      </p:sp>
      <p:sp>
        <p:nvSpPr>
          <p:cNvPr id="66" name="Oval 65"/>
          <p:cNvSpPr/>
          <p:nvPr/>
        </p:nvSpPr>
        <p:spPr>
          <a:xfrm>
            <a:off x="592194" y="4432426"/>
            <a:ext cx="34289" cy="34289"/>
          </a:xfrm>
          <a:prstGeom prst="ellipse">
            <a:avLst/>
          </a:prstGeom>
          <a:solidFill>
            <a:srgbClr val="FFFFFF"/>
          </a:solidFill>
          <a:ln w="7620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0"/>
          </a:p>
        </p:txBody>
      </p:sp>
      <p:sp>
        <p:nvSpPr>
          <p:cNvPr id="41" name="Rectangle 40">
            <a:extLst>
              <a:ext uri="{FF2B5EF4-FFF2-40B4-BE49-F238E27FC236}">
                <a16:creationId xmlns:a16="http://schemas.microsoft.com/office/drawing/2014/main" id="{6497D5D6-D363-484E-AC77-FE7D33839FAF}"/>
              </a:ext>
            </a:extLst>
          </p:cNvPr>
          <p:cNvSpPr/>
          <p:nvPr/>
        </p:nvSpPr>
        <p:spPr>
          <a:xfrm>
            <a:off x="0" y="5154975"/>
            <a:ext cx="9144000" cy="55925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42" name="Picture 41" descr="Logo White.jpg">
            <a:extLst>
              <a:ext uri="{FF2B5EF4-FFF2-40B4-BE49-F238E27FC236}">
                <a16:creationId xmlns:a16="http://schemas.microsoft.com/office/drawing/2014/main" id="{9FEA73A2-ED04-7143-B23B-CCEF4D02F6D6}"/>
              </a:ext>
            </a:extLst>
          </p:cNvPr>
          <p:cNvPicPr>
            <a:picLocks noChangeAspect="1"/>
          </p:cNvPicPr>
          <p:nvPr/>
        </p:nvPicPr>
        <p:blipFill>
          <a:blip r:embed="rId7" cstate="print">
            <a:clrChange>
              <a:clrFrom>
                <a:srgbClr val="63788B"/>
              </a:clrFrom>
              <a:clrTo>
                <a:srgbClr val="63788B">
                  <a:alpha val="0"/>
                </a:srgbClr>
              </a:clrTo>
            </a:clrChange>
            <a:lum bright="-10000"/>
            <a:extLst>
              <a:ext uri="{28A0092B-C50C-407E-A947-70E740481C1C}">
                <a14:useLocalDpi xmlns:a14="http://schemas.microsoft.com/office/drawing/2010/main"/>
              </a:ext>
            </a:extLst>
          </a:blip>
          <a:stretch>
            <a:fillRect/>
          </a:stretch>
        </p:blipFill>
        <p:spPr>
          <a:xfrm>
            <a:off x="7480300" y="5219427"/>
            <a:ext cx="1115492" cy="455012"/>
          </a:xfrm>
          <a:prstGeom prst="rect">
            <a:avLst/>
          </a:prstGeom>
        </p:spPr>
      </p:pic>
      <p:pic>
        <p:nvPicPr>
          <p:cNvPr id="43" name="Picture 42" descr="BEAM Logo White for Dark Background.png">
            <a:extLst>
              <a:ext uri="{FF2B5EF4-FFF2-40B4-BE49-F238E27FC236}">
                <a16:creationId xmlns:a16="http://schemas.microsoft.com/office/drawing/2014/main" id="{E85228DE-9072-6B4F-83C3-845712D486A7}"/>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561593" y="5259712"/>
            <a:ext cx="1095470" cy="374442"/>
          </a:xfrm>
          <a:prstGeom prst="rect">
            <a:avLst/>
          </a:prstGeom>
        </p:spPr>
      </p:pic>
    </p:spTree>
    <p:extLst>
      <p:ext uri="{BB962C8B-B14F-4D97-AF65-F5344CB8AC3E}">
        <p14:creationId xmlns:p14="http://schemas.microsoft.com/office/powerpoint/2010/main" val="2786509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1000"/>
                                        <p:tgtEl>
                                          <p:spTgt spid="37"/>
                                        </p:tgtEl>
                                      </p:cBhvr>
                                    </p:animEffect>
                                    <p:anim calcmode="lin" valueType="num">
                                      <p:cBhvr>
                                        <p:cTn id="8" dur="1000" fill="hold"/>
                                        <p:tgtEl>
                                          <p:spTgt spid="37"/>
                                        </p:tgtEl>
                                        <p:attrNameLst>
                                          <p:attrName>ppt_x</p:attrName>
                                        </p:attrNameLst>
                                      </p:cBhvr>
                                      <p:tavLst>
                                        <p:tav tm="0">
                                          <p:val>
                                            <p:strVal val="#ppt_x"/>
                                          </p:val>
                                        </p:tav>
                                        <p:tav tm="100000">
                                          <p:val>
                                            <p:strVal val="#ppt_x"/>
                                          </p:val>
                                        </p:tav>
                                      </p:tavLst>
                                    </p:anim>
                                    <p:anim calcmode="lin" valueType="num">
                                      <p:cBhvr>
                                        <p:cTn id="9" dur="900" decel="100000" fill="hold"/>
                                        <p:tgtEl>
                                          <p:spTgt spid="37"/>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7"/>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900" decel="100000" fill="hold"/>
                                        <p:tgtEl>
                                          <p:spTgt spid="3"/>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17" presetID="37" presetClass="entr" presetSubtype="0" fill="hold" grpId="0" nodeType="with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1000"/>
                                        <p:tgtEl>
                                          <p:spTgt spid="38"/>
                                        </p:tgtEl>
                                      </p:cBhvr>
                                    </p:animEffect>
                                    <p:anim calcmode="lin" valueType="num">
                                      <p:cBhvr>
                                        <p:cTn id="20" dur="1000" fill="hold"/>
                                        <p:tgtEl>
                                          <p:spTgt spid="38"/>
                                        </p:tgtEl>
                                        <p:attrNameLst>
                                          <p:attrName>ppt_x</p:attrName>
                                        </p:attrNameLst>
                                      </p:cBhvr>
                                      <p:tavLst>
                                        <p:tav tm="0">
                                          <p:val>
                                            <p:strVal val="#ppt_x"/>
                                          </p:val>
                                        </p:tav>
                                        <p:tav tm="100000">
                                          <p:val>
                                            <p:strVal val="#ppt_x"/>
                                          </p:val>
                                        </p:tav>
                                      </p:tavLst>
                                    </p:anim>
                                    <p:anim calcmode="lin" valueType="num">
                                      <p:cBhvr>
                                        <p:cTn id="21" dur="900" decel="100000" fill="hold"/>
                                        <p:tgtEl>
                                          <p:spTgt spid="38"/>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8"/>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
                                          </p:val>
                                        </p:tav>
                                        <p:tav tm="100000">
                                          <p:val>
                                            <p:strVal val="#ppt_x"/>
                                          </p:val>
                                        </p:tav>
                                      </p:tavLst>
                                    </p:anim>
                                    <p:anim calcmode="lin" valueType="num">
                                      <p:cBhvr>
                                        <p:cTn id="27" dur="900" decel="100000" fill="hold"/>
                                        <p:tgtEl>
                                          <p:spTgt spid="4"/>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par>
                                <p:cTn id="29" presetID="37" presetClass="entr" presetSubtype="0" fill="hold" grpId="0" nodeType="withEffect">
                                  <p:stCondLst>
                                    <p:cond delay="0"/>
                                  </p:stCondLst>
                                  <p:childTnLst>
                                    <p:set>
                                      <p:cBhvr>
                                        <p:cTn id="30" dur="1" fill="hold">
                                          <p:stCondLst>
                                            <p:cond delay="0"/>
                                          </p:stCondLst>
                                        </p:cTn>
                                        <p:tgtEl>
                                          <p:spTgt spid="39"/>
                                        </p:tgtEl>
                                        <p:attrNameLst>
                                          <p:attrName>style.visibility</p:attrName>
                                        </p:attrNameLst>
                                      </p:cBhvr>
                                      <p:to>
                                        <p:strVal val="visible"/>
                                      </p:to>
                                    </p:set>
                                    <p:animEffect transition="in" filter="fade">
                                      <p:cBhvr>
                                        <p:cTn id="31" dur="1000"/>
                                        <p:tgtEl>
                                          <p:spTgt spid="39"/>
                                        </p:tgtEl>
                                      </p:cBhvr>
                                    </p:animEffect>
                                    <p:anim calcmode="lin" valueType="num">
                                      <p:cBhvr>
                                        <p:cTn id="32" dur="1000" fill="hold"/>
                                        <p:tgtEl>
                                          <p:spTgt spid="39"/>
                                        </p:tgtEl>
                                        <p:attrNameLst>
                                          <p:attrName>ppt_x</p:attrName>
                                        </p:attrNameLst>
                                      </p:cBhvr>
                                      <p:tavLst>
                                        <p:tav tm="0">
                                          <p:val>
                                            <p:strVal val="#ppt_x"/>
                                          </p:val>
                                        </p:tav>
                                        <p:tav tm="100000">
                                          <p:val>
                                            <p:strVal val="#ppt_x"/>
                                          </p:val>
                                        </p:tav>
                                      </p:tavLst>
                                    </p:anim>
                                    <p:anim calcmode="lin" valueType="num">
                                      <p:cBhvr>
                                        <p:cTn id="33" dur="900" decel="100000" fill="hold"/>
                                        <p:tgtEl>
                                          <p:spTgt spid="39"/>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39"/>
                                        </p:tgtEl>
                                        <p:attrNameLst>
                                          <p:attrName>ppt_y</p:attrName>
                                        </p:attrNameLst>
                                      </p:cBhvr>
                                      <p:tavLst>
                                        <p:tav tm="0">
                                          <p:val>
                                            <p:strVal val="#ppt_y-.03"/>
                                          </p:val>
                                        </p:tav>
                                        <p:tav tm="100000">
                                          <p:val>
                                            <p:strVal val="#ppt_y"/>
                                          </p:val>
                                        </p:tav>
                                      </p:tavLst>
                                    </p:anim>
                                  </p:childTnLst>
                                </p:cTn>
                              </p:par>
                              <p:par>
                                <p:cTn id="35" presetID="37" presetClass="entr" presetSubtype="0"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
                                          </p:val>
                                        </p:tav>
                                        <p:tav tm="100000">
                                          <p:val>
                                            <p:strVal val="#ppt_x"/>
                                          </p:val>
                                        </p:tav>
                                      </p:tavLst>
                                    </p:anim>
                                    <p:anim calcmode="lin" valueType="num">
                                      <p:cBhvr>
                                        <p:cTn id="39" dur="900" decel="100000" fill="hold"/>
                                        <p:tgtEl>
                                          <p:spTgt spid="5"/>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par>
                                <p:cTn id="41" presetID="37" presetClass="entr" presetSubtype="0" fill="hold" grpId="0" nodeType="with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fade">
                                      <p:cBhvr>
                                        <p:cTn id="43" dur="1000"/>
                                        <p:tgtEl>
                                          <p:spTgt spid="40"/>
                                        </p:tgtEl>
                                      </p:cBhvr>
                                    </p:animEffect>
                                    <p:anim calcmode="lin" valueType="num">
                                      <p:cBhvr>
                                        <p:cTn id="44" dur="1000" fill="hold"/>
                                        <p:tgtEl>
                                          <p:spTgt spid="40"/>
                                        </p:tgtEl>
                                        <p:attrNameLst>
                                          <p:attrName>ppt_x</p:attrName>
                                        </p:attrNameLst>
                                      </p:cBhvr>
                                      <p:tavLst>
                                        <p:tav tm="0">
                                          <p:val>
                                            <p:strVal val="#ppt_x"/>
                                          </p:val>
                                        </p:tav>
                                        <p:tav tm="100000">
                                          <p:val>
                                            <p:strVal val="#ppt_x"/>
                                          </p:val>
                                        </p:tav>
                                      </p:tavLst>
                                    </p:anim>
                                    <p:anim calcmode="lin" valueType="num">
                                      <p:cBhvr>
                                        <p:cTn id="45" dur="900" decel="100000" fill="hold"/>
                                        <p:tgtEl>
                                          <p:spTgt spid="40"/>
                                        </p:tgtEl>
                                        <p:attrNameLst>
                                          <p:attrName>ppt_y</p:attrName>
                                        </p:attrNameLst>
                                      </p:cBhvr>
                                      <p:tavLst>
                                        <p:tav tm="0">
                                          <p:val>
                                            <p:strVal val="#ppt_y+1"/>
                                          </p:val>
                                        </p:tav>
                                        <p:tav tm="100000">
                                          <p:val>
                                            <p:strVal val="#ppt_y-.03"/>
                                          </p:val>
                                        </p:tav>
                                      </p:tavLst>
                                    </p:anim>
                                    <p:anim calcmode="lin" valueType="num">
                                      <p:cBhvr>
                                        <p:cTn id="46"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cTn>
                              </p:par>
                              <p:par>
                                <p:cTn id="47" presetID="37" presetClass="entr" presetSubtype="0"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fade">
                                      <p:cBhvr>
                                        <p:cTn id="49" dur="1000"/>
                                        <p:tgtEl>
                                          <p:spTgt spid="6"/>
                                        </p:tgtEl>
                                      </p:cBhvr>
                                    </p:animEffect>
                                    <p:anim calcmode="lin" valueType="num">
                                      <p:cBhvr>
                                        <p:cTn id="50" dur="1000" fill="hold"/>
                                        <p:tgtEl>
                                          <p:spTgt spid="6"/>
                                        </p:tgtEl>
                                        <p:attrNameLst>
                                          <p:attrName>ppt_x</p:attrName>
                                        </p:attrNameLst>
                                      </p:cBhvr>
                                      <p:tavLst>
                                        <p:tav tm="0">
                                          <p:val>
                                            <p:strVal val="#ppt_x"/>
                                          </p:val>
                                        </p:tav>
                                        <p:tav tm="100000">
                                          <p:val>
                                            <p:strVal val="#ppt_x"/>
                                          </p:val>
                                        </p:tav>
                                      </p:tavLst>
                                    </p:anim>
                                    <p:anim calcmode="lin" valueType="num">
                                      <p:cBhvr>
                                        <p:cTn id="51" dur="900" decel="100000" fill="hold"/>
                                        <p:tgtEl>
                                          <p:spTgt spid="6"/>
                                        </p:tgtEl>
                                        <p:attrNameLst>
                                          <p:attrName>ppt_y</p:attrName>
                                        </p:attrNameLst>
                                      </p:cBhvr>
                                      <p:tavLst>
                                        <p:tav tm="0">
                                          <p:val>
                                            <p:strVal val="#ppt_y+1"/>
                                          </p:val>
                                        </p:tav>
                                        <p:tav tm="100000">
                                          <p:val>
                                            <p:strVal val="#ppt_y-.03"/>
                                          </p:val>
                                        </p:tav>
                                      </p:tavLst>
                                    </p:anim>
                                    <p:anim calcmode="lin" valueType="num">
                                      <p:cBhvr>
                                        <p:cTn id="52" dur="100" accel="100000" fill="hold">
                                          <p:stCondLst>
                                            <p:cond delay="900"/>
                                          </p:stCondLst>
                                        </p:cTn>
                                        <p:tgtEl>
                                          <p:spTgt spid="6"/>
                                        </p:tgtEl>
                                        <p:attrNameLst>
                                          <p:attrName>ppt_y</p:attrName>
                                        </p:attrNameLst>
                                      </p:cBhvr>
                                      <p:tavLst>
                                        <p:tav tm="0">
                                          <p:val>
                                            <p:strVal val="#ppt_y-.03"/>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27"/>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28"/>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3"/>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34"/>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44"/>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45"/>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60"/>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6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33" grpId="0"/>
      <p:bldP spid="34" grpId="0"/>
      <p:bldP spid="37" grpId="0"/>
      <p:bldP spid="38" grpId="0"/>
      <p:bldP spid="39" grpId="0"/>
      <p:bldP spid="40" grpId="0"/>
      <p:bldP spid="44" grpId="0"/>
      <p:bldP spid="45" grpId="0"/>
      <p:bldP spid="60" grpId="0"/>
      <p:bldP spid="6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9" name="Straight Connector 48"/>
          <p:cNvCxnSpPr/>
          <p:nvPr/>
        </p:nvCxnSpPr>
        <p:spPr>
          <a:xfrm>
            <a:off x="1459943" y="2736168"/>
            <a:ext cx="3163201" cy="0"/>
          </a:xfrm>
          <a:prstGeom prst="line">
            <a:avLst/>
          </a:prstGeom>
          <a:ln w="28575">
            <a:solidFill>
              <a:srgbClr val="4F405E"/>
            </a:solidFill>
          </a:ln>
          <a:effectLst/>
        </p:spPr>
        <p:style>
          <a:lnRef idx="2">
            <a:schemeClr val="accent1"/>
          </a:lnRef>
          <a:fillRef idx="0">
            <a:schemeClr val="accent1"/>
          </a:fillRef>
          <a:effectRef idx="1">
            <a:schemeClr val="accent1"/>
          </a:effectRef>
          <a:fontRef idx="minor">
            <a:schemeClr val="tx1"/>
          </a:fontRef>
        </p:style>
      </p:cxnSp>
      <p:pic>
        <p:nvPicPr>
          <p:cNvPr id="19" name="Picture 18" descr="BD-EPS-01-0001.png"/>
          <p:cNvPicPr>
            <a:picLocks noChangeAspect="1"/>
          </p:cNvPicPr>
          <p:nvPr/>
        </p:nvPicPr>
        <p:blipFill>
          <a:blip r:embed="rId3" cstate="print">
            <a:clrChange>
              <a:clrFrom>
                <a:srgbClr val="F9F9F9"/>
              </a:clrFrom>
              <a:clrTo>
                <a:srgbClr val="F9F9F9">
                  <a:alpha val="0"/>
                </a:srgbClr>
              </a:clrTo>
            </a:clrChange>
            <a:extLst>
              <a:ext uri="{28A0092B-C50C-407E-A947-70E740481C1C}">
                <a14:useLocalDpi xmlns:a14="http://schemas.microsoft.com/office/drawing/2010/main"/>
              </a:ext>
            </a:extLst>
          </a:blip>
          <a:srcRect l="32209" t="19884" r="31279" b="18450"/>
          <a:stretch>
            <a:fillRect/>
          </a:stretch>
        </p:blipFill>
        <p:spPr>
          <a:xfrm>
            <a:off x="645155" y="1000331"/>
            <a:ext cx="2800778" cy="3547827"/>
          </a:xfrm>
          <a:prstGeom prst="rect">
            <a:avLst/>
          </a:prstGeom>
          <a:ln>
            <a:noFill/>
          </a:ln>
          <a:effectLst/>
        </p:spPr>
      </p:pic>
      <p:cxnSp>
        <p:nvCxnSpPr>
          <p:cNvPr id="21" name="Straight Connector 20"/>
          <p:cNvCxnSpPr/>
          <p:nvPr/>
        </p:nvCxnSpPr>
        <p:spPr>
          <a:xfrm>
            <a:off x="1429400" y="751865"/>
            <a:ext cx="3181805" cy="0"/>
          </a:xfrm>
          <a:prstGeom prst="line">
            <a:avLst/>
          </a:prstGeom>
          <a:ln w="28575">
            <a:solidFill>
              <a:srgbClr val="4F405E"/>
            </a:solidFill>
          </a:ln>
          <a:effectLst/>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3905107" y="892037"/>
            <a:ext cx="4690685" cy="3970318"/>
          </a:xfrm>
          <a:prstGeom prst="rect">
            <a:avLst/>
          </a:prstGeom>
        </p:spPr>
        <p:txBody>
          <a:bodyPr wrap="square">
            <a:spAutoFit/>
          </a:bodyPr>
          <a:lstStyle/>
          <a:p>
            <a:r>
              <a:rPr lang="en-GB" sz="1800" dirty="0">
                <a:solidFill>
                  <a:srgbClr val="FFFFFF"/>
                </a:solidFill>
                <a:cs typeface="Calibri Light"/>
              </a:rPr>
              <a:t>A multi-sectoral MSD programme funded by DFID, SDC, CIDA &amp; the Netherlands.</a:t>
            </a:r>
          </a:p>
          <a:p>
            <a:endParaRPr lang="en-US" sz="1800" dirty="0">
              <a:solidFill>
                <a:srgbClr val="FFFFFF"/>
              </a:solidFill>
              <a:cs typeface="Calibri"/>
            </a:endParaRPr>
          </a:p>
          <a:p>
            <a:r>
              <a:rPr lang="en-US" sz="1800" dirty="0">
                <a:solidFill>
                  <a:srgbClr val="FFDA00"/>
                </a:solidFill>
                <a:cs typeface="Calibri"/>
              </a:rPr>
              <a:t>Economic sectors</a:t>
            </a:r>
            <a:endParaRPr lang="en-GB" sz="1800" dirty="0">
              <a:solidFill>
                <a:srgbClr val="FFDA00"/>
              </a:solidFill>
              <a:cs typeface="Calibri"/>
            </a:endParaRPr>
          </a:p>
          <a:p>
            <a:pPr lvl="1"/>
            <a:r>
              <a:rPr lang="en-GB" sz="1800" dirty="0">
                <a:solidFill>
                  <a:srgbClr val="FFFFFF"/>
                </a:solidFill>
                <a:cs typeface="Calibri Light"/>
              </a:rPr>
              <a:t>Vegetables, maize, potatoes, jute, fisheries, agri-inputs, furniture, ICTs.</a:t>
            </a:r>
          </a:p>
          <a:p>
            <a:endParaRPr lang="en-US" sz="1800" dirty="0">
              <a:solidFill>
                <a:srgbClr val="FFFFFF"/>
              </a:solidFill>
              <a:cs typeface="Calibri"/>
            </a:endParaRPr>
          </a:p>
          <a:p>
            <a:r>
              <a:rPr lang="en-US" sz="1800" dirty="0">
                <a:solidFill>
                  <a:srgbClr val="FFDA00"/>
                </a:solidFill>
                <a:cs typeface="Calibri"/>
              </a:rPr>
              <a:t>Budget</a:t>
            </a:r>
            <a:endParaRPr lang="en-GB" sz="1800" dirty="0">
              <a:solidFill>
                <a:srgbClr val="FFDA00"/>
              </a:solidFill>
              <a:cs typeface="Calibri"/>
            </a:endParaRPr>
          </a:p>
          <a:p>
            <a:pPr lvl="1"/>
            <a:r>
              <a:rPr lang="en-GB" sz="1800" dirty="0">
                <a:solidFill>
                  <a:srgbClr val="FFFFFF"/>
                </a:solidFill>
                <a:cs typeface="Calibri Light"/>
              </a:rPr>
              <a:t>$ 53m over five years (2008 – 2013)</a:t>
            </a:r>
          </a:p>
          <a:p>
            <a:endParaRPr lang="en-GB" sz="1800" dirty="0">
              <a:solidFill>
                <a:srgbClr val="FFFFFF"/>
              </a:solidFill>
              <a:cs typeface="Calibri Light"/>
            </a:endParaRPr>
          </a:p>
          <a:p>
            <a:r>
              <a:rPr lang="en-GB" sz="1800" dirty="0">
                <a:solidFill>
                  <a:srgbClr val="FFDA00"/>
                </a:solidFill>
                <a:cs typeface="Calibri"/>
              </a:rPr>
              <a:t>Impact</a:t>
            </a:r>
          </a:p>
          <a:p>
            <a:pPr lvl="1"/>
            <a:r>
              <a:rPr lang="en-GB" sz="1800" dirty="0">
                <a:solidFill>
                  <a:srgbClr val="FFFFFF"/>
                </a:solidFill>
                <a:cs typeface="Calibri Light"/>
              </a:rPr>
              <a:t>Estimated benefits for 2.3m farmers </a:t>
            </a:r>
            <a:br>
              <a:rPr lang="en-GB" sz="1800" dirty="0">
                <a:solidFill>
                  <a:srgbClr val="FFFFFF"/>
                </a:solidFill>
                <a:cs typeface="Calibri Light"/>
              </a:rPr>
            </a:br>
            <a:r>
              <a:rPr lang="en-GB" sz="1800" dirty="0">
                <a:solidFill>
                  <a:srgbClr val="FFFFFF"/>
                </a:solidFill>
                <a:cs typeface="Calibri Light"/>
              </a:rPr>
              <a:t>&amp; small businesses</a:t>
            </a:r>
            <a:br>
              <a:rPr lang="en-GB" sz="1800" dirty="0">
                <a:solidFill>
                  <a:srgbClr val="FFFFFF"/>
                </a:solidFill>
                <a:cs typeface="Calibri Light"/>
              </a:rPr>
            </a:br>
            <a:r>
              <a:rPr lang="en-GB" sz="1800" dirty="0">
                <a:solidFill>
                  <a:srgbClr val="FFFFFF"/>
                </a:solidFill>
                <a:cs typeface="Calibri Light"/>
              </a:rPr>
              <a:t>Income increases of US$ 296 m</a:t>
            </a:r>
          </a:p>
        </p:txBody>
      </p:sp>
      <p:pic>
        <p:nvPicPr>
          <p:cNvPr id="32" name="Picture 31" descr="BD-EPS-01-0001.png"/>
          <p:cNvPicPr>
            <a:picLocks noChangeAspect="1"/>
          </p:cNvPicPr>
          <p:nvPr/>
        </p:nvPicPr>
        <p:blipFill>
          <a:blip r:embed="rId4" cstate="print">
            <a:clrChange>
              <a:clrFrom>
                <a:srgbClr val="F9F9F9"/>
              </a:clrFrom>
              <a:clrTo>
                <a:srgbClr val="F9F9F9">
                  <a:alpha val="0"/>
                </a:srgbClr>
              </a:clrTo>
            </a:clrChange>
            <a:extLst>
              <a:ext uri="{28A0092B-C50C-407E-A947-70E740481C1C}">
                <a14:useLocalDpi xmlns:a14="http://schemas.microsoft.com/office/drawing/2010/main"/>
              </a:ext>
            </a:extLst>
          </a:blip>
          <a:srcRect b="-18494"/>
          <a:stretch>
            <a:fillRect/>
          </a:stretch>
        </p:blipFill>
        <p:spPr>
          <a:xfrm>
            <a:off x="1010989" y="4213680"/>
            <a:ext cx="1627477" cy="356054"/>
          </a:xfrm>
          <a:prstGeom prst="rect">
            <a:avLst/>
          </a:prstGeom>
        </p:spPr>
      </p:pic>
      <p:sp>
        <p:nvSpPr>
          <p:cNvPr id="44" name="Rectangle 43"/>
          <p:cNvSpPr/>
          <p:nvPr/>
        </p:nvSpPr>
        <p:spPr>
          <a:xfrm>
            <a:off x="561593" y="267018"/>
            <a:ext cx="4483914" cy="501676"/>
          </a:xfrm>
          <a:prstGeom prst="rect">
            <a:avLst/>
          </a:prstGeom>
        </p:spPr>
        <p:txBody>
          <a:bodyPr wrap="square">
            <a:spAutoFit/>
          </a:bodyPr>
          <a:lstStyle/>
          <a:p>
            <a:pPr>
              <a:lnSpc>
                <a:spcPct val="95000"/>
              </a:lnSpc>
            </a:pPr>
            <a:r>
              <a:rPr lang="en-GB" sz="2800" dirty="0" err="1">
                <a:solidFill>
                  <a:srgbClr val="FFFFFF"/>
                </a:solidFill>
                <a:latin typeface="Calibri"/>
                <a:ea typeface="Cooper Hewitt" pitchFamily="50" charset="0"/>
                <a:cs typeface="Calibri"/>
              </a:rPr>
              <a:t>Katalyst</a:t>
            </a:r>
            <a:r>
              <a:rPr lang="en-GB" sz="2800" dirty="0">
                <a:solidFill>
                  <a:srgbClr val="FFFFFF"/>
                </a:solidFill>
                <a:latin typeface="Calibri"/>
                <a:ea typeface="Cooper Hewitt" pitchFamily="50" charset="0"/>
                <a:cs typeface="Calibri"/>
              </a:rPr>
              <a:t> (Phase II) in context</a:t>
            </a:r>
          </a:p>
        </p:txBody>
      </p:sp>
      <p:sp>
        <p:nvSpPr>
          <p:cNvPr id="15" name="Rectangle 14">
            <a:extLst>
              <a:ext uri="{FF2B5EF4-FFF2-40B4-BE49-F238E27FC236}">
                <a16:creationId xmlns:a16="http://schemas.microsoft.com/office/drawing/2014/main" id="{A9EE0D16-5DE1-7E49-8836-245E17267815}"/>
              </a:ext>
            </a:extLst>
          </p:cNvPr>
          <p:cNvSpPr/>
          <p:nvPr/>
        </p:nvSpPr>
        <p:spPr>
          <a:xfrm>
            <a:off x="0" y="5154975"/>
            <a:ext cx="9144000" cy="55925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16" name="Picture 15" descr="Logo White.jpg">
            <a:extLst>
              <a:ext uri="{FF2B5EF4-FFF2-40B4-BE49-F238E27FC236}">
                <a16:creationId xmlns:a16="http://schemas.microsoft.com/office/drawing/2014/main" id="{3201C5BA-32BA-7D4E-8109-93F469C3575C}"/>
              </a:ext>
            </a:extLst>
          </p:cNvPr>
          <p:cNvPicPr>
            <a:picLocks noChangeAspect="1"/>
          </p:cNvPicPr>
          <p:nvPr/>
        </p:nvPicPr>
        <p:blipFill>
          <a:blip r:embed="rId5" cstate="print">
            <a:clrChange>
              <a:clrFrom>
                <a:srgbClr val="63788B"/>
              </a:clrFrom>
              <a:clrTo>
                <a:srgbClr val="63788B">
                  <a:alpha val="0"/>
                </a:srgbClr>
              </a:clrTo>
            </a:clrChange>
            <a:lum bright="-10000"/>
            <a:extLst>
              <a:ext uri="{28A0092B-C50C-407E-A947-70E740481C1C}">
                <a14:useLocalDpi xmlns:a14="http://schemas.microsoft.com/office/drawing/2010/main"/>
              </a:ext>
            </a:extLst>
          </a:blip>
          <a:stretch>
            <a:fillRect/>
          </a:stretch>
        </p:blipFill>
        <p:spPr>
          <a:xfrm>
            <a:off x="7480300" y="5219427"/>
            <a:ext cx="1115492" cy="455012"/>
          </a:xfrm>
          <a:prstGeom prst="rect">
            <a:avLst/>
          </a:prstGeom>
        </p:spPr>
      </p:pic>
      <p:pic>
        <p:nvPicPr>
          <p:cNvPr id="17" name="Picture 16" descr="BEAM Logo White for Dark Background.png">
            <a:extLst>
              <a:ext uri="{FF2B5EF4-FFF2-40B4-BE49-F238E27FC236}">
                <a16:creationId xmlns:a16="http://schemas.microsoft.com/office/drawing/2014/main" id="{E7788DFA-BF00-EB4A-A0C6-2515478CAF3E}"/>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561593" y="5259712"/>
            <a:ext cx="1095470" cy="374442"/>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6291</TotalTime>
  <Words>2073</Words>
  <Application>Microsoft Macintosh PowerPoint</Application>
  <PresentationFormat>On-screen Show (16:10)</PresentationFormat>
  <Paragraphs>155</Paragraphs>
  <Slides>6</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Cooper Hewitt</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Seeds of change in Bangladesh</dc:title>
  <dc:creator>Mike Albu</dc:creator>
  <cp:lastModifiedBy>Mike Albu</cp:lastModifiedBy>
  <cp:revision>437</cp:revision>
  <dcterms:created xsi:type="dcterms:W3CDTF">2019-01-28T19:03:19Z</dcterms:created>
  <dcterms:modified xsi:type="dcterms:W3CDTF">2019-06-24T12:57:37Z</dcterms:modified>
</cp:coreProperties>
</file>