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7" r:id="rId2"/>
    <p:sldId id="274" r:id="rId3"/>
    <p:sldId id="273" r:id="rId4"/>
    <p:sldId id="271" r:id="rId5"/>
    <p:sldId id="276" r:id="rId6"/>
    <p:sldId id="272" r:id="rId7"/>
  </p:sldIdLst>
  <p:sldSz cx="9144000" cy="5715000" type="screen16x10"/>
  <p:notesSz cx="6858000" cy="9144000"/>
  <p:defaultTextStyle>
    <a:defPPr>
      <a:defRPr lang="en-US"/>
    </a:defPPr>
    <a:lvl1pPr marL="0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1pPr>
    <a:lvl2pPr marL="475476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2pPr>
    <a:lvl3pPr marL="950953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3pPr>
    <a:lvl4pPr marL="1426428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4pPr>
    <a:lvl5pPr marL="1901904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5pPr>
    <a:lvl6pPr marL="2377381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6pPr>
    <a:lvl7pPr marL="2852857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7pPr>
    <a:lvl8pPr marL="3328333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8pPr>
    <a:lvl9pPr marL="3803809" algn="l" defTabSz="475476" rtl="0" eaLnBrk="1" latinLnBrk="0" hangingPunct="1">
      <a:defRPr sz="187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sabelle" initials="I" lastIdx="6" clrIdx="0">
    <p:extLst>
      <p:ext uri="{19B8F6BF-5375-455C-9EA6-DF929625EA0E}">
        <p15:presenceInfo xmlns:p15="http://schemas.microsoft.com/office/powerpoint/2012/main" userId="Isabell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933"/>
    <a:srgbClr val="00686A"/>
    <a:srgbClr val="005354"/>
    <a:srgbClr val="009193"/>
    <a:srgbClr val="4E405D"/>
    <a:srgbClr val="49C575"/>
    <a:srgbClr val="49C5E3"/>
    <a:srgbClr val="FED141"/>
    <a:srgbClr val="FED100"/>
    <a:srgbClr val="FFD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61" autoAdjust="0"/>
    <p:restoredTop sz="87217" autoAdjust="0"/>
  </p:normalViewPr>
  <p:slideViewPr>
    <p:cSldViewPr snapToGrid="0" snapToObjects="1">
      <p:cViewPr varScale="1">
        <p:scale>
          <a:sx n="136" d="100"/>
          <a:sy n="136" d="100"/>
        </p:scale>
        <p:origin x="2024" y="200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78D02-6092-EB44-A708-D5C29FF6C456}" type="datetimeFigureOut">
              <a:rPr lang="en-US" smtClean="0"/>
              <a:t>12/18/19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C52CA-FCE7-8144-971F-FCDB1D294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479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45AEE-7474-4352-963E-AA4C6EED1977}" type="datetimeFigureOut">
              <a:rPr lang="en-GB" smtClean="0"/>
              <a:pPr/>
              <a:t>18/12/2019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A054DC-CD29-4471-AF2E-5043EBB3E39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677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1pPr>
    <a:lvl2pPr marL="475476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2pPr>
    <a:lvl3pPr marL="950953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3pPr>
    <a:lvl4pPr marL="1426428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4pPr>
    <a:lvl5pPr marL="1901904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5pPr>
    <a:lvl6pPr marL="2377381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6pPr>
    <a:lvl7pPr marL="2852857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7pPr>
    <a:lvl8pPr marL="3328333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8pPr>
    <a:lvl9pPr marL="3803809" algn="l" defTabSz="950953" rtl="0" eaLnBrk="1" latinLnBrk="0" hangingPunct="1">
      <a:defRPr sz="12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presentation tells the story of one successful initiative by the MDF programme in Pakistan, between 2011 and 2017.  </a:t>
            </a:r>
          </a:p>
          <a:p>
            <a: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lvl="0">
              <a:lnSpc>
                <a:spcPct val="130000"/>
              </a:lnSpc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68E75-0644-42BE-AD60-93E85F0834CE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A054DC-CD29-4471-AF2E-5043EBB3E39B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200" kern="1200" dirty="0" err="1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A054DC-CD29-4471-AF2E-5043EBB3E39B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A054DC-CD29-4471-AF2E-5043EBB3E39B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A054DC-CD29-4471-AF2E-5043EBB3E39B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A054DC-CD29-4471-AF2E-5043EBB3E39B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689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430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7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84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279261"/>
            <a:ext cx="4041775" cy="53313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1812396"/>
            <a:ext cx="4041775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43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044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175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27541"/>
            <a:ext cx="3008313" cy="96837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5"/>
            <a:ext cx="5111750" cy="48775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195920"/>
            <a:ext cx="3008313" cy="3909219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11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1"/>
            <a:ext cx="5486400" cy="472283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3"/>
            <a:ext cx="5486400" cy="670719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870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87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34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07425-A006-2F46-8115-BF90E4DB087A}" type="datetimeFigureOut">
              <a:rPr lang="en-US" smtClean="0"/>
              <a:pPr/>
              <a:t>12/18/19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1E98C-BA3B-A545-8DE7-C4AA41C932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76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2892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342892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342892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342892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342892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342892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342892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342892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342892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342892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.jpeg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5.pn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2.pn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74C24A-29AE-9E43-BB52-4190FB8B3D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44167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0" y="-6775"/>
            <a:ext cx="2357349" cy="1571969"/>
          </a:xfrm>
          <a:prstGeom prst="rect">
            <a:avLst/>
          </a:prstGeom>
          <a:solidFill>
            <a:srgbClr val="4E405D"/>
          </a:solidFill>
          <a:ln>
            <a:noFill/>
          </a:ln>
        </p:spPr>
        <p:txBody>
          <a:bodyPr wrap="square" lIns="180000" rtlCol="0">
            <a:spAutoFit/>
          </a:bodyPr>
          <a:lstStyle/>
          <a:p>
            <a:endParaRPr lang="en-GB" sz="375" b="1" dirty="0">
              <a:solidFill>
                <a:schemeClr val="bg1"/>
              </a:solidFill>
              <a:latin typeface="Calibri"/>
              <a:ea typeface="Cooper Hewitt" pitchFamily="50" charset="0"/>
              <a:cs typeface="Calibri"/>
            </a:endParaRPr>
          </a:p>
          <a:p>
            <a:pPr>
              <a:lnSpc>
                <a:spcPct val="90000"/>
              </a:lnSpc>
            </a:pPr>
            <a:r>
              <a:rPr lang="en-GB" sz="3300" b="1" dirty="0">
                <a:solidFill>
                  <a:schemeClr val="bg1"/>
                </a:solidFill>
                <a:latin typeface="Calibri"/>
                <a:ea typeface="Cooper Hewitt" pitchFamily="50" charset="0"/>
                <a:cs typeface="Calibri"/>
              </a:rPr>
              <a:t>Fodder for the future</a:t>
            </a:r>
            <a:endParaRPr lang="en-GB" sz="3300" b="1" dirty="0">
              <a:solidFill>
                <a:schemeClr val="bg1"/>
              </a:solidFill>
              <a:latin typeface="Cooper Hewitt" pitchFamily="50" charset="0"/>
              <a:ea typeface="Cooper Hewitt" pitchFamily="50" charset="0"/>
              <a:cs typeface="Cooper Hewitt Light" charset="0"/>
            </a:endParaRPr>
          </a:p>
          <a:p>
            <a:r>
              <a:rPr lang="en-GB" sz="3300" b="1" dirty="0">
                <a:solidFill>
                  <a:srgbClr val="49C575"/>
                </a:solidFill>
                <a:latin typeface="Calibri"/>
                <a:ea typeface="Cooper Hewitt" pitchFamily="50" charset="0"/>
                <a:cs typeface="Calibri"/>
              </a:rPr>
              <a:t>Pakistan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" y="3523025"/>
            <a:ext cx="3144644" cy="1659085"/>
          </a:xfrm>
          <a:prstGeom prst="rect">
            <a:avLst/>
          </a:prstGeom>
          <a:solidFill>
            <a:srgbClr val="4E405D"/>
          </a:solidFill>
        </p:spPr>
        <p:txBody>
          <a:bodyPr wrap="square" lIns="108000" tIns="72000" bIns="108000">
            <a:spAutoFit/>
          </a:bodyPr>
          <a:lstStyle/>
          <a:p>
            <a:r>
              <a:rPr lang="en-GB" sz="2400" dirty="0">
                <a:solidFill>
                  <a:schemeClr val="bg1">
                    <a:lumMod val="95000"/>
                  </a:schemeClr>
                </a:solidFill>
                <a:latin typeface="Calibri Light" pitchFamily="34" charset="0"/>
                <a:cs typeface="Calibri Light" pitchFamily="34" charset="0"/>
              </a:rPr>
              <a:t>How MDF kick-started a leap in the productivity of 40,000 small-scale livestock farms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5154975"/>
            <a:ext cx="9144000" cy="5592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6" name="Rectangle 25"/>
          <p:cNvSpPr/>
          <p:nvPr/>
        </p:nvSpPr>
        <p:spPr>
          <a:xfrm>
            <a:off x="38476" y="5196280"/>
            <a:ext cx="298311" cy="4550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7" name="Picture 26" descr="Logo White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63788B"/>
              </a:clrFrom>
              <a:clrTo>
                <a:srgbClr val="63788B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5219427"/>
            <a:ext cx="1115492" cy="45501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297863" y="424172"/>
            <a:ext cx="4738707" cy="1261004"/>
            <a:chOff x="3907155" y="210781"/>
            <a:chExt cx="6521987" cy="1681340"/>
          </a:xfrm>
        </p:grpSpPr>
        <p:sp>
          <p:nvSpPr>
            <p:cNvPr id="29" name="Flowchart: Stored Data 28"/>
            <p:cNvSpPr/>
            <p:nvPr/>
          </p:nvSpPr>
          <p:spPr>
            <a:xfrm>
              <a:off x="3907155" y="210781"/>
              <a:ext cx="6521987" cy="1681340"/>
            </a:xfrm>
            <a:prstGeom prst="flowChartOnlineStorage">
              <a:avLst/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schemeClr val="tx1"/>
                </a:solidFill>
                <a:latin typeface="Calibri Light"/>
                <a:cs typeface="Calibri Light"/>
              </a:endParaRPr>
            </a:p>
          </p:txBody>
        </p:sp>
        <p:pic>
          <p:nvPicPr>
            <p:cNvPr id="19" name="Picture 18" descr="mechanic.png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-4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526177">
              <a:off x="4186555" y="648855"/>
              <a:ext cx="1049847" cy="970815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43" name="TextBox 42"/>
            <p:cNvSpPr txBox="1"/>
            <p:nvPr/>
          </p:nvSpPr>
          <p:spPr>
            <a:xfrm>
              <a:off x="5041460" y="286196"/>
              <a:ext cx="4003052" cy="1477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/>
              <a: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cs typeface="Calibri"/>
                </a:rPr>
                <a:t>Interventions </a:t>
              </a:r>
              <a:b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cs typeface="Calibri"/>
                </a:rPr>
              </a:br>
              <a: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  <a:t>Technical &amp; financial innovations for small-scale silage businesses</a:t>
              </a:r>
              <a:b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</a:br>
              <a: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  <a:t>to produce year-round fodder </a:t>
              </a:r>
              <a:endParaRPr lang="en-GB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/>
                <a:cs typeface="Calibri Ligh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297863" y="1966745"/>
            <a:ext cx="4705508" cy="1281435"/>
            <a:chOff x="3907153" y="2254435"/>
            <a:chExt cx="6477717" cy="1708580"/>
          </a:xfrm>
        </p:grpSpPr>
        <p:sp>
          <p:nvSpPr>
            <p:cNvPr id="23" name="Flowchart: Stored Data 22"/>
            <p:cNvSpPr/>
            <p:nvPr/>
          </p:nvSpPr>
          <p:spPr>
            <a:xfrm>
              <a:off x="3907153" y="2254435"/>
              <a:ext cx="6477717" cy="1708580"/>
            </a:xfrm>
            <a:prstGeom prst="flowChartOnlineStorage">
              <a:avLst/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schemeClr val="tx1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34686" y="2365492"/>
              <a:ext cx="4220414" cy="147732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lvl="0" algn="r"/>
              <a: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cs typeface="Calibri"/>
                </a:rPr>
                <a:t>System Change </a:t>
              </a:r>
              <a:b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/>
                  <a:cs typeface="Calibri Light"/>
                </a:rPr>
              </a:br>
              <a: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  <a:t> Emergence of a new layer of </a:t>
              </a:r>
              <a:b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</a:br>
              <a: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  <a:t>services and investment that </a:t>
              </a:r>
              <a:b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</a:br>
              <a:r>
                <a:rPr lang="en-GB" sz="1500" dirty="0">
                  <a:solidFill>
                    <a:srgbClr val="404040"/>
                  </a:solidFill>
                  <a:latin typeface="Calibri Light"/>
                  <a:cs typeface="Calibri Light"/>
                </a:rPr>
                <a:t>support smaller livestock farms </a:t>
              </a:r>
            </a:p>
          </p:txBody>
        </p:sp>
        <p:pic>
          <p:nvPicPr>
            <p:cNvPr id="41" name="Picture 40" descr="team.png"/>
            <p:cNvPicPr>
              <a:picLocks noChangeAspect="1"/>
            </p:cNvPicPr>
            <p:nvPr/>
          </p:nvPicPr>
          <p:blipFill>
            <a:blip r:embed="rId6">
              <a:lum bright="-40000" contrast="-40000"/>
            </a:blip>
            <a:stretch>
              <a:fillRect/>
            </a:stretch>
          </p:blipFill>
          <p:spPr>
            <a:xfrm>
              <a:off x="4375673" y="2627692"/>
              <a:ext cx="879725" cy="911448"/>
            </a:xfrm>
            <a:prstGeom prst="rect">
              <a:avLst/>
            </a:prstGeom>
            <a:solidFill>
              <a:schemeClr val="bg1"/>
            </a:solidFill>
          </p:spPr>
        </p:pic>
      </p:grpSp>
      <p:grpSp>
        <p:nvGrpSpPr>
          <p:cNvPr id="8" name="Group 7"/>
          <p:cNvGrpSpPr/>
          <p:nvPr/>
        </p:nvGrpSpPr>
        <p:grpSpPr>
          <a:xfrm>
            <a:off x="5297863" y="3529744"/>
            <a:ext cx="4768198" cy="1303600"/>
            <a:chOff x="3907157" y="4325323"/>
            <a:chExt cx="6561309" cy="1738132"/>
          </a:xfrm>
        </p:grpSpPr>
        <p:sp>
          <p:nvSpPr>
            <p:cNvPr id="30" name="Flowchart: Stored Data 29"/>
            <p:cNvSpPr/>
            <p:nvPr/>
          </p:nvSpPr>
          <p:spPr>
            <a:xfrm>
              <a:off x="3907157" y="4325323"/>
              <a:ext cx="6561309" cy="1738132"/>
            </a:xfrm>
            <a:prstGeom prst="flowChartOnlineStorage">
              <a:avLst/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solidFill>
                  <a:schemeClr val="tx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594019" y="4475962"/>
              <a:ext cx="3421407" cy="147732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lvl="0" algn="r"/>
              <a: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cs typeface="Calibri"/>
                </a:rPr>
                <a:t>Impact</a:t>
              </a:r>
              <a: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/>
                  <a:cs typeface="Calibri Light"/>
                </a:rPr>
                <a:t> </a:t>
              </a:r>
              <a:br>
                <a:rPr lang="en-GB" sz="2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/>
                  <a:cs typeface="Calibri Light"/>
                </a:rPr>
              </a:br>
              <a:r>
                <a:rPr lang="en-GB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/>
                  <a:cs typeface="Calibri Light"/>
                </a:rPr>
                <a:t>Increased and more stable income from livestock farming for 40,000 rural households</a:t>
              </a:r>
            </a:p>
          </p:txBody>
        </p:sp>
        <p:pic>
          <p:nvPicPr>
            <p:cNvPr id="42" name="Picture 41" descr="objective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-40000" contrast="-3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12234" y="4686049"/>
              <a:ext cx="1000823" cy="952665"/>
            </a:xfrm>
            <a:prstGeom prst="rect">
              <a:avLst/>
            </a:prstGeom>
            <a:solidFill>
              <a:schemeClr val="bg1"/>
            </a:solidFill>
          </p:spPr>
        </p:pic>
      </p:grpSp>
      <p:pic>
        <p:nvPicPr>
          <p:cNvPr id="4" name="Picture 3" descr="BEAM Logo White for Dark Background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593" y="5259712"/>
            <a:ext cx="1095470" cy="3744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Straight Connector 54"/>
          <p:cNvCxnSpPr/>
          <p:nvPr/>
        </p:nvCxnSpPr>
        <p:spPr>
          <a:xfrm>
            <a:off x="778551" y="947116"/>
            <a:ext cx="0" cy="3731882"/>
          </a:xfrm>
          <a:prstGeom prst="line">
            <a:avLst/>
          </a:prstGeom>
          <a:ln w="38100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761409" y="1285038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7" name="Oval 56"/>
          <p:cNvSpPr/>
          <p:nvPr/>
        </p:nvSpPr>
        <p:spPr>
          <a:xfrm>
            <a:off x="761409" y="2360986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8" name="Oval 57"/>
          <p:cNvSpPr/>
          <p:nvPr/>
        </p:nvSpPr>
        <p:spPr>
          <a:xfrm>
            <a:off x="761409" y="3380975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9" name="Oval 58"/>
          <p:cNvSpPr/>
          <p:nvPr/>
        </p:nvSpPr>
        <p:spPr>
          <a:xfrm>
            <a:off x="761409" y="4423201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Rectangle 6"/>
          <p:cNvSpPr/>
          <p:nvPr/>
        </p:nvSpPr>
        <p:spPr>
          <a:xfrm>
            <a:off x="1896927" y="285436"/>
            <a:ext cx="5961607" cy="381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60000"/>
              </a:lnSpc>
            </a:pPr>
            <a:r>
              <a:rPr lang="en-GB" sz="2800" dirty="0">
                <a:solidFill>
                  <a:schemeClr val="bg1"/>
                </a:solidFill>
                <a:ea typeface="Cooper Hewitt" pitchFamily="50" charset="0"/>
                <a:cs typeface="Calibri Light"/>
              </a:rPr>
              <a:t>A market system approach to the issues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76924" y="883861"/>
            <a:ext cx="20400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FFFF"/>
                </a:solidFill>
                <a:latin typeface="Calibri"/>
                <a:cs typeface="Calibri"/>
              </a:rPr>
              <a:t>Why livestock farming?</a:t>
            </a:r>
            <a:endParaRPr lang="en-GB" sz="2400" dirty="0">
              <a:solidFill>
                <a:srgbClr val="FFFFFF"/>
              </a:solidFill>
              <a:latin typeface="Calibri"/>
              <a:cs typeface="Calibr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76924" y="1910876"/>
            <a:ext cx="20057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FFFF"/>
                </a:solidFill>
                <a:latin typeface="Calibri"/>
                <a:cs typeface="Calibri"/>
              </a:rPr>
              <a:t>The missed opportunity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14555" y="2982621"/>
            <a:ext cx="15828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FFFF"/>
                </a:solidFill>
                <a:latin typeface="Calibri"/>
                <a:cs typeface="Calibri"/>
              </a:rPr>
              <a:t>System diagnosis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87159" y="4024847"/>
            <a:ext cx="16102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FFFF"/>
                </a:solidFill>
                <a:latin typeface="Calibri"/>
                <a:cs typeface="Calibri"/>
              </a:rPr>
              <a:t>Root </a:t>
            </a:r>
            <a:br>
              <a:rPr lang="en-GB" sz="2400" dirty="0">
                <a:solidFill>
                  <a:srgbClr val="FFFFFF"/>
                </a:solidFill>
                <a:latin typeface="Calibri"/>
                <a:cs typeface="Calibri"/>
              </a:rPr>
            </a:br>
            <a:r>
              <a:rPr lang="en-GB" sz="2400" dirty="0">
                <a:solidFill>
                  <a:srgbClr val="FFFFFF"/>
                </a:solidFill>
                <a:latin typeface="Calibri"/>
                <a:cs typeface="Calibri"/>
              </a:rPr>
              <a:t>causes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4611716" y="807992"/>
            <a:ext cx="4173314" cy="89127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191" defTabSz="342892">
              <a:lnSpc>
                <a:spcPct val="110000"/>
              </a:lnSpc>
              <a:defRPr/>
            </a:pPr>
            <a:r>
              <a:rPr lang="en-GB" sz="1600" dirty="0">
                <a:solidFill>
                  <a:srgbClr val="FDC933"/>
                </a:solidFill>
                <a:latin typeface="Calibri Light"/>
                <a:cs typeface="Calibri Light"/>
              </a:rPr>
              <a:t>A source of income and food security for six million farmers, hampered by very low productivity due to lack of dry-season fodder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501349" y="1930035"/>
            <a:ext cx="837210" cy="792678"/>
            <a:chOff x="3049927" y="2197490"/>
            <a:chExt cx="1116280" cy="1056904"/>
          </a:xfrm>
          <a:solidFill>
            <a:schemeClr val="bg1"/>
          </a:solidFill>
        </p:grpSpPr>
        <p:sp>
          <p:nvSpPr>
            <p:cNvPr id="29" name="Oval 28"/>
            <p:cNvSpPr/>
            <p:nvPr/>
          </p:nvSpPr>
          <p:spPr>
            <a:xfrm>
              <a:off x="3049927" y="2197490"/>
              <a:ext cx="1116280" cy="1056904"/>
            </a:xfrm>
            <a:prstGeom prst="ellipse">
              <a:avLst/>
            </a:prstGeom>
            <a:grpFill/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30" name="Picture 29" descr="diagram.png"/>
            <p:cNvPicPr>
              <a:picLocks noChangeAspect="1"/>
            </p:cNvPicPr>
            <p:nvPr/>
          </p:nvPicPr>
          <p:blipFill>
            <a:blip r:embed="rId3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279125" y="2391492"/>
              <a:ext cx="668901" cy="668901"/>
            </a:xfrm>
            <a:prstGeom prst="rect">
              <a:avLst/>
            </a:prstGeom>
            <a:grpFill/>
          </p:spPr>
        </p:pic>
      </p:grpSp>
      <p:sp>
        <p:nvSpPr>
          <p:cNvPr id="31" name="Content Placeholder 2"/>
          <p:cNvSpPr txBox="1">
            <a:spLocks/>
          </p:cNvSpPr>
          <p:nvPr/>
        </p:nvSpPr>
        <p:spPr>
          <a:xfrm>
            <a:off x="4611716" y="1915802"/>
            <a:ext cx="4350296" cy="89127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191">
              <a:lnSpc>
                <a:spcPct val="110000"/>
              </a:lnSpc>
            </a:pPr>
            <a:r>
              <a:rPr lang="en-GB" sz="1600" dirty="0">
                <a:solidFill>
                  <a:srgbClr val="FDC933"/>
                </a:solidFill>
                <a:latin typeface="Calibri Light"/>
                <a:cs typeface="Calibri Light"/>
              </a:rPr>
              <a:t>Growing urban demand for meat, and potential to substitute imports of dairy products, should spur investment to make fodder available in dry season</a:t>
            </a: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611715" y="2995360"/>
            <a:ext cx="4263601" cy="891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191">
              <a:lnSpc>
                <a:spcPct val="110000"/>
              </a:lnSpc>
            </a:pPr>
            <a:r>
              <a:rPr lang="en-GB" sz="1600" dirty="0">
                <a:solidFill>
                  <a:srgbClr val="FDC933"/>
                </a:solidFill>
                <a:latin typeface="Calibri Light"/>
                <a:cs typeface="Calibri Light"/>
              </a:rPr>
              <a:t>Previous silage promotion efforts reflected the perceptions and interests of commercial firms and only met the needs of large-scale farms</a:t>
            </a: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4611716" y="4074377"/>
            <a:ext cx="4263600" cy="891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191">
              <a:lnSpc>
                <a:spcPct val="110000"/>
              </a:lnSpc>
            </a:pPr>
            <a:r>
              <a:rPr lang="en-GB" sz="1600" dirty="0">
                <a:solidFill>
                  <a:srgbClr val="FDC933"/>
                </a:solidFill>
                <a:latin typeface="Calibri Light"/>
                <a:cs typeface="Calibri Light"/>
              </a:rPr>
              <a:t>Lack of awareness of, or confidence in, the viability of  technology, financial products &amp; services geared to meeting needs of smallholders</a:t>
            </a:r>
          </a:p>
        </p:txBody>
      </p:sp>
      <p:sp>
        <p:nvSpPr>
          <p:cNvPr id="9" name="Right Arrow 8"/>
          <p:cNvSpPr/>
          <p:nvPr/>
        </p:nvSpPr>
        <p:spPr>
          <a:xfrm>
            <a:off x="2744406" y="1105570"/>
            <a:ext cx="504638" cy="387578"/>
          </a:xfrm>
          <a:prstGeom prst="rightArrow">
            <a:avLst>
              <a:gd name="adj1" fmla="val 30153"/>
              <a:gd name="adj2" fmla="val 698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7" name="Right Arrow 46"/>
          <p:cNvSpPr/>
          <p:nvPr/>
        </p:nvSpPr>
        <p:spPr>
          <a:xfrm>
            <a:off x="2744406" y="2132585"/>
            <a:ext cx="504638" cy="387578"/>
          </a:xfrm>
          <a:prstGeom prst="rightArrow">
            <a:avLst>
              <a:gd name="adj1" fmla="val 30153"/>
              <a:gd name="adj2" fmla="val 698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8" name="Right Arrow 47"/>
          <p:cNvSpPr/>
          <p:nvPr/>
        </p:nvSpPr>
        <p:spPr>
          <a:xfrm>
            <a:off x="2744406" y="3204330"/>
            <a:ext cx="504638" cy="387578"/>
          </a:xfrm>
          <a:prstGeom prst="rightArrow">
            <a:avLst>
              <a:gd name="adj1" fmla="val 30153"/>
              <a:gd name="adj2" fmla="val 698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9" name="Right Arrow 48"/>
          <p:cNvSpPr/>
          <p:nvPr/>
        </p:nvSpPr>
        <p:spPr>
          <a:xfrm>
            <a:off x="2744406" y="4246556"/>
            <a:ext cx="504638" cy="387578"/>
          </a:xfrm>
          <a:prstGeom prst="rightArrow">
            <a:avLst>
              <a:gd name="adj1" fmla="val 30153"/>
              <a:gd name="adj2" fmla="val 698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FFDBFAF-FCF0-704B-929D-5B8B75B9E534}"/>
              </a:ext>
            </a:extLst>
          </p:cNvPr>
          <p:cNvSpPr/>
          <p:nvPr/>
        </p:nvSpPr>
        <p:spPr>
          <a:xfrm>
            <a:off x="0" y="5164402"/>
            <a:ext cx="9144000" cy="5592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41" name="Picture 40" descr="Logo White.jpg">
            <a:extLst>
              <a:ext uri="{FF2B5EF4-FFF2-40B4-BE49-F238E27FC236}">
                <a16:creationId xmlns:a16="http://schemas.microsoft.com/office/drawing/2014/main" id="{563629A7-29B8-C74A-A9DD-AE39EB6C6B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63788B"/>
              </a:clrFrom>
              <a:clrTo>
                <a:srgbClr val="63788B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5219427"/>
            <a:ext cx="1115492" cy="455012"/>
          </a:xfrm>
          <a:prstGeom prst="rect">
            <a:avLst/>
          </a:prstGeom>
        </p:spPr>
      </p:pic>
      <p:pic>
        <p:nvPicPr>
          <p:cNvPr id="42" name="Picture 41" descr="BEAM Logo White for Dark Background.png">
            <a:extLst>
              <a:ext uri="{FF2B5EF4-FFF2-40B4-BE49-F238E27FC236}">
                <a16:creationId xmlns:a16="http://schemas.microsoft.com/office/drawing/2014/main" id="{5E9DE291-5C37-E845-95BB-FF474CCD7A6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593" y="5259712"/>
            <a:ext cx="1095470" cy="374442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6A31FE6-0F27-4F4D-8E56-99458A8C7293}"/>
              </a:ext>
            </a:extLst>
          </p:cNvPr>
          <p:cNvGrpSpPr/>
          <p:nvPr/>
        </p:nvGrpSpPr>
        <p:grpSpPr>
          <a:xfrm>
            <a:off x="3501349" y="903020"/>
            <a:ext cx="837210" cy="792678"/>
            <a:chOff x="3622113" y="903020"/>
            <a:chExt cx="837210" cy="792678"/>
          </a:xfrm>
        </p:grpSpPr>
        <p:sp>
          <p:nvSpPr>
            <p:cNvPr id="21" name="Oval 20"/>
            <p:cNvSpPr/>
            <p:nvPr/>
          </p:nvSpPr>
          <p:spPr>
            <a:xfrm>
              <a:off x="3622113" y="903020"/>
              <a:ext cx="837210" cy="79267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7382717-5D88-DA4A-8081-83FC152A5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772198" y="1086890"/>
              <a:ext cx="552038" cy="464874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96F46E-79B9-AA4E-B060-D709013421D8}"/>
              </a:ext>
            </a:extLst>
          </p:cNvPr>
          <p:cNvGrpSpPr/>
          <p:nvPr/>
        </p:nvGrpSpPr>
        <p:grpSpPr>
          <a:xfrm>
            <a:off x="3501349" y="4044006"/>
            <a:ext cx="837210" cy="792678"/>
            <a:chOff x="3622113" y="4044006"/>
            <a:chExt cx="837210" cy="792678"/>
          </a:xfrm>
        </p:grpSpPr>
        <p:sp>
          <p:nvSpPr>
            <p:cNvPr id="25" name="Oval 24"/>
            <p:cNvSpPr/>
            <p:nvPr/>
          </p:nvSpPr>
          <p:spPr>
            <a:xfrm>
              <a:off x="3622113" y="4044006"/>
              <a:ext cx="837210" cy="79267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714B336-A3FC-1D4D-9BA9-14E094C36C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649962" y="4171800"/>
              <a:ext cx="809361" cy="594941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01E4CE5-45D0-5D42-8DBD-EDE6C4A0D334}"/>
              </a:ext>
            </a:extLst>
          </p:cNvPr>
          <p:cNvGrpSpPr/>
          <p:nvPr/>
        </p:nvGrpSpPr>
        <p:grpSpPr>
          <a:xfrm>
            <a:off x="3501349" y="3001780"/>
            <a:ext cx="837210" cy="792678"/>
            <a:chOff x="3622113" y="3001780"/>
            <a:chExt cx="837210" cy="792678"/>
          </a:xfrm>
        </p:grpSpPr>
        <p:sp>
          <p:nvSpPr>
            <p:cNvPr id="23" name="Oval 22"/>
            <p:cNvSpPr/>
            <p:nvPr/>
          </p:nvSpPr>
          <p:spPr>
            <a:xfrm>
              <a:off x="3622113" y="3001780"/>
              <a:ext cx="837210" cy="79267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E3BE8A-DF6E-8247-88DE-E37A0A7062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690819" y="3080361"/>
              <a:ext cx="699797" cy="66980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20" grpId="0"/>
      <p:bldP spid="31" grpId="0"/>
      <p:bldP spid="32" grpId="0"/>
      <p:bldP spid="33" grpId="0"/>
      <p:bldP spid="9" grpId="0" animBg="1"/>
      <p:bldP spid="9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64652" y="103513"/>
            <a:ext cx="50216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800" dirty="0">
                <a:solidFill>
                  <a:schemeClr val="bg1"/>
                </a:solidFill>
                <a:latin typeface="Calibri"/>
                <a:ea typeface="Cooper Hewitt" pitchFamily="50" charset="0"/>
                <a:cs typeface="Calibri"/>
              </a:rPr>
              <a:t>MSD interventions that catalysed innovation &amp; behaviour change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414112" y="611264"/>
            <a:ext cx="5046474" cy="1015997"/>
            <a:chOff x="127036" y="609079"/>
            <a:chExt cx="5799089" cy="1007148"/>
          </a:xfrm>
        </p:grpSpPr>
        <p:sp>
          <p:nvSpPr>
            <p:cNvPr id="8" name="Oval 7"/>
            <p:cNvSpPr/>
            <p:nvPr/>
          </p:nvSpPr>
          <p:spPr>
            <a:xfrm>
              <a:off x="127036" y="609079"/>
              <a:ext cx="1115592" cy="990999"/>
            </a:xfrm>
            <a:prstGeom prst="ellipse">
              <a:avLst/>
            </a:prstGeom>
            <a:solidFill>
              <a:srgbClr val="4F405E"/>
            </a:solidFill>
            <a:ln w="285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>
                <a:ln w="28575">
                  <a:solidFill>
                    <a:schemeClr val="bg1"/>
                  </a:solidFill>
                </a:ln>
              </a:endParaRPr>
            </a:p>
          </p:txBody>
        </p:sp>
        <p:pic>
          <p:nvPicPr>
            <p:cNvPr id="2" name="Picture 1" descr="mechanic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880212">
              <a:off x="195646" y="740966"/>
              <a:ext cx="875261" cy="875261"/>
            </a:xfrm>
            <a:prstGeom prst="rect">
              <a:avLst/>
            </a:prstGeom>
          </p:spPr>
        </p:pic>
        <p:cxnSp>
          <p:nvCxnSpPr>
            <p:cNvPr id="10" name="Straight Connector 9"/>
            <p:cNvCxnSpPr/>
            <p:nvPr/>
          </p:nvCxnSpPr>
          <p:spPr>
            <a:xfrm>
              <a:off x="1247567" y="1112520"/>
              <a:ext cx="4678558" cy="10967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ectangle 16"/>
          <p:cNvSpPr/>
          <p:nvPr/>
        </p:nvSpPr>
        <p:spPr>
          <a:xfrm>
            <a:off x="2121967" y="1539463"/>
            <a:ext cx="4278833" cy="919849"/>
          </a:xfrm>
          <a:prstGeom prst="rect">
            <a:avLst/>
          </a:prstGeom>
        </p:spPr>
        <p:txBody>
          <a:bodyPr wrap="square" tIns="72000" bIns="72000">
            <a:spAutoFit/>
          </a:bodyPr>
          <a:lstStyle/>
          <a:p>
            <a:pPr>
              <a:lnSpc>
                <a:spcPct val="114000"/>
              </a:lnSpc>
            </a:pPr>
            <a:r>
              <a:rPr lang="en-GB" sz="15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MDF co-invested with small-scale entrepreneurs to purchase silage balers, related machinery and pioneer the marketing of fodder in small bales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21966" y="4082853"/>
            <a:ext cx="4727408" cy="656700"/>
          </a:xfrm>
          <a:prstGeom prst="rect">
            <a:avLst/>
          </a:prstGeom>
        </p:spPr>
        <p:txBody>
          <a:bodyPr wrap="square" tIns="72000" bIns="72000">
            <a:spAutoFit/>
          </a:bodyPr>
          <a:lstStyle/>
          <a:p>
            <a:pPr lvl="0">
              <a:lnSpc>
                <a:spcPct val="114000"/>
              </a:lnSpc>
            </a:pPr>
            <a:r>
              <a:rPr lang="en-GB" sz="15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MDF worked with equipment supplier to confirm viability of rental services to enable rapid growth  in supply of silage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F8F061D-5255-6044-BDC2-AD2F03C01EDD}"/>
              </a:ext>
            </a:extLst>
          </p:cNvPr>
          <p:cNvSpPr/>
          <p:nvPr/>
        </p:nvSpPr>
        <p:spPr>
          <a:xfrm>
            <a:off x="0" y="5154975"/>
            <a:ext cx="9144000" cy="5592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3" name="Picture 22" descr="Logo White.jpg">
            <a:extLst>
              <a:ext uri="{FF2B5EF4-FFF2-40B4-BE49-F238E27FC236}">
                <a16:creationId xmlns:a16="http://schemas.microsoft.com/office/drawing/2014/main" id="{B44BFBF8-582E-5B4A-A73B-E7DB12E985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63788B"/>
              </a:clrFrom>
              <a:clrTo>
                <a:srgbClr val="63788B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5219427"/>
            <a:ext cx="1115492" cy="455012"/>
          </a:xfrm>
          <a:prstGeom prst="rect">
            <a:avLst/>
          </a:prstGeom>
        </p:spPr>
      </p:pic>
      <p:pic>
        <p:nvPicPr>
          <p:cNvPr id="26" name="Picture 25" descr="BEAM Logo White for Dark Background.png">
            <a:extLst>
              <a:ext uri="{FF2B5EF4-FFF2-40B4-BE49-F238E27FC236}">
                <a16:creationId xmlns:a16="http://schemas.microsoft.com/office/drawing/2014/main" id="{80A26DA7-047F-E746-A989-6173495B65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593" y="5259712"/>
            <a:ext cx="1095470" cy="374442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BAA54EB-8409-B047-95E1-635B89987976}"/>
              </a:ext>
            </a:extLst>
          </p:cNvPr>
          <p:cNvSpPr/>
          <p:nvPr/>
        </p:nvSpPr>
        <p:spPr>
          <a:xfrm>
            <a:off x="2026214" y="1259204"/>
            <a:ext cx="4500092" cy="422405"/>
          </a:xfrm>
          <a:prstGeom prst="rect">
            <a:avLst/>
          </a:prstGeom>
        </p:spPr>
        <p:txBody>
          <a:bodyPr wrap="square" tIns="72000" bIns="72000" anchor="ctr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Calibri"/>
                <a:cs typeface="Calibri"/>
              </a:rPr>
              <a:t>Test technology &amp; viability of silage business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479D0A-31A8-F945-BD86-970B5B6779BD}"/>
              </a:ext>
            </a:extLst>
          </p:cNvPr>
          <p:cNvSpPr/>
          <p:nvPr/>
        </p:nvSpPr>
        <p:spPr>
          <a:xfrm>
            <a:off x="2026213" y="2494152"/>
            <a:ext cx="5392505" cy="422405"/>
          </a:xfrm>
          <a:prstGeom prst="rect">
            <a:avLst/>
          </a:prstGeom>
        </p:spPr>
        <p:txBody>
          <a:bodyPr wrap="square" tIns="72000" bIns="72000" anchor="ctr">
            <a:spAutoFit/>
          </a:bodyPr>
          <a:lstStyle/>
          <a:p>
            <a:pPr lvl="0"/>
            <a:r>
              <a:rPr lang="en-GB" sz="1800" dirty="0">
                <a:solidFill>
                  <a:schemeClr val="bg1"/>
                </a:solidFill>
                <a:latin typeface="Calibri"/>
                <a:cs typeface="Calibri"/>
              </a:rPr>
              <a:t>Financial innovation to stimulate investment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448DF2E-312A-FC4F-BEB7-94452B17354B}"/>
              </a:ext>
            </a:extLst>
          </p:cNvPr>
          <p:cNvSpPr/>
          <p:nvPr/>
        </p:nvSpPr>
        <p:spPr>
          <a:xfrm>
            <a:off x="2026214" y="3795537"/>
            <a:ext cx="5272729" cy="422405"/>
          </a:xfrm>
          <a:prstGeom prst="rect">
            <a:avLst/>
          </a:prstGeom>
        </p:spPr>
        <p:txBody>
          <a:bodyPr wrap="square" tIns="72000" bIns="72000" anchor="ctr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Calibri"/>
                <a:cs typeface="Calibri"/>
              </a:rPr>
              <a:t>Kick-start rental for </a:t>
            </a:r>
            <a:r>
              <a:rPr lang="en-GB" sz="1800" dirty="0">
                <a:solidFill>
                  <a:schemeClr val="bg1"/>
                </a:solidFill>
                <a:cs typeface="Calibri"/>
              </a:rPr>
              <a:t>silage-related machinery </a:t>
            </a:r>
            <a:endParaRPr lang="en-GB" sz="18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C269874-901A-6F45-8408-C81ABA20515B}"/>
              </a:ext>
            </a:extLst>
          </p:cNvPr>
          <p:cNvSpPr/>
          <p:nvPr/>
        </p:nvSpPr>
        <p:spPr>
          <a:xfrm>
            <a:off x="2121967" y="2765850"/>
            <a:ext cx="5176976" cy="919849"/>
          </a:xfrm>
          <a:prstGeom prst="rect">
            <a:avLst/>
          </a:prstGeom>
        </p:spPr>
        <p:txBody>
          <a:bodyPr wrap="square" tIns="72000" bIns="72000">
            <a:spAutoFit/>
          </a:bodyPr>
          <a:lstStyle/>
          <a:p>
            <a:pPr>
              <a:lnSpc>
                <a:spcPct val="114000"/>
              </a:lnSpc>
            </a:pPr>
            <a:r>
              <a:rPr lang="en-GB" sz="15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MDF engineered a novel three-party agreement </a:t>
            </a:r>
            <a:br>
              <a:rPr lang="en-GB" sz="15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</a:br>
            <a:r>
              <a:rPr lang="en-GB" sz="15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between bank, equipment supplier and entrepreneurs that helped de-risk loans for silage-producing businesses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FCCD6F-7D41-DC42-834C-55C293EC61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6329" y="424195"/>
            <a:ext cx="2372508" cy="24757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513AB9-05C7-0D44-81AE-E3C2211C16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545" y="1934514"/>
            <a:ext cx="1623893" cy="27230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57C11B-68B4-4249-9397-FB77433DD0C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5126" y="3446787"/>
            <a:ext cx="2005593" cy="14995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1"/>
      <p:bldP spid="22" grpId="1"/>
      <p:bldP spid="24" grpId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 descr="arrow-pointing-to-right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879" y="1572662"/>
            <a:ext cx="370760" cy="414660"/>
          </a:xfrm>
          <a:prstGeom prst="rect">
            <a:avLst/>
          </a:prstGeom>
        </p:spPr>
      </p:pic>
      <p:sp>
        <p:nvSpPr>
          <p:cNvPr id="68" name="Rectangle 67"/>
          <p:cNvSpPr/>
          <p:nvPr/>
        </p:nvSpPr>
        <p:spPr>
          <a:xfrm>
            <a:off x="270301" y="2663089"/>
            <a:ext cx="2346439" cy="1974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16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MDF’s partnerships with silage entrepreneurs, bank &amp; machinery suppliers </a:t>
            </a:r>
            <a:r>
              <a:rPr lang="en-GB" sz="1600" dirty="0">
                <a:solidFill>
                  <a:schemeClr val="bg1"/>
                </a:solidFill>
                <a:latin typeface="Calibri Light" pitchFamily="34" charset="0"/>
                <a:cs typeface="Calibri Light" pitchFamily="34" charset="0"/>
              </a:rPr>
              <a:t>demonstrated that small-scale silage production is a viable technology &amp; business</a:t>
            </a:r>
          </a:p>
        </p:txBody>
      </p:sp>
      <p:sp>
        <p:nvSpPr>
          <p:cNvPr id="69" name="Rectangle 68"/>
          <p:cNvSpPr/>
          <p:nvPr/>
        </p:nvSpPr>
        <p:spPr>
          <a:xfrm>
            <a:off x="2735724" y="2663088"/>
            <a:ext cx="2153558" cy="1974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16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Success of initial businesses &amp; machinery rental services </a:t>
            </a:r>
            <a:r>
              <a:rPr lang="en-GB" sz="1600" dirty="0">
                <a:solidFill>
                  <a:schemeClr val="bg1"/>
                </a:solidFill>
                <a:latin typeface="Calibri Light" pitchFamily="34" charset="0"/>
                <a:cs typeface="Calibri Light" pitchFamily="34" charset="0"/>
              </a:rPr>
              <a:t>led to further growth in fodder supply</a:t>
            </a:r>
            <a:r>
              <a:rPr lang="en-GB" sz="1600" dirty="0">
                <a:solidFill>
                  <a:srgbClr val="FFFFFF"/>
                </a:solidFill>
                <a:latin typeface="Calibri Light" pitchFamily="34" charset="0"/>
                <a:cs typeface="Calibri Light" pitchFamily="34" charset="0"/>
              </a:rPr>
              <a:t>, with crowding-in by other silage entrepreneurs  </a:t>
            </a:r>
          </a:p>
        </p:txBody>
      </p:sp>
      <p:sp>
        <p:nvSpPr>
          <p:cNvPr id="70" name="Rectangle 69"/>
          <p:cNvSpPr/>
          <p:nvPr/>
        </p:nvSpPr>
        <p:spPr>
          <a:xfrm>
            <a:off x="5008266" y="2663089"/>
            <a:ext cx="2066324" cy="1974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16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Affordable access to year-round fodder </a:t>
            </a:r>
            <a:r>
              <a:rPr lang="en-GB" sz="1600" dirty="0">
                <a:solidFill>
                  <a:srgbClr val="FFFFFF"/>
                </a:solidFill>
                <a:latin typeface="Calibri Light" pitchFamily="34" charset="0"/>
                <a:cs typeface="Calibri Light" pitchFamily="34" charset="0"/>
              </a:rPr>
              <a:t>enabled farmers to improve animal health, increase productivity and maintain dairy output all year</a:t>
            </a:r>
          </a:p>
        </p:txBody>
      </p:sp>
      <p:sp>
        <p:nvSpPr>
          <p:cNvPr id="71" name="Rectangle 70"/>
          <p:cNvSpPr/>
          <p:nvPr/>
        </p:nvSpPr>
        <p:spPr>
          <a:xfrm>
            <a:off x="7193574" y="2663088"/>
            <a:ext cx="1753201" cy="1974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1600" dirty="0">
                <a:solidFill>
                  <a:srgbClr val="FFDA00"/>
                </a:solidFill>
                <a:latin typeface="Calibri Light" pitchFamily="34" charset="0"/>
                <a:cs typeface="Calibri Light" pitchFamily="34" charset="0"/>
              </a:rPr>
              <a:t>Farmers were able to expand their herds </a:t>
            </a:r>
            <a:r>
              <a:rPr lang="en-GB" sz="1600" dirty="0">
                <a:solidFill>
                  <a:srgbClr val="FFFFFF"/>
                </a:solidFill>
                <a:latin typeface="Calibri Light" pitchFamily="34" charset="0"/>
                <a:cs typeface="Calibri Light" pitchFamily="34" charset="0"/>
              </a:rPr>
              <a:t>and raise their household incomes from increased sales of milk &amp; meat</a:t>
            </a:r>
          </a:p>
        </p:txBody>
      </p:sp>
      <p:pic>
        <p:nvPicPr>
          <p:cNvPr id="74" name="Picture 73" descr="arrow-pointing-to-right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475" y="1572662"/>
            <a:ext cx="373240" cy="414660"/>
          </a:xfrm>
          <a:prstGeom prst="rect">
            <a:avLst/>
          </a:prstGeom>
        </p:spPr>
      </p:pic>
      <p:pic>
        <p:nvPicPr>
          <p:cNvPr id="76" name="Picture 75" descr="arrow-pointing-to-right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89" y="1572662"/>
            <a:ext cx="363224" cy="41466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7459976" y="1183111"/>
            <a:ext cx="1220396" cy="1193765"/>
            <a:chOff x="6860409" y="1107613"/>
            <a:chExt cx="1444213" cy="1414139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7096376" y="1366130"/>
              <a:ext cx="670239" cy="549486"/>
            </a:xfrm>
            <a:prstGeom prst="rect">
              <a:avLst/>
            </a:prstGeom>
          </p:spPr>
        </p:pic>
        <p:sp>
          <p:nvSpPr>
            <p:cNvPr id="77" name="Oval 76"/>
            <p:cNvSpPr/>
            <p:nvPr/>
          </p:nvSpPr>
          <p:spPr>
            <a:xfrm>
              <a:off x="6860409" y="1107613"/>
              <a:ext cx="1444213" cy="1414139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78" name="Picture 77" descr="profit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97516" y="1711445"/>
              <a:ext cx="715866" cy="71586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849857" y="1195645"/>
            <a:ext cx="1187327" cy="1168699"/>
            <a:chOff x="806694" y="1107613"/>
            <a:chExt cx="1444213" cy="1414139"/>
          </a:xfrm>
        </p:grpSpPr>
        <p:sp>
          <p:nvSpPr>
            <p:cNvPr id="48" name="Oval 47"/>
            <p:cNvSpPr/>
            <p:nvPr/>
          </p:nvSpPr>
          <p:spPr>
            <a:xfrm>
              <a:off x="806694" y="1107613"/>
              <a:ext cx="1444213" cy="1414139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29" name="Picture 28" descr="planning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63175" y="1335511"/>
              <a:ext cx="993490" cy="993491"/>
            </a:xfrm>
            <a:prstGeom prst="rect">
              <a:avLst/>
            </a:prstGeom>
          </p:spPr>
        </p:pic>
      </p:grpSp>
      <p:sp>
        <p:nvSpPr>
          <p:cNvPr id="36" name="Rectangle 35"/>
          <p:cNvSpPr/>
          <p:nvPr/>
        </p:nvSpPr>
        <p:spPr>
          <a:xfrm>
            <a:off x="418901" y="223442"/>
            <a:ext cx="8366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alibri"/>
                <a:ea typeface="Cooper Hewitt" pitchFamily="50" charset="0"/>
                <a:cs typeface="Calibri"/>
              </a:rPr>
              <a:t>How MSD interventions led to system change &amp; impact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92D23DD-C03E-4D46-A7AE-3E9D7FE5BA78}"/>
              </a:ext>
            </a:extLst>
          </p:cNvPr>
          <p:cNvSpPr/>
          <p:nvPr/>
        </p:nvSpPr>
        <p:spPr>
          <a:xfrm>
            <a:off x="0" y="5154975"/>
            <a:ext cx="9144000" cy="5592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35" name="Picture 34" descr="Logo White.jpg">
            <a:extLst>
              <a:ext uri="{FF2B5EF4-FFF2-40B4-BE49-F238E27FC236}">
                <a16:creationId xmlns:a16="http://schemas.microsoft.com/office/drawing/2014/main" id="{492302FF-5DEB-6C4E-BE48-476E6AD26B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63788B"/>
              </a:clrFrom>
              <a:clrTo>
                <a:srgbClr val="63788B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5219427"/>
            <a:ext cx="1115492" cy="455012"/>
          </a:xfrm>
          <a:prstGeom prst="rect">
            <a:avLst/>
          </a:prstGeom>
        </p:spPr>
      </p:pic>
      <p:pic>
        <p:nvPicPr>
          <p:cNvPr id="38" name="Picture 37" descr="BEAM Logo White for Dark Background.png">
            <a:extLst>
              <a:ext uri="{FF2B5EF4-FFF2-40B4-BE49-F238E27FC236}">
                <a16:creationId xmlns:a16="http://schemas.microsoft.com/office/drawing/2014/main" id="{7354AA4D-7208-4C49-BC30-05FF3E100D9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593" y="5259712"/>
            <a:ext cx="1095470" cy="374442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99EC9B5-BEB1-5F43-9425-6F6886817A47}"/>
              </a:ext>
            </a:extLst>
          </p:cNvPr>
          <p:cNvGrpSpPr/>
          <p:nvPr/>
        </p:nvGrpSpPr>
        <p:grpSpPr>
          <a:xfrm>
            <a:off x="5343742" y="1195645"/>
            <a:ext cx="1193521" cy="1168699"/>
            <a:chOff x="5343742" y="1195645"/>
            <a:chExt cx="1193521" cy="1168699"/>
          </a:xfrm>
        </p:grpSpPr>
        <p:grpSp>
          <p:nvGrpSpPr>
            <p:cNvPr id="4" name="Group 3"/>
            <p:cNvGrpSpPr/>
            <p:nvPr/>
          </p:nvGrpSpPr>
          <p:grpSpPr>
            <a:xfrm>
              <a:off x="5343742" y="1195645"/>
              <a:ext cx="1193521" cy="1168699"/>
              <a:chOff x="4843677" y="1107613"/>
              <a:chExt cx="1444213" cy="1414139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4843677" y="1107613"/>
                <a:ext cx="1444213" cy="1414139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350"/>
              </a:p>
            </p:txBody>
          </p:sp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4"/>
              <a:srcRect/>
              <a:stretch/>
            </p:blipFill>
            <p:spPr>
              <a:xfrm>
                <a:off x="5471681" y="1300347"/>
                <a:ext cx="601278" cy="492432"/>
              </a:xfrm>
              <a:prstGeom prst="rect">
                <a:avLst/>
              </a:prstGeom>
            </p:spPr>
          </p:pic>
        </p:grp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82B56A8-B6D1-144C-9862-21ECFC53D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20043365">
              <a:off x="5871013" y="1807888"/>
              <a:ext cx="487959" cy="487959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B63EF00B-978C-9648-BE3C-9DA3027C6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H="1">
              <a:off x="5543623" y="1534748"/>
              <a:ext cx="477979" cy="477979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C1B7724-FBF7-EB46-A8E0-A9B8E8A6E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H="1">
              <a:off x="5416248" y="1745986"/>
              <a:ext cx="511786" cy="534046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044A11A-181E-9842-AEA7-3C9A181D0F36}"/>
              </a:ext>
            </a:extLst>
          </p:cNvPr>
          <p:cNvGrpSpPr/>
          <p:nvPr/>
        </p:nvGrpSpPr>
        <p:grpSpPr>
          <a:xfrm>
            <a:off x="3133168" y="1195645"/>
            <a:ext cx="1238738" cy="1168699"/>
            <a:chOff x="3133168" y="1195645"/>
            <a:chExt cx="1238738" cy="1168699"/>
          </a:xfrm>
        </p:grpSpPr>
        <p:grpSp>
          <p:nvGrpSpPr>
            <p:cNvPr id="3" name="Group 2"/>
            <p:cNvGrpSpPr/>
            <p:nvPr/>
          </p:nvGrpSpPr>
          <p:grpSpPr>
            <a:xfrm>
              <a:off x="3133168" y="1195645"/>
              <a:ext cx="1238738" cy="1168699"/>
              <a:chOff x="2819869" y="1107613"/>
              <a:chExt cx="1444213" cy="1414139"/>
            </a:xfrm>
          </p:grpSpPr>
          <p:sp>
            <p:nvSpPr>
              <p:cNvPr id="73" name="Oval 72"/>
              <p:cNvSpPr/>
              <p:nvPr/>
            </p:nvSpPr>
            <p:spPr>
              <a:xfrm>
                <a:off x="2819869" y="1107613"/>
                <a:ext cx="1444213" cy="1414139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350"/>
              </a:p>
            </p:txBody>
          </p:sp>
          <p:pic>
            <p:nvPicPr>
              <p:cNvPr id="22" name="Picture 21" descr="farmer (3).png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018301" y="1218364"/>
                <a:ext cx="631854" cy="631856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D767F-2F18-4F40-9F57-872FF1902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465227" y="1682476"/>
              <a:ext cx="629953" cy="6299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8650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386721" y="245326"/>
            <a:ext cx="6423382" cy="501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GB" sz="2800" dirty="0">
                <a:solidFill>
                  <a:srgbClr val="FFFFFF"/>
                </a:solidFill>
                <a:latin typeface="Calibri"/>
                <a:ea typeface="Cooper Hewitt" pitchFamily="50" charset="0"/>
                <a:cs typeface="Calibri"/>
              </a:rPr>
              <a:t>Signs of lasting market system change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812344" y="915834"/>
            <a:ext cx="837210" cy="792678"/>
            <a:chOff x="2864242" y="789021"/>
            <a:chExt cx="1116280" cy="1056904"/>
          </a:xfrm>
        </p:grpSpPr>
        <p:sp>
          <p:nvSpPr>
            <p:cNvPr id="14" name="Oval 13"/>
            <p:cNvSpPr/>
            <p:nvPr/>
          </p:nvSpPr>
          <p:spPr>
            <a:xfrm>
              <a:off x="2864242" y="789021"/>
              <a:ext cx="1116280" cy="105690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11" name="Picture 10" descr="diagram.png"/>
            <p:cNvPicPr>
              <a:picLocks noChangeAspect="1"/>
            </p:cNvPicPr>
            <p:nvPr/>
          </p:nvPicPr>
          <p:blipFill>
            <a:blip r:embed="rId3">
              <a:lum bright="-10000"/>
            </a:blip>
            <a:stretch>
              <a:fillRect/>
            </a:stretch>
          </p:blipFill>
          <p:spPr>
            <a:xfrm>
              <a:off x="3087932" y="983024"/>
              <a:ext cx="668901" cy="668901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802903" y="1990249"/>
            <a:ext cx="837210" cy="792678"/>
            <a:chOff x="2864242" y="3520779"/>
            <a:chExt cx="1116280" cy="1056904"/>
          </a:xfrm>
        </p:grpSpPr>
        <p:sp>
          <p:nvSpPr>
            <p:cNvPr id="16" name="Oval 15"/>
            <p:cNvSpPr/>
            <p:nvPr/>
          </p:nvSpPr>
          <p:spPr>
            <a:xfrm>
              <a:off x="2864242" y="3520779"/>
              <a:ext cx="1116280" cy="105690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20" name="Picture 19" descr="presentation.png"/>
            <p:cNvPicPr>
              <a:picLocks noChangeAspect="1"/>
            </p:cNvPicPr>
            <p:nvPr/>
          </p:nvPicPr>
          <p:blipFill>
            <a:blip r:embed="rId4">
              <a:lum bright="-20000"/>
            </a:blip>
            <a:stretch>
              <a:fillRect/>
            </a:stretch>
          </p:blipFill>
          <p:spPr>
            <a:xfrm>
              <a:off x="3059235" y="3686083"/>
              <a:ext cx="726294" cy="726295"/>
            </a:xfrm>
            <a:prstGeom prst="rect">
              <a:avLst/>
            </a:prstGeom>
          </p:spPr>
        </p:pic>
      </p:grpSp>
      <p:sp>
        <p:nvSpPr>
          <p:cNvPr id="27" name="Rectangle 26"/>
          <p:cNvSpPr/>
          <p:nvPr/>
        </p:nvSpPr>
        <p:spPr>
          <a:xfrm>
            <a:off x="3827596" y="942841"/>
            <a:ext cx="24050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Over 100 small bale silage producers </a:t>
            </a: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established by 2017 (incl. many run by women)</a:t>
            </a:r>
            <a:endParaRPr lang="en-GB" sz="1400" dirty="0">
              <a:solidFill>
                <a:srgbClr val="FFFFFF"/>
              </a:solidFill>
              <a:latin typeface="Calibri Light"/>
              <a:cs typeface="Calibri Light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415715" y="1050563"/>
            <a:ext cx="25195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Approximately 300 new full time jobs </a:t>
            </a: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created in silage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12344" y="2980312"/>
            <a:ext cx="837210" cy="792679"/>
            <a:chOff x="2864242" y="2146190"/>
            <a:chExt cx="1116280" cy="1056905"/>
          </a:xfrm>
        </p:grpSpPr>
        <p:sp>
          <p:nvSpPr>
            <p:cNvPr id="15" name="Oval 14"/>
            <p:cNvSpPr/>
            <p:nvPr/>
          </p:nvSpPr>
          <p:spPr>
            <a:xfrm>
              <a:off x="2864242" y="2146190"/>
              <a:ext cx="1116280" cy="1056905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350" dirty="0"/>
                <a:t>````</a:t>
              </a:r>
            </a:p>
          </p:txBody>
        </p:sp>
        <p:pic>
          <p:nvPicPr>
            <p:cNvPr id="19" name="Picture 18" descr="hand.png"/>
            <p:cNvPicPr>
              <a:picLocks noChangeAspect="1"/>
            </p:cNvPicPr>
            <p:nvPr/>
          </p:nvPicPr>
          <p:blipFill>
            <a:blip r:embed="rId5">
              <a:lum bright="-20000"/>
            </a:blip>
            <a:stretch>
              <a:fillRect/>
            </a:stretch>
          </p:blipFill>
          <p:spPr>
            <a:xfrm>
              <a:off x="2982538" y="2234798"/>
              <a:ext cx="879688" cy="879689"/>
            </a:xfrm>
            <a:prstGeom prst="rect">
              <a:avLst/>
            </a:prstGeom>
          </p:spPr>
        </p:pic>
      </p:grpSp>
      <p:sp>
        <p:nvSpPr>
          <p:cNvPr id="34" name="Rectangle 33"/>
          <p:cNvSpPr/>
          <p:nvPr/>
        </p:nvSpPr>
        <p:spPr>
          <a:xfrm>
            <a:off x="3864658" y="2124978"/>
            <a:ext cx="25854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40,000 extra farmers </a:t>
            </a: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using supplementary fodder</a:t>
            </a:r>
            <a:r>
              <a:rPr lang="en-GB" sz="1400" dirty="0">
                <a:solidFill>
                  <a:srgbClr val="FFFFFF"/>
                </a:solidFill>
                <a:latin typeface="Calibri Light"/>
                <a:cs typeface="Calibri Light"/>
              </a:rPr>
              <a:t> by 2017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13612" y="1019786"/>
            <a:ext cx="21404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Calibri"/>
                <a:cs typeface="Calibri"/>
              </a:rPr>
              <a:t>Silage producers are successful businesses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13612" y="2094201"/>
            <a:ext cx="22254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Calibri"/>
                <a:cs typeface="Calibri"/>
              </a:rPr>
              <a:t>Supplementary feeding has become widespread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13612" y="3084264"/>
            <a:ext cx="22254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Calibri"/>
                <a:cs typeface="Calibri"/>
              </a:rPr>
              <a:t>Major benefits realised for livestock farmers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13613" y="4168782"/>
            <a:ext cx="20930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Calibri"/>
                <a:cs typeface="Calibri"/>
              </a:rPr>
              <a:t>Increased investment in related activities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864660" y="3007319"/>
            <a:ext cx="22721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Average milk yields doubled, </a:t>
            </a: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with associated increases in household income 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415716" y="3115041"/>
            <a:ext cx="25854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2 hours less manual labour</a:t>
            </a:r>
            <a:r>
              <a:rPr lang="en-GB" sz="1400" dirty="0">
                <a:solidFill>
                  <a:srgbClr val="FFFFFF"/>
                </a:solidFill>
                <a:latin typeface="Calibri Light"/>
                <a:cs typeface="Calibri Light"/>
              </a:rPr>
              <a:t> each day for women keeping livestock</a:t>
            </a:r>
          </a:p>
        </p:txBody>
      </p:sp>
      <p:sp>
        <p:nvSpPr>
          <p:cNvPr id="54" name="Oval 53"/>
          <p:cNvSpPr/>
          <p:nvPr/>
        </p:nvSpPr>
        <p:spPr>
          <a:xfrm>
            <a:off x="6307031" y="1191218"/>
            <a:ext cx="34289" cy="3428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5" name="Oval 54"/>
          <p:cNvSpPr/>
          <p:nvPr/>
        </p:nvSpPr>
        <p:spPr>
          <a:xfrm>
            <a:off x="6315419" y="2268384"/>
            <a:ext cx="45719" cy="4571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6" name="Oval 55"/>
          <p:cNvSpPr/>
          <p:nvPr/>
        </p:nvSpPr>
        <p:spPr>
          <a:xfrm>
            <a:off x="6307031" y="3249074"/>
            <a:ext cx="34289" cy="3428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7" name="Oval 56"/>
          <p:cNvSpPr/>
          <p:nvPr/>
        </p:nvSpPr>
        <p:spPr>
          <a:xfrm>
            <a:off x="6307031" y="4223675"/>
            <a:ext cx="34289" cy="3428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0" name="Rectangle 59"/>
          <p:cNvSpPr/>
          <p:nvPr/>
        </p:nvSpPr>
        <p:spPr>
          <a:xfrm>
            <a:off x="3864660" y="3984116"/>
            <a:ext cx="20903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Equipment suppliers are importing </a:t>
            </a: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a wider range </a:t>
            </a:r>
            <a:b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</a:b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of products &amp; innovating their financial offers</a:t>
            </a:r>
          </a:p>
        </p:txBody>
      </p:sp>
      <p:sp>
        <p:nvSpPr>
          <p:cNvPr id="61" name="Rectangle 60"/>
          <p:cNvSpPr/>
          <p:nvPr/>
        </p:nvSpPr>
        <p:spPr>
          <a:xfrm>
            <a:off x="6415716" y="4091837"/>
            <a:ext cx="2631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Farmers now investing more</a:t>
            </a:r>
            <a:r>
              <a:rPr lang="en-GB" sz="1400" dirty="0">
                <a:solidFill>
                  <a:srgbClr val="FFFFFF"/>
                </a:solidFill>
                <a:latin typeface="Calibri Light"/>
                <a:cs typeface="Calibri Light"/>
              </a:rPr>
              <a:t> in animal welfare e.g. nutritional products &amp; health treatments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812344" y="4064830"/>
            <a:ext cx="837210" cy="792678"/>
            <a:chOff x="2918834" y="4910413"/>
            <a:chExt cx="1116280" cy="1056904"/>
          </a:xfrm>
        </p:grpSpPr>
        <p:sp>
          <p:nvSpPr>
            <p:cNvPr id="35" name="Oval 34"/>
            <p:cNvSpPr/>
            <p:nvPr/>
          </p:nvSpPr>
          <p:spPr>
            <a:xfrm>
              <a:off x="2918834" y="4910413"/>
              <a:ext cx="1116280" cy="105690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pic>
          <p:nvPicPr>
            <p:cNvPr id="64" name="Picture 63" descr="connection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04591" y="5090763"/>
              <a:ext cx="717470" cy="717471"/>
            </a:xfrm>
            <a:prstGeom prst="rect">
              <a:avLst/>
            </a:prstGeom>
          </p:spPr>
        </p:pic>
      </p:grpSp>
      <p:cxnSp>
        <p:nvCxnSpPr>
          <p:cNvPr id="59" name="Straight Connector 58"/>
          <p:cNvCxnSpPr/>
          <p:nvPr/>
        </p:nvCxnSpPr>
        <p:spPr>
          <a:xfrm>
            <a:off x="472557" y="947116"/>
            <a:ext cx="0" cy="3731882"/>
          </a:xfrm>
          <a:prstGeom prst="line">
            <a:avLst/>
          </a:prstGeom>
          <a:ln w="38100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445437" y="1295029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3" name="Oval 62"/>
          <p:cNvSpPr/>
          <p:nvPr/>
        </p:nvSpPr>
        <p:spPr>
          <a:xfrm>
            <a:off x="445437" y="2369444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5" name="Oval 64"/>
          <p:cNvSpPr/>
          <p:nvPr/>
        </p:nvSpPr>
        <p:spPr>
          <a:xfrm>
            <a:off x="445437" y="3359507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6" name="Oval 65"/>
          <p:cNvSpPr/>
          <p:nvPr/>
        </p:nvSpPr>
        <p:spPr>
          <a:xfrm>
            <a:off x="445437" y="4444025"/>
            <a:ext cx="34289" cy="34289"/>
          </a:xfrm>
          <a:prstGeom prst="ellipse">
            <a:avLst/>
          </a:prstGeom>
          <a:solidFill>
            <a:srgbClr val="FFFFFF"/>
          </a:solidFill>
          <a:ln w="762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497D5D6-D363-484E-AC77-FE7D33839FAF}"/>
              </a:ext>
            </a:extLst>
          </p:cNvPr>
          <p:cNvSpPr/>
          <p:nvPr/>
        </p:nvSpPr>
        <p:spPr>
          <a:xfrm>
            <a:off x="10160" y="5154975"/>
            <a:ext cx="9144000" cy="5592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42" name="Picture 41" descr="Logo White.jpg">
            <a:extLst>
              <a:ext uri="{FF2B5EF4-FFF2-40B4-BE49-F238E27FC236}">
                <a16:creationId xmlns:a16="http://schemas.microsoft.com/office/drawing/2014/main" id="{9FEA73A2-ED04-7143-B23B-CCEF4D02F6D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63788B"/>
              </a:clrFrom>
              <a:clrTo>
                <a:srgbClr val="63788B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5219427"/>
            <a:ext cx="1115492" cy="455012"/>
          </a:xfrm>
          <a:prstGeom prst="rect">
            <a:avLst/>
          </a:prstGeom>
        </p:spPr>
      </p:pic>
      <p:pic>
        <p:nvPicPr>
          <p:cNvPr id="43" name="Picture 42" descr="BEAM Logo White for Dark Background.png">
            <a:extLst>
              <a:ext uri="{FF2B5EF4-FFF2-40B4-BE49-F238E27FC236}">
                <a16:creationId xmlns:a16="http://schemas.microsoft.com/office/drawing/2014/main" id="{E85228DE-9072-6B4F-83C3-845712D486A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593" y="5259712"/>
            <a:ext cx="1095470" cy="374442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0A871EAE-41FB-6E4B-A0EB-D29441F872AB}"/>
              </a:ext>
            </a:extLst>
          </p:cNvPr>
          <p:cNvSpPr/>
          <p:nvPr/>
        </p:nvSpPr>
        <p:spPr>
          <a:xfrm>
            <a:off x="6461439" y="2124978"/>
            <a:ext cx="25854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DA00"/>
                </a:solidFill>
                <a:latin typeface="Calibri Light"/>
                <a:cs typeface="Calibri Light"/>
              </a:rPr>
              <a:t>Doubled acreage of maize </a:t>
            </a:r>
            <a:r>
              <a:rPr lang="en-GB" sz="1400" dirty="0">
                <a:solidFill>
                  <a:schemeClr val="bg1"/>
                </a:solidFill>
                <a:latin typeface="Calibri Light"/>
                <a:cs typeface="Calibri Light"/>
              </a:rPr>
              <a:t>grown for silage,  incl. under contract</a:t>
            </a:r>
          </a:p>
        </p:txBody>
      </p:sp>
    </p:spTree>
    <p:extLst>
      <p:ext uri="{BB962C8B-B14F-4D97-AF65-F5344CB8AC3E}">
        <p14:creationId xmlns:p14="http://schemas.microsoft.com/office/powerpoint/2010/main" val="278650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4" grpId="0"/>
      <p:bldP spid="37" grpId="0"/>
      <p:bldP spid="38" grpId="0"/>
      <p:bldP spid="39" grpId="0"/>
      <p:bldP spid="40" grpId="0"/>
      <p:bldP spid="44" grpId="0"/>
      <p:bldP spid="45" grpId="0"/>
      <p:bldP spid="60" grpId="0"/>
      <p:bldP spid="61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3810335" y="841563"/>
            <a:ext cx="5249582" cy="416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GB" sz="1600" dirty="0">
                <a:solidFill>
                  <a:srgbClr val="FFFFFF"/>
                </a:solidFill>
                <a:cs typeface="Calibri Light"/>
              </a:rPr>
              <a:t>First phase of a multi-country MSD programme of Australia’s </a:t>
            </a:r>
            <a:br>
              <a:rPr lang="en-GB" sz="1600" dirty="0">
                <a:solidFill>
                  <a:srgbClr val="FFFFFF"/>
                </a:solidFill>
                <a:cs typeface="Calibri Light"/>
              </a:rPr>
            </a:br>
            <a:r>
              <a:rPr lang="en-GB" sz="1600" dirty="0">
                <a:solidFill>
                  <a:srgbClr val="FFFFFF"/>
                </a:solidFill>
                <a:cs typeface="Calibri Light"/>
              </a:rPr>
              <a:t>Dept. for Foreign Affairs and Trade (DFAT), implemented by Cardno Emerging Markets. </a:t>
            </a:r>
            <a:endParaRPr lang="en-US" sz="1600" dirty="0">
              <a:solidFill>
                <a:srgbClr val="FFDA00"/>
              </a:solidFill>
              <a:cs typeface="Calibri"/>
            </a:endParaRP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FFDA00"/>
                </a:solidFill>
                <a:cs typeface="Calibri"/>
              </a:rPr>
              <a:t>Countries</a:t>
            </a:r>
            <a:br>
              <a:rPr lang="en-US" sz="1600" dirty="0">
                <a:solidFill>
                  <a:srgbClr val="FFDA00"/>
                </a:solidFill>
                <a:cs typeface="Calibri"/>
              </a:rPr>
            </a:br>
            <a:r>
              <a:rPr lang="en-US" sz="1600" dirty="0">
                <a:solidFill>
                  <a:srgbClr val="FFDA00"/>
                </a:solidFill>
                <a:cs typeface="Calibri"/>
              </a:rPr>
              <a:t>   </a:t>
            </a:r>
            <a:r>
              <a:rPr lang="en-US" sz="1600" dirty="0">
                <a:solidFill>
                  <a:schemeClr val="bg1"/>
                </a:solidFill>
                <a:cs typeface="Calibri"/>
              </a:rPr>
              <a:t>Fiji, Timor-Leste, Pakistan, Papua New Guinea, Sri Lanka</a:t>
            </a:r>
            <a:endParaRPr lang="en-US" sz="1600" dirty="0">
              <a:solidFill>
                <a:srgbClr val="FFDA00"/>
              </a:solidFill>
              <a:cs typeface="Calibri"/>
            </a:endParaRP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FFDA00"/>
                </a:solidFill>
                <a:cs typeface="Calibri"/>
              </a:rPr>
              <a:t>Economic sub-sectors</a:t>
            </a:r>
            <a:br>
              <a:rPr lang="en-GB" sz="1600" dirty="0">
                <a:solidFill>
                  <a:srgbClr val="FFDA00"/>
                </a:solidFill>
                <a:cs typeface="Calibri"/>
              </a:rPr>
            </a:br>
            <a:r>
              <a:rPr lang="en-GB" sz="1600" dirty="0">
                <a:solidFill>
                  <a:srgbClr val="FFDA00"/>
                </a:solidFill>
                <a:cs typeface="Calibri"/>
              </a:rPr>
              <a:t>   </a:t>
            </a:r>
            <a:r>
              <a:rPr lang="en-GB" sz="1600" dirty="0">
                <a:solidFill>
                  <a:srgbClr val="FFFFFF"/>
                </a:solidFill>
                <a:cs typeface="Calibri Light"/>
              </a:rPr>
              <a:t>Agriculture, Livestock, Tourism &amp; Manufacturing</a:t>
            </a:r>
            <a:endParaRPr lang="en-US" sz="1600" dirty="0">
              <a:solidFill>
                <a:srgbClr val="FFFFFF"/>
              </a:solidFill>
              <a:cs typeface="Calibri"/>
            </a:endParaRP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600" dirty="0">
                <a:solidFill>
                  <a:srgbClr val="FFDA00"/>
                </a:solidFill>
                <a:cs typeface="Calibri"/>
              </a:rPr>
              <a:t>Total Budget</a:t>
            </a:r>
            <a:br>
              <a:rPr lang="en-GB" sz="1600" dirty="0">
                <a:solidFill>
                  <a:srgbClr val="FFDA00"/>
                </a:solidFill>
                <a:cs typeface="Calibri"/>
              </a:rPr>
            </a:br>
            <a:r>
              <a:rPr lang="en-GB" sz="1600" dirty="0">
                <a:solidFill>
                  <a:srgbClr val="FFDA00"/>
                </a:solidFill>
                <a:cs typeface="Calibri"/>
              </a:rPr>
              <a:t>   </a:t>
            </a:r>
            <a:r>
              <a:rPr lang="en-GB" sz="1600" dirty="0">
                <a:solidFill>
                  <a:srgbClr val="FFFFFF"/>
                </a:solidFill>
                <a:cs typeface="Calibri Light"/>
              </a:rPr>
              <a:t>US $36 m, between 2011 – 2017 (Phase 1)</a:t>
            </a:r>
          </a:p>
          <a:p>
            <a:pPr>
              <a:lnSpc>
                <a:spcPct val="110000"/>
              </a:lnSpc>
            </a:pPr>
            <a:r>
              <a:rPr lang="en-GB" sz="1600" dirty="0">
                <a:solidFill>
                  <a:srgbClr val="FFDA00"/>
                </a:solidFill>
                <a:cs typeface="Calibri"/>
              </a:rPr>
              <a:t>Aggregated Impact (in Pakistan alone)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  <a:cs typeface="Calibri Light"/>
              </a:rPr>
              <a:t>Income beneficiaries (by 2016) 24,000 women &amp; men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  <a:cs typeface="Calibri Light"/>
              </a:rPr>
              <a:t>Future projected beneficiaries: 150,000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  <a:cs typeface="Calibri Light"/>
              </a:rPr>
              <a:t>Attributable income increases (by 2016): US $13.3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  <a:cs typeface="Calibri Light"/>
              </a:rPr>
              <a:t>Future projected income increases: US $72 m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61592" y="267018"/>
            <a:ext cx="8034200" cy="501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en-GB" sz="2800" dirty="0">
                <a:solidFill>
                  <a:srgbClr val="FFFFFF"/>
                </a:solidFill>
                <a:latin typeface="Calibri"/>
                <a:ea typeface="Cooper Hewitt" pitchFamily="50" charset="0"/>
                <a:cs typeface="Calibri"/>
              </a:rPr>
              <a:t>Market Development Facility (MDF) Phase 1 in context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EE0D16-5DE1-7E49-8836-245E17267815}"/>
              </a:ext>
            </a:extLst>
          </p:cNvPr>
          <p:cNvSpPr/>
          <p:nvPr/>
        </p:nvSpPr>
        <p:spPr>
          <a:xfrm>
            <a:off x="0" y="5154975"/>
            <a:ext cx="9144000" cy="5592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6" name="Picture 15" descr="Logo White.jpg">
            <a:extLst>
              <a:ext uri="{FF2B5EF4-FFF2-40B4-BE49-F238E27FC236}">
                <a16:creationId xmlns:a16="http://schemas.microsoft.com/office/drawing/2014/main" id="{3201C5BA-32BA-7D4E-8109-93F469C357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63788B"/>
              </a:clrFrom>
              <a:clrTo>
                <a:srgbClr val="63788B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5219427"/>
            <a:ext cx="1115492" cy="455012"/>
          </a:xfrm>
          <a:prstGeom prst="rect">
            <a:avLst/>
          </a:prstGeom>
        </p:spPr>
      </p:pic>
      <p:pic>
        <p:nvPicPr>
          <p:cNvPr id="17" name="Picture 16" descr="BEAM Logo White for Dark Background.png">
            <a:extLst>
              <a:ext uri="{FF2B5EF4-FFF2-40B4-BE49-F238E27FC236}">
                <a16:creationId xmlns:a16="http://schemas.microsoft.com/office/drawing/2014/main" id="{E7788DFA-BF00-EB4A-A0C6-2515478CAF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593" y="5259712"/>
            <a:ext cx="1095470" cy="3744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FA29B3-AAFD-4747-926C-3CFC91EC0D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4139683"/>
            <a:ext cx="1950380" cy="5931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6D963A-D325-CB47-BFF0-646A164053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117" y="857497"/>
            <a:ext cx="3997051" cy="31933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C916757-9BA3-D048-9AD6-FD5178B091F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738" t="8588" r="13999" b="6588"/>
          <a:stretch/>
        </p:blipFill>
        <p:spPr>
          <a:xfrm>
            <a:off x="1765817" y="2374232"/>
            <a:ext cx="758900" cy="4832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10213</TotalTime>
  <Words>460</Words>
  <Application>Microsoft Macintosh PowerPoint</Application>
  <PresentationFormat>On-screen Show (16:10)</PresentationFormat>
  <Paragraphs>61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Cooper Hewitt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Seeds of change in Bangladesh</dc:title>
  <dc:creator>Mike Albu</dc:creator>
  <cp:lastModifiedBy>Mike Albu</cp:lastModifiedBy>
  <cp:revision>532</cp:revision>
  <dcterms:created xsi:type="dcterms:W3CDTF">2019-01-28T19:03:19Z</dcterms:created>
  <dcterms:modified xsi:type="dcterms:W3CDTF">2019-12-18T10:34:40Z</dcterms:modified>
</cp:coreProperties>
</file>