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dbb4f5c27f_0_0:notes"/>
          <p:cNvSpPr/>
          <p:nvPr>
            <p:ph idx="2" type="sldImg"/>
          </p:nvPr>
        </p:nvSpPr>
        <p:spPr>
          <a:xfrm>
            <a:off x="406648" y="701103"/>
            <a:ext cx="6081900" cy="3440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2" name="Google Shape;52;g2dbb4f5c27f_0_0:notes"/>
          <p:cNvSpPr txBox="1"/>
          <p:nvPr>
            <p:ph idx="1" type="body"/>
          </p:nvPr>
        </p:nvSpPr>
        <p:spPr>
          <a:xfrm>
            <a:off x="938005" y="4351832"/>
            <a:ext cx="5016000" cy="41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3700" lIns="87450" spcFirstLastPara="1" rIns="87450" wrap="square" tIns="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53" name="Google Shape;53;g2dbb4f5c27f_0_0:notes"/>
          <p:cNvSpPr txBox="1"/>
          <p:nvPr>
            <p:ph idx="12" type="sldNum"/>
          </p:nvPr>
        </p:nvSpPr>
        <p:spPr>
          <a:xfrm>
            <a:off x="3918192" y="8703664"/>
            <a:ext cx="2978400" cy="42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3700" lIns="87450" spcFirstLastPara="1" rIns="87450" wrap="square" tIns="43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400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dbb4f5c73d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dbb4f5c73d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beamexchange.org/resources/1995/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13"/>
          <p:cNvGrpSpPr/>
          <p:nvPr/>
        </p:nvGrpSpPr>
        <p:grpSpPr>
          <a:xfrm>
            <a:off x="2140778" y="385889"/>
            <a:ext cx="4554627" cy="3762253"/>
            <a:chOff x="2438399" y="304800"/>
            <a:chExt cx="4572001" cy="4648200"/>
          </a:xfrm>
        </p:grpSpPr>
        <p:sp>
          <p:nvSpPr>
            <p:cNvPr id="56" name="Google Shape;56;p13"/>
            <p:cNvSpPr/>
            <p:nvPr/>
          </p:nvSpPr>
          <p:spPr>
            <a:xfrm>
              <a:off x="4267324" y="2261590"/>
              <a:ext cx="872400" cy="762000"/>
            </a:xfrm>
            <a:prstGeom prst="ellipse">
              <a:avLst/>
            </a:prstGeom>
            <a:noFill/>
            <a:ln cap="flat" cmpd="sng" w="9525">
              <a:solidFill>
                <a:srgbClr val="434343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39550" lIns="79125" spcFirstLastPara="1" rIns="79125" wrap="square" tIns="395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13"/>
            <p:cNvSpPr/>
            <p:nvPr/>
          </p:nvSpPr>
          <p:spPr>
            <a:xfrm>
              <a:off x="2438400" y="304800"/>
              <a:ext cx="4572000" cy="4343400"/>
            </a:xfrm>
            <a:prstGeom prst="blockArc">
              <a:avLst>
                <a:gd fmla="val 10800000" name="adj1"/>
                <a:gd fmla="val 21575089" name="adj2"/>
                <a:gd fmla="val 19736" name="adj3"/>
              </a:avLst>
            </a:prstGeom>
            <a:solidFill>
              <a:srgbClr val="D9EAD3"/>
            </a:solidFill>
            <a:ln cap="flat" cmpd="sng" w="9525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9550" lIns="79125" spcFirstLastPara="1" rIns="79125" wrap="square" tIns="395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13"/>
            <p:cNvSpPr/>
            <p:nvPr/>
          </p:nvSpPr>
          <p:spPr>
            <a:xfrm rot="10800000">
              <a:off x="2438399" y="609600"/>
              <a:ext cx="4572000" cy="4343400"/>
            </a:xfrm>
            <a:prstGeom prst="blockArc">
              <a:avLst>
                <a:gd fmla="val 10800000" name="adj1"/>
                <a:gd fmla="val 21575089" name="adj2"/>
                <a:gd fmla="val 19736" name="adj3"/>
              </a:avLst>
            </a:prstGeom>
            <a:solidFill>
              <a:srgbClr val="EAD1DC"/>
            </a:solidFill>
            <a:ln cap="flat" cmpd="sng" w="9525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9550" lIns="79125" spcFirstLastPara="1" rIns="79125" wrap="square" tIns="395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13"/>
            <p:cNvSpPr/>
            <p:nvPr/>
          </p:nvSpPr>
          <p:spPr>
            <a:xfrm>
              <a:off x="5177560" y="2417993"/>
              <a:ext cx="921900" cy="363300"/>
            </a:xfrm>
            <a:prstGeom prst="roundRect">
              <a:avLst>
                <a:gd fmla="val 16667" name="adj"/>
              </a:avLst>
            </a:prstGeom>
            <a:solidFill>
              <a:srgbClr val="FFF2CC"/>
            </a:solidFill>
            <a:ln cap="flat" cmpd="sng" w="9525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9550" lIns="79125" spcFirstLastPara="1" rIns="79125" wrap="square" tIns="395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13"/>
            <p:cNvSpPr/>
            <p:nvPr/>
          </p:nvSpPr>
          <p:spPr>
            <a:xfrm rot="8193099">
              <a:off x="4917643" y="2262158"/>
              <a:ext cx="188018" cy="173587"/>
            </a:xfrm>
            <a:prstGeom prst="triangle">
              <a:avLst>
                <a:gd fmla="val 50000" name="adj"/>
              </a:avLst>
            </a:prstGeom>
            <a:solidFill>
              <a:srgbClr val="999999"/>
            </a:solidFill>
            <a:ln cap="flat" cmpd="sng" w="9525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9550" lIns="79125" spcFirstLastPara="1" rIns="79125" wrap="square" tIns="395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13"/>
            <p:cNvSpPr/>
            <p:nvPr/>
          </p:nvSpPr>
          <p:spPr>
            <a:xfrm rot="-1490634">
              <a:off x="4253753" y="2774420"/>
              <a:ext cx="192075" cy="168986"/>
            </a:xfrm>
            <a:prstGeom prst="triangle">
              <a:avLst>
                <a:gd fmla="val 50000" name="adj"/>
              </a:avLst>
            </a:prstGeom>
            <a:solidFill>
              <a:srgbClr val="666666"/>
            </a:solidFill>
            <a:ln cap="flat" cmpd="sng" w="9525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9550" lIns="79125" spcFirstLastPara="1" rIns="79125" wrap="square" tIns="395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2" name="Google Shape;62;p13"/>
          <p:cNvSpPr txBox="1"/>
          <p:nvPr/>
        </p:nvSpPr>
        <p:spPr>
          <a:xfrm>
            <a:off x="3513030" y="153267"/>
            <a:ext cx="1823700" cy="2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Supporting functions</a:t>
            </a:r>
            <a:endParaRPr sz="1300">
              <a:solidFill>
                <a:srgbClr val="0000FF"/>
              </a:solidFill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869389" y="4246200"/>
            <a:ext cx="1405200" cy="2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Rules &amp; Norms</a:t>
            </a:r>
            <a:endParaRPr sz="1300">
              <a:solidFill>
                <a:srgbClr val="0000FF"/>
              </a:solidFill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692236" y="1661275"/>
            <a:ext cx="1405200" cy="2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Core function</a:t>
            </a:r>
            <a:endParaRPr sz="1300">
              <a:solidFill>
                <a:srgbClr val="0000FF"/>
              </a:solidFill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3094279" y="2100869"/>
            <a:ext cx="837300" cy="2940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9550" lIns="79125" spcFirstLastPara="1" rIns="79125" wrap="square" tIns="395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66" name="Google Shape;66;p13"/>
          <p:cNvSpPr txBox="1"/>
          <p:nvPr/>
        </p:nvSpPr>
        <p:spPr>
          <a:xfrm>
            <a:off x="138300" y="4551850"/>
            <a:ext cx="8867400" cy="4809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Market Systems Doughnut Template: </a:t>
            </a:r>
            <a:r>
              <a:rPr lang="en"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This tool, </a:t>
            </a:r>
            <a:r>
              <a:rPr lang="en" sz="10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downloaded from the BEAM Exchange</a:t>
            </a:r>
            <a:r>
              <a:rPr lang="en"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 is part of the MSA Toolkit. </a:t>
            </a:r>
            <a:r>
              <a:rPr lang="en"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It is a PPT template of the MSD donut (with an example), which MSA teams can download and customize. Pros: Simple, yet powerful tool. Cons: None. </a:t>
            </a:r>
            <a:endParaRPr sz="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3" name="Google Shape;7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C1CBCF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