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9" roundtripDataSignature="AMtx7mi/6VTsOOmaKfCzi1WxtBplIxMk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dbb3db111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dbb3db111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beamexchange.org/resources/1995/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dbb3db1111_0_0"/>
          <p:cNvSpPr/>
          <p:nvPr/>
        </p:nvSpPr>
        <p:spPr>
          <a:xfrm>
            <a:off x="253150" y="2001850"/>
            <a:ext cx="1446600" cy="633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Producers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2dbb3db1111_0_0"/>
          <p:cNvSpPr/>
          <p:nvPr/>
        </p:nvSpPr>
        <p:spPr>
          <a:xfrm>
            <a:off x="253150" y="2890450"/>
            <a:ext cx="1446600" cy="633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Producers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2dbb3db1111_0_0"/>
          <p:cNvSpPr/>
          <p:nvPr/>
        </p:nvSpPr>
        <p:spPr>
          <a:xfrm>
            <a:off x="253150" y="3727350"/>
            <a:ext cx="1446600" cy="633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Producers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2dbb3db1111_0_0"/>
          <p:cNvSpPr/>
          <p:nvPr/>
        </p:nvSpPr>
        <p:spPr>
          <a:xfrm>
            <a:off x="3578788" y="2324213"/>
            <a:ext cx="1704900" cy="736200"/>
          </a:xfrm>
          <a:prstGeom prst="pentagon">
            <a:avLst>
              <a:gd fmla="val 105146" name="hf"/>
              <a:gd fmla="val 110557" name="vf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Value chain actor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2dbb3db1111_0_0"/>
          <p:cNvSpPr/>
          <p:nvPr/>
        </p:nvSpPr>
        <p:spPr>
          <a:xfrm>
            <a:off x="3731188" y="2476613"/>
            <a:ext cx="1704900" cy="736200"/>
          </a:xfrm>
          <a:prstGeom prst="pentagon">
            <a:avLst>
              <a:gd fmla="val 105146" name="hf"/>
              <a:gd fmla="val 110557" name="vf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Value chain actor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g2dbb3db1111_0_0"/>
          <p:cNvSpPr/>
          <p:nvPr/>
        </p:nvSpPr>
        <p:spPr>
          <a:xfrm>
            <a:off x="3883588" y="2629013"/>
            <a:ext cx="1704900" cy="736200"/>
          </a:xfrm>
          <a:prstGeom prst="pentagon">
            <a:avLst>
              <a:gd fmla="val 105146" name="hf"/>
              <a:gd fmla="val 110557" name="vf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Value chain actor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g2dbb3db1111_0_0"/>
          <p:cNvSpPr/>
          <p:nvPr/>
        </p:nvSpPr>
        <p:spPr>
          <a:xfrm>
            <a:off x="4035988" y="2781413"/>
            <a:ext cx="1704900" cy="736200"/>
          </a:xfrm>
          <a:prstGeom prst="pentagon">
            <a:avLst>
              <a:gd fmla="val 105146" name="hf"/>
              <a:gd fmla="val 110557" name="vf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Value chain actor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g2dbb3db1111_0_0"/>
          <p:cNvSpPr/>
          <p:nvPr/>
        </p:nvSpPr>
        <p:spPr>
          <a:xfrm>
            <a:off x="4188388" y="2933813"/>
            <a:ext cx="1704900" cy="736200"/>
          </a:xfrm>
          <a:prstGeom prst="pentagon">
            <a:avLst>
              <a:gd fmla="val 105146" name="hf"/>
              <a:gd fmla="val 110557" name="vf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Value chain actor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g2dbb3db1111_0_0"/>
          <p:cNvSpPr/>
          <p:nvPr/>
        </p:nvSpPr>
        <p:spPr>
          <a:xfrm>
            <a:off x="4340788" y="3086213"/>
            <a:ext cx="1704900" cy="736200"/>
          </a:xfrm>
          <a:prstGeom prst="pentagon">
            <a:avLst>
              <a:gd fmla="val 105146" name="hf"/>
              <a:gd fmla="val 110557" name="vf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Value chain actor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g2dbb3db1111_0_0"/>
          <p:cNvSpPr/>
          <p:nvPr/>
        </p:nvSpPr>
        <p:spPr>
          <a:xfrm>
            <a:off x="3731188" y="2476613"/>
            <a:ext cx="1704900" cy="736200"/>
          </a:xfrm>
          <a:prstGeom prst="pentagon">
            <a:avLst>
              <a:gd fmla="val 105146" name="hf"/>
              <a:gd fmla="val 110557" name="vf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Value chain actor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2dbb3db1111_0_0"/>
          <p:cNvSpPr/>
          <p:nvPr/>
        </p:nvSpPr>
        <p:spPr>
          <a:xfrm>
            <a:off x="3883588" y="2629013"/>
            <a:ext cx="1704900" cy="736200"/>
          </a:xfrm>
          <a:prstGeom prst="pentagon">
            <a:avLst>
              <a:gd fmla="val 105146" name="hf"/>
              <a:gd fmla="val 110557" name="vf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Value chain actor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2dbb3db1111_0_0"/>
          <p:cNvSpPr/>
          <p:nvPr/>
        </p:nvSpPr>
        <p:spPr>
          <a:xfrm>
            <a:off x="4035988" y="2781413"/>
            <a:ext cx="1704900" cy="736200"/>
          </a:xfrm>
          <a:prstGeom prst="pentagon">
            <a:avLst>
              <a:gd fmla="val 105146" name="hf"/>
              <a:gd fmla="val 110557" name="vf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Value chain actor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2dbb3db1111_0_0"/>
          <p:cNvSpPr/>
          <p:nvPr/>
        </p:nvSpPr>
        <p:spPr>
          <a:xfrm>
            <a:off x="4188388" y="2933813"/>
            <a:ext cx="1704900" cy="736200"/>
          </a:xfrm>
          <a:prstGeom prst="pentagon">
            <a:avLst>
              <a:gd fmla="val 105146" name="hf"/>
              <a:gd fmla="val 110557" name="vf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Value chain actor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2dbb3db1111_0_0"/>
          <p:cNvSpPr/>
          <p:nvPr/>
        </p:nvSpPr>
        <p:spPr>
          <a:xfrm>
            <a:off x="4340788" y="3086213"/>
            <a:ext cx="1704900" cy="736200"/>
          </a:xfrm>
          <a:prstGeom prst="pentagon">
            <a:avLst>
              <a:gd fmla="val 105146" name="hf"/>
              <a:gd fmla="val 110557" name="vf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Value chain actor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g2dbb3db1111_0_0"/>
          <p:cNvSpPr/>
          <p:nvPr/>
        </p:nvSpPr>
        <p:spPr>
          <a:xfrm>
            <a:off x="4493188" y="3238613"/>
            <a:ext cx="1704900" cy="736200"/>
          </a:xfrm>
          <a:prstGeom prst="pentagon">
            <a:avLst>
              <a:gd fmla="val 105146" name="hf"/>
              <a:gd fmla="val 110557" name="vf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Value chain actor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g2dbb3db1111_0_0"/>
          <p:cNvSpPr/>
          <p:nvPr/>
        </p:nvSpPr>
        <p:spPr>
          <a:xfrm>
            <a:off x="6045688" y="2286688"/>
            <a:ext cx="1704900" cy="736200"/>
          </a:xfrm>
          <a:prstGeom prst="pentagon">
            <a:avLst>
              <a:gd fmla="val 105146" name="hf"/>
              <a:gd fmla="val 110557" name="vf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Value chain actor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g2dbb3db1111_0_0"/>
          <p:cNvSpPr/>
          <p:nvPr/>
        </p:nvSpPr>
        <p:spPr>
          <a:xfrm>
            <a:off x="6198088" y="2439088"/>
            <a:ext cx="1704900" cy="736200"/>
          </a:xfrm>
          <a:prstGeom prst="pentagon">
            <a:avLst>
              <a:gd fmla="val 105146" name="hf"/>
              <a:gd fmla="val 110557" name="vf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Value chain actor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2dbb3db1111_0_0"/>
          <p:cNvSpPr/>
          <p:nvPr/>
        </p:nvSpPr>
        <p:spPr>
          <a:xfrm>
            <a:off x="6350488" y="2591488"/>
            <a:ext cx="1704900" cy="736200"/>
          </a:xfrm>
          <a:prstGeom prst="pentagon">
            <a:avLst>
              <a:gd fmla="val 105146" name="hf"/>
              <a:gd fmla="val 110557" name="vf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Value chain actor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g2dbb3db1111_0_0"/>
          <p:cNvSpPr/>
          <p:nvPr/>
        </p:nvSpPr>
        <p:spPr>
          <a:xfrm>
            <a:off x="6502888" y="2743888"/>
            <a:ext cx="1704900" cy="736200"/>
          </a:xfrm>
          <a:prstGeom prst="pentagon">
            <a:avLst>
              <a:gd fmla="val 105146" name="hf"/>
              <a:gd fmla="val 110557" name="vf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Value chain actor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2dbb3db1111_0_0"/>
          <p:cNvSpPr/>
          <p:nvPr/>
        </p:nvSpPr>
        <p:spPr>
          <a:xfrm>
            <a:off x="6655288" y="2896288"/>
            <a:ext cx="1704900" cy="736200"/>
          </a:xfrm>
          <a:prstGeom prst="pentagon">
            <a:avLst>
              <a:gd fmla="val 105146" name="hf"/>
              <a:gd fmla="val 110557" name="vf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Value chain actor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2dbb3db1111_0_0"/>
          <p:cNvSpPr/>
          <p:nvPr/>
        </p:nvSpPr>
        <p:spPr>
          <a:xfrm>
            <a:off x="6807688" y="3048688"/>
            <a:ext cx="1704900" cy="736200"/>
          </a:xfrm>
          <a:prstGeom prst="pentagon">
            <a:avLst>
              <a:gd fmla="val 105146" name="hf"/>
              <a:gd fmla="val 110557" name="vf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Value chain actor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2dbb3db1111_0_0"/>
          <p:cNvSpPr/>
          <p:nvPr/>
        </p:nvSpPr>
        <p:spPr>
          <a:xfrm>
            <a:off x="4340788" y="3086213"/>
            <a:ext cx="1704900" cy="736200"/>
          </a:xfrm>
          <a:prstGeom prst="pentagon">
            <a:avLst>
              <a:gd fmla="val 105146" name="hf"/>
              <a:gd fmla="val 110557" name="vf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Value chain actor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2dbb3db1111_0_0"/>
          <p:cNvSpPr/>
          <p:nvPr/>
        </p:nvSpPr>
        <p:spPr>
          <a:xfrm>
            <a:off x="4493188" y="3238613"/>
            <a:ext cx="1704900" cy="736200"/>
          </a:xfrm>
          <a:prstGeom prst="pentagon">
            <a:avLst>
              <a:gd fmla="val 105146" name="hf"/>
              <a:gd fmla="val 110557" name="vf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Value chain actor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g2dbb3db1111_0_0"/>
          <p:cNvSpPr/>
          <p:nvPr/>
        </p:nvSpPr>
        <p:spPr>
          <a:xfrm>
            <a:off x="4340788" y="3086213"/>
            <a:ext cx="1704900" cy="736200"/>
          </a:xfrm>
          <a:prstGeom prst="pentagon">
            <a:avLst>
              <a:gd fmla="val 105146" name="hf"/>
              <a:gd fmla="val 110557" name="vf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Value chain actor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g2dbb3db1111_0_0"/>
          <p:cNvSpPr/>
          <p:nvPr/>
        </p:nvSpPr>
        <p:spPr>
          <a:xfrm>
            <a:off x="4493188" y="3238613"/>
            <a:ext cx="1704900" cy="736200"/>
          </a:xfrm>
          <a:prstGeom prst="pentagon">
            <a:avLst>
              <a:gd fmla="val 105146" name="hf"/>
              <a:gd fmla="val 110557" name="vf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Value chain actor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g2dbb3db1111_0_0"/>
          <p:cNvSpPr/>
          <p:nvPr/>
        </p:nvSpPr>
        <p:spPr>
          <a:xfrm>
            <a:off x="4645588" y="3391013"/>
            <a:ext cx="1704900" cy="736200"/>
          </a:xfrm>
          <a:prstGeom prst="pentagon">
            <a:avLst>
              <a:gd fmla="val 105146" name="hf"/>
              <a:gd fmla="val 110557" name="vf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Value chain actor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g2dbb3db1111_0_0"/>
          <p:cNvSpPr/>
          <p:nvPr/>
        </p:nvSpPr>
        <p:spPr>
          <a:xfrm>
            <a:off x="6198088" y="2439088"/>
            <a:ext cx="1704900" cy="736200"/>
          </a:xfrm>
          <a:prstGeom prst="pentagon">
            <a:avLst>
              <a:gd fmla="val 105146" name="hf"/>
              <a:gd fmla="val 110557" name="vf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Value chain actor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g2dbb3db1111_0_0"/>
          <p:cNvSpPr/>
          <p:nvPr/>
        </p:nvSpPr>
        <p:spPr>
          <a:xfrm>
            <a:off x="6350488" y="2591488"/>
            <a:ext cx="1704900" cy="736200"/>
          </a:xfrm>
          <a:prstGeom prst="pentagon">
            <a:avLst>
              <a:gd fmla="val 105146" name="hf"/>
              <a:gd fmla="val 110557" name="vf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Value chain actor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2dbb3db1111_0_0"/>
          <p:cNvSpPr/>
          <p:nvPr/>
        </p:nvSpPr>
        <p:spPr>
          <a:xfrm>
            <a:off x="6502888" y="2743888"/>
            <a:ext cx="1704900" cy="736200"/>
          </a:xfrm>
          <a:prstGeom prst="pentagon">
            <a:avLst>
              <a:gd fmla="val 105146" name="hf"/>
              <a:gd fmla="val 110557" name="vf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Value chain actor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2dbb3db1111_0_0"/>
          <p:cNvSpPr/>
          <p:nvPr/>
        </p:nvSpPr>
        <p:spPr>
          <a:xfrm>
            <a:off x="6655288" y="2896288"/>
            <a:ext cx="1704900" cy="736200"/>
          </a:xfrm>
          <a:prstGeom prst="pentagon">
            <a:avLst>
              <a:gd fmla="val 105146" name="hf"/>
              <a:gd fmla="val 110557" name="vf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Value chain actor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2dbb3db1111_0_0"/>
          <p:cNvSpPr/>
          <p:nvPr/>
        </p:nvSpPr>
        <p:spPr>
          <a:xfrm>
            <a:off x="6807688" y="3048688"/>
            <a:ext cx="1704900" cy="736200"/>
          </a:xfrm>
          <a:prstGeom prst="pentagon">
            <a:avLst>
              <a:gd fmla="val 105146" name="hf"/>
              <a:gd fmla="val 110557" name="vf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Value chain actor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2dbb3db1111_0_0"/>
          <p:cNvSpPr/>
          <p:nvPr/>
        </p:nvSpPr>
        <p:spPr>
          <a:xfrm>
            <a:off x="6960088" y="3201088"/>
            <a:ext cx="1704900" cy="736200"/>
          </a:xfrm>
          <a:prstGeom prst="pentagon">
            <a:avLst>
              <a:gd fmla="val 105146" name="hf"/>
              <a:gd fmla="val 110557" name="vf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Value chain actor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g2dbb3db1111_0_0"/>
          <p:cNvSpPr/>
          <p:nvPr/>
        </p:nvSpPr>
        <p:spPr>
          <a:xfrm>
            <a:off x="10086825" y="1694500"/>
            <a:ext cx="1446600" cy="1247700"/>
          </a:xfrm>
          <a:prstGeom prst="ellipse">
            <a:avLst/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End-market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g2dbb3db1111_0_0"/>
          <p:cNvSpPr/>
          <p:nvPr/>
        </p:nvSpPr>
        <p:spPr>
          <a:xfrm>
            <a:off x="10226300" y="2164575"/>
            <a:ext cx="1446600" cy="1247700"/>
          </a:xfrm>
          <a:prstGeom prst="ellipse">
            <a:avLst/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End-market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2dbb3db1111_0_0"/>
          <p:cNvSpPr/>
          <p:nvPr/>
        </p:nvSpPr>
        <p:spPr>
          <a:xfrm>
            <a:off x="10391625" y="2583100"/>
            <a:ext cx="1446600" cy="1247700"/>
          </a:xfrm>
          <a:prstGeom prst="ellipse">
            <a:avLst/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End-market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2dbb3db1111_0_0"/>
          <p:cNvSpPr/>
          <p:nvPr/>
        </p:nvSpPr>
        <p:spPr>
          <a:xfrm>
            <a:off x="10544025" y="3116500"/>
            <a:ext cx="1446600" cy="1247700"/>
          </a:xfrm>
          <a:prstGeom prst="ellipse">
            <a:avLst/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End-market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0" name="Google Shape;120;g2dbb3db1111_0_0"/>
          <p:cNvCxnSpPr/>
          <p:nvPr/>
        </p:nvCxnSpPr>
        <p:spPr>
          <a:xfrm>
            <a:off x="1472350" y="5127350"/>
            <a:ext cx="1317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1" name="Google Shape;121;g2dbb3db1111_0_0"/>
          <p:cNvCxnSpPr/>
          <p:nvPr/>
        </p:nvCxnSpPr>
        <p:spPr>
          <a:xfrm>
            <a:off x="1624750" y="5279750"/>
            <a:ext cx="1317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2" name="Google Shape;122;g2dbb3db1111_0_0"/>
          <p:cNvCxnSpPr/>
          <p:nvPr/>
        </p:nvCxnSpPr>
        <p:spPr>
          <a:xfrm>
            <a:off x="1777150" y="5432150"/>
            <a:ext cx="1317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3" name="Google Shape;123;g2dbb3db1111_0_0"/>
          <p:cNvCxnSpPr/>
          <p:nvPr/>
        </p:nvCxnSpPr>
        <p:spPr>
          <a:xfrm>
            <a:off x="1929550" y="5584550"/>
            <a:ext cx="1317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4" name="Google Shape;124;g2dbb3db1111_0_0"/>
          <p:cNvCxnSpPr/>
          <p:nvPr/>
        </p:nvCxnSpPr>
        <p:spPr>
          <a:xfrm>
            <a:off x="2081950" y="5736950"/>
            <a:ext cx="1317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5" name="Google Shape;125;g2dbb3db1111_0_0"/>
          <p:cNvCxnSpPr/>
          <p:nvPr/>
        </p:nvCxnSpPr>
        <p:spPr>
          <a:xfrm>
            <a:off x="2234350" y="5889350"/>
            <a:ext cx="1317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6" name="Google Shape;126;g2dbb3db1111_0_0"/>
          <p:cNvCxnSpPr/>
          <p:nvPr/>
        </p:nvCxnSpPr>
        <p:spPr>
          <a:xfrm>
            <a:off x="2386750" y="6041750"/>
            <a:ext cx="1317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7" name="Google Shape;127;g2dbb3db1111_0_0"/>
          <p:cNvCxnSpPr/>
          <p:nvPr/>
        </p:nvCxnSpPr>
        <p:spPr>
          <a:xfrm>
            <a:off x="2539150" y="6194150"/>
            <a:ext cx="1317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8" name="Google Shape;128;g2dbb3db1111_0_0"/>
          <p:cNvCxnSpPr/>
          <p:nvPr/>
        </p:nvCxnSpPr>
        <p:spPr>
          <a:xfrm>
            <a:off x="2691550" y="6346550"/>
            <a:ext cx="1317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9" name="Google Shape;129;g2dbb3db1111_0_0"/>
          <p:cNvCxnSpPr/>
          <p:nvPr/>
        </p:nvCxnSpPr>
        <p:spPr>
          <a:xfrm>
            <a:off x="2843950" y="6498950"/>
            <a:ext cx="1317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0" name="Google Shape;130;g2dbb3db1111_0_0"/>
          <p:cNvCxnSpPr/>
          <p:nvPr/>
        </p:nvCxnSpPr>
        <p:spPr>
          <a:xfrm>
            <a:off x="3453550" y="5127350"/>
            <a:ext cx="1317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1" name="Google Shape;131;g2dbb3db1111_0_0"/>
          <p:cNvCxnSpPr/>
          <p:nvPr/>
        </p:nvCxnSpPr>
        <p:spPr>
          <a:xfrm>
            <a:off x="3605950" y="5279750"/>
            <a:ext cx="1317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2" name="Google Shape;132;g2dbb3db1111_0_0"/>
          <p:cNvCxnSpPr/>
          <p:nvPr/>
        </p:nvCxnSpPr>
        <p:spPr>
          <a:xfrm>
            <a:off x="3758350" y="5432150"/>
            <a:ext cx="1317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3" name="Google Shape;133;g2dbb3db1111_0_0"/>
          <p:cNvCxnSpPr/>
          <p:nvPr/>
        </p:nvCxnSpPr>
        <p:spPr>
          <a:xfrm>
            <a:off x="3910750" y="5584550"/>
            <a:ext cx="1317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4" name="Google Shape;134;g2dbb3db1111_0_0"/>
          <p:cNvCxnSpPr/>
          <p:nvPr/>
        </p:nvCxnSpPr>
        <p:spPr>
          <a:xfrm>
            <a:off x="4063150" y="5736950"/>
            <a:ext cx="1317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5" name="Google Shape;135;g2dbb3db1111_0_0"/>
          <p:cNvCxnSpPr/>
          <p:nvPr/>
        </p:nvCxnSpPr>
        <p:spPr>
          <a:xfrm>
            <a:off x="4215550" y="5889350"/>
            <a:ext cx="1317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6" name="Google Shape;136;g2dbb3db1111_0_0"/>
          <p:cNvCxnSpPr/>
          <p:nvPr/>
        </p:nvCxnSpPr>
        <p:spPr>
          <a:xfrm>
            <a:off x="4367950" y="6041750"/>
            <a:ext cx="1317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7" name="Google Shape;137;g2dbb3db1111_0_0"/>
          <p:cNvCxnSpPr/>
          <p:nvPr/>
        </p:nvCxnSpPr>
        <p:spPr>
          <a:xfrm>
            <a:off x="4520350" y="6194150"/>
            <a:ext cx="1317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8" name="Google Shape;138;g2dbb3db1111_0_0"/>
          <p:cNvCxnSpPr/>
          <p:nvPr/>
        </p:nvCxnSpPr>
        <p:spPr>
          <a:xfrm>
            <a:off x="4672750" y="6346550"/>
            <a:ext cx="1317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9" name="Google Shape;139;g2dbb3db1111_0_0"/>
          <p:cNvCxnSpPr/>
          <p:nvPr/>
        </p:nvCxnSpPr>
        <p:spPr>
          <a:xfrm>
            <a:off x="4825150" y="6498950"/>
            <a:ext cx="1317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0" name="Google Shape;140;g2dbb3db1111_0_0"/>
          <p:cNvCxnSpPr/>
          <p:nvPr/>
        </p:nvCxnSpPr>
        <p:spPr>
          <a:xfrm>
            <a:off x="5510950" y="5127350"/>
            <a:ext cx="1317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1" name="Google Shape;141;g2dbb3db1111_0_0"/>
          <p:cNvCxnSpPr/>
          <p:nvPr/>
        </p:nvCxnSpPr>
        <p:spPr>
          <a:xfrm>
            <a:off x="5663350" y="5279750"/>
            <a:ext cx="1317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2" name="Google Shape;142;g2dbb3db1111_0_0"/>
          <p:cNvCxnSpPr/>
          <p:nvPr/>
        </p:nvCxnSpPr>
        <p:spPr>
          <a:xfrm>
            <a:off x="5815750" y="5432150"/>
            <a:ext cx="1317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3" name="Google Shape;143;g2dbb3db1111_0_0"/>
          <p:cNvCxnSpPr/>
          <p:nvPr/>
        </p:nvCxnSpPr>
        <p:spPr>
          <a:xfrm>
            <a:off x="5968150" y="5584550"/>
            <a:ext cx="1317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4" name="Google Shape;144;g2dbb3db1111_0_0"/>
          <p:cNvCxnSpPr/>
          <p:nvPr/>
        </p:nvCxnSpPr>
        <p:spPr>
          <a:xfrm>
            <a:off x="6120550" y="5736950"/>
            <a:ext cx="1317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5" name="Google Shape;145;g2dbb3db1111_0_0"/>
          <p:cNvCxnSpPr/>
          <p:nvPr/>
        </p:nvCxnSpPr>
        <p:spPr>
          <a:xfrm>
            <a:off x="6272950" y="5889350"/>
            <a:ext cx="1317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6" name="Google Shape;146;g2dbb3db1111_0_0"/>
          <p:cNvCxnSpPr/>
          <p:nvPr/>
        </p:nvCxnSpPr>
        <p:spPr>
          <a:xfrm>
            <a:off x="6425350" y="6041750"/>
            <a:ext cx="1317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7" name="Google Shape;147;g2dbb3db1111_0_0"/>
          <p:cNvCxnSpPr/>
          <p:nvPr/>
        </p:nvCxnSpPr>
        <p:spPr>
          <a:xfrm>
            <a:off x="6577750" y="6194150"/>
            <a:ext cx="1317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8" name="Google Shape;148;g2dbb3db1111_0_0"/>
          <p:cNvCxnSpPr/>
          <p:nvPr/>
        </p:nvCxnSpPr>
        <p:spPr>
          <a:xfrm>
            <a:off x="6730150" y="6346550"/>
            <a:ext cx="1317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9" name="Google Shape;149;g2dbb3db1111_0_0"/>
          <p:cNvCxnSpPr/>
          <p:nvPr/>
        </p:nvCxnSpPr>
        <p:spPr>
          <a:xfrm>
            <a:off x="6882550" y="6498950"/>
            <a:ext cx="1317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0" name="Google Shape;150;g2dbb3db1111_0_0"/>
          <p:cNvSpPr txBox="1"/>
          <p:nvPr/>
        </p:nvSpPr>
        <p:spPr>
          <a:xfrm>
            <a:off x="288100" y="404250"/>
            <a:ext cx="11702400" cy="505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 u="sng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Value Chain </a:t>
            </a:r>
            <a:r>
              <a:rPr b="1" lang="en-US" sz="1200" u="sng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Template: </a:t>
            </a:r>
            <a:r>
              <a:rPr b="1" lang="en-US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This tool, downloaded from the </a:t>
            </a:r>
            <a:r>
              <a:rPr b="1"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BEAM Exchange</a:t>
            </a:r>
            <a:r>
              <a:rPr b="1" lang="en-US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, is part of the MSA Toolkit. </a:t>
            </a:r>
            <a:r>
              <a:rPr b="1" lang="en-US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-US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It is a PPT template of the value chain (with an example), which MSA teams can download and customize. Pros: Simple, yet powerful tool. Cons: None. </a:t>
            </a:r>
            <a:endParaRPr b="1"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5" name="Google Shape;155;p4"/>
          <p:cNvCxnSpPr>
            <a:endCxn id="156" idx="1"/>
          </p:cNvCxnSpPr>
          <p:nvPr/>
        </p:nvCxnSpPr>
        <p:spPr>
          <a:xfrm flipH="1" rot="10800000">
            <a:off x="2120631" y="2885207"/>
            <a:ext cx="8090400" cy="27105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57" name="Google Shape;157;p4"/>
          <p:cNvCxnSpPr>
            <a:stCxn id="158" idx="3"/>
            <a:endCxn id="159" idx="2"/>
          </p:cNvCxnSpPr>
          <p:nvPr/>
        </p:nvCxnSpPr>
        <p:spPr>
          <a:xfrm flipH="1" rot="10800000">
            <a:off x="6007464" y="4033874"/>
            <a:ext cx="5085300" cy="24276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60" name="Google Shape;160;p4"/>
          <p:cNvCxnSpPr>
            <a:stCxn id="161" idx="3"/>
            <a:endCxn id="162" idx="2"/>
          </p:cNvCxnSpPr>
          <p:nvPr/>
        </p:nvCxnSpPr>
        <p:spPr>
          <a:xfrm flipH="1" rot="10800000">
            <a:off x="5436732" y="2749700"/>
            <a:ext cx="240300" cy="14604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63" name="Google Shape;163;p4"/>
          <p:cNvCxnSpPr>
            <a:stCxn id="162" idx="3"/>
            <a:endCxn id="159" idx="1"/>
          </p:cNvCxnSpPr>
          <p:nvPr/>
        </p:nvCxnSpPr>
        <p:spPr>
          <a:xfrm>
            <a:off x="6186121" y="2595744"/>
            <a:ext cx="4024800" cy="12534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grpSp>
        <p:nvGrpSpPr>
          <p:cNvPr id="164" name="Google Shape;164;p4"/>
          <p:cNvGrpSpPr/>
          <p:nvPr/>
        </p:nvGrpSpPr>
        <p:grpSpPr>
          <a:xfrm>
            <a:off x="276854" y="-10209"/>
            <a:ext cx="11903224" cy="6798352"/>
            <a:chOff x="276854" y="-10209"/>
            <a:chExt cx="11903224" cy="6798352"/>
          </a:xfrm>
        </p:grpSpPr>
        <p:cxnSp>
          <p:nvCxnSpPr>
            <p:cNvPr id="165" name="Google Shape;165;p4"/>
            <p:cNvCxnSpPr>
              <a:stCxn id="166" idx="3"/>
              <a:endCxn id="162" idx="1"/>
            </p:cNvCxnSpPr>
            <p:nvPr/>
          </p:nvCxnSpPr>
          <p:spPr>
            <a:xfrm flipH="1" rot="10800000">
              <a:off x="2090057" y="2595879"/>
              <a:ext cx="3077700" cy="30261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sp>
          <p:nvSpPr>
            <p:cNvPr id="167" name="Google Shape;167;p4"/>
            <p:cNvSpPr txBox="1"/>
            <p:nvPr/>
          </p:nvSpPr>
          <p:spPr>
            <a:xfrm>
              <a:off x="326570" y="1515935"/>
              <a:ext cx="1861461" cy="369332"/>
            </a:xfrm>
            <a:prstGeom prst="rect">
              <a:avLst/>
            </a:prstGeom>
            <a:solidFill>
              <a:srgbClr val="8DA9DB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Farmer group</a:t>
              </a:r>
              <a:endParaRPr/>
            </a:p>
          </p:txBody>
        </p:sp>
        <p:sp>
          <p:nvSpPr>
            <p:cNvPr id="168" name="Google Shape;168;p4"/>
            <p:cNvSpPr txBox="1"/>
            <p:nvPr/>
          </p:nvSpPr>
          <p:spPr>
            <a:xfrm>
              <a:off x="326571" y="3295266"/>
              <a:ext cx="1763486" cy="369332"/>
            </a:xfrm>
            <a:prstGeom prst="rect">
              <a:avLst/>
            </a:prstGeom>
            <a:solidFill>
              <a:srgbClr val="8DA9DB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Farmers</a:t>
              </a:r>
              <a:endParaRPr/>
            </a:p>
          </p:txBody>
        </p:sp>
        <p:sp>
          <p:nvSpPr>
            <p:cNvPr id="166" name="Google Shape;166;p4"/>
            <p:cNvSpPr txBox="1"/>
            <p:nvPr/>
          </p:nvSpPr>
          <p:spPr>
            <a:xfrm>
              <a:off x="326571" y="5298813"/>
              <a:ext cx="1763486" cy="646331"/>
            </a:xfrm>
            <a:prstGeom prst="rect">
              <a:avLst/>
            </a:prstGeom>
            <a:solidFill>
              <a:srgbClr val="8DA9DB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Community enterprise</a:t>
              </a:r>
              <a:endParaRPr/>
            </a:p>
          </p:txBody>
        </p:sp>
        <p:sp>
          <p:nvSpPr>
            <p:cNvPr id="169" name="Google Shape;169;p4"/>
            <p:cNvSpPr txBox="1"/>
            <p:nvPr/>
          </p:nvSpPr>
          <p:spPr>
            <a:xfrm>
              <a:off x="3514389" y="917805"/>
              <a:ext cx="1078278" cy="523220"/>
            </a:xfrm>
            <a:prstGeom prst="rect">
              <a:avLst/>
            </a:prstGeom>
            <a:solidFill>
              <a:srgbClr val="8DA9DB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Rice Seed Department</a:t>
              </a:r>
              <a:endParaRPr/>
            </a:p>
          </p:txBody>
        </p:sp>
        <p:sp>
          <p:nvSpPr>
            <p:cNvPr id="162" name="Google Shape;162;p4"/>
            <p:cNvSpPr txBox="1"/>
            <p:nvPr/>
          </p:nvSpPr>
          <p:spPr>
            <a:xfrm>
              <a:off x="5167717" y="2441855"/>
              <a:ext cx="1018404" cy="307777"/>
            </a:xfrm>
            <a:prstGeom prst="rect">
              <a:avLst/>
            </a:prstGeom>
            <a:solidFill>
              <a:srgbClr val="8DA9DB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Rice millers</a:t>
              </a:r>
              <a:endParaRPr/>
            </a:p>
          </p:txBody>
        </p:sp>
        <p:sp>
          <p:nvSpPr>
            <p:cNvPr id="170" name="Google Shape;170;p4"/>
            <p:cNvSpPr txBox="1"/>
            <p:nvPr/>
          </p:nvSpPr>
          <p:spPr>
            <a:xfrm>
              <a:off x="3732195" y="3327517"/>
              <a:ext cx="1485569" cy="307777"/>
            </a:xfrm>
            <a:prstGeom prst="rect">
              <a:avLst/>
            </a:prstGeom>
            <a:solidFill>
              <a:srgbClr val="8DA9DB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Rice cooperatives</a:t>
              </a:r>
              <a:endParaRPr/>
            </a:p>
          </p:txBody>
        </p:sp>
        <p:sp>
          <p:nvSpPr>
            <p:cNvPr id="161" name="Google Shape;161;p4"/>
            <p:cNvSpPr txBox="1"/>
            <p:nvPr/>
          </p:nvSpPr>
          <p:spPr>
            <a:xfrm>
              <a:off x="3700463" y="4056212"/>
              <a:ext cx="1736269" cy="307777"/>
            </a:xfrm>
            <a:prstGeom prst="rect">
              <a:avLst/>
            </a:prstGeom>
            <a:solidFill>
              <a:srgbClr val="8DA9DB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Collectors and agents</a:t>
              </a:r>
              <a:endParaRPr/>
            </a:p>
          </p:txBody>
        </p:sp>
        <p:sp>
          <p:nvSpPr>
            <p:cNvPr id="156" name="Google Shape;156;p4"/>
            <p:cNvSpPr txBox="1"/>
            <p:nvPr/>
          </p:nvSpPr>
          <p:spPr>
            <a:xfrm>
              <a:off x="10211031" y="2562042"/>
              <a:ext cx="1763486" cy="646331"/>
            </a:xfrm>
            <a:prstGeom prst="rect">
              <a:avLst/>
            </a:prstGeom>
            <a:solidFill>
              <a:srgbClr val="8DA9DB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Domestic consumers</a:t>
              </a:r>
              <a:endParaRPr/>
            </a:p>
          </p:txBody>
        </p:sp>
        <p:sp>
          <p:nvSpPr>
            <p:cNvPr id="171" name="Google Shape;171;p4"/>
            <p:cNvSpPr txBox="1"/>
            <p:nvPr/>
          </p:nvSpPr>
          <p:spPr>
            <a:xfrm>
              <a:off x="4435703" y="4797377"/>
              <a:ext cx="1558693" cy="307777"/>
            </a:xfrm>
            <a:prstGeom prst="rect">
              <a:avLst/>
            </a:prstGeom>
            <a:solidFill>
              <a:srgbClr val="8DA9DB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Exporter (ex. PFA)</a:t>
              </a:r>
              <a:endParaRPr/>
            </a:p>
          </p:txBody>
        </p:sp>
        <p:sp>
          <p:nvSpPr>
            <p:cNvPr id="172" name="Google Shape;172;p4"/>
            <p:cNvSpPr txBox="1"/>
            <p:nvPr/>
          </p:nvSpPr>
          <p:spPr>
            <a:xfrm>
              <a:off x="6022519" y="3775611"/>
              <a:ext cx="1318566" cy="523220"/>
            </a:xfrm>
            <a:prstGeom prst="rect">
              <a:avLst/>
            </a:prstGeom>
            <a:solidFill>
              <a:srgbClr val="8DA9DB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Trader / broker / agent </a:t>
              </a:r>
              <a:endParaRPr/>
            </a:p>
          </p:txBody>
        </p:sp>
        <p:sp>
          <p:nvSpPr>
            <p:cNvPr id="173" name="Google Shape;173;p4"/>
            <p:cNvSpPr txBox="1"/>
            <p:nvPr/>
          </p:nvSpPr>
          <p:spPr>
            <a:xfrm>
              <a:off x="7564509" y="2318793"/>
              <a:ext cx="1763486" cy="523220"/>
            </a:xfrm>
            <a:prstGeom prst="rect">
              <a:avLst/>
            </a:prstGeom>
            <a:solidFill>
              <a:srgbClr val="8DA9DB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Domestic retail chain (ex. Tesco)</a:t>
              </a:r>
              <a:endParaRPr/>
            </a:p>
          </p:txBody>
        </p:sp>
        <p:sp>
          <p:nvSpPr>
            <p:cNvPr id="174" name="Google Shape;174;p4"/>
            <p:cNvSpPr txBox="1"/>
            <p:nvPr/>
          </p:nvSpPr>
          <p:spPr>
            <a:xfrm>
              <a:off x="9805841" y="686866"/>
              <a:ext cx="1763486" cy="738664"/>
            </a:xfrm>
            <a:prstGeom prst="rect">
              <a:avLst/>
            </a:prstGeom>
            <a:solidFill>
              <a:srgbClr val="8DA9DB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Farmer and/or farmer groups not producing own rice seed</a:t>
              </a:r>
              <a:endParaRPr/>
            </a:p>
          </p:txBody>
        </p:sp>
        <p:sp>
          <p:nvSpPr>
            <p:cNvPr id="175" name="Google Shape;175;p4"/>
            <p:cNvSpPr txBox="1"/>
            <p:nvPr/>
          </p:nvSpPr>
          <p:spPr>
            <a:xfrm>
              <a:off x="3581400" y="0"/>
              <a:ext cx="4767263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RICE – Value Chain Diagram</a:t>
              </a:r>
              <a:endParaRPr/>
            </a:p>
          </p:txBody>
        </p:sp>
        <p:sp>
          <p:nvSpPr>
            <p:cNvPr id="176" name="Google Shape;176;p4"/>
            <p:cNvSpPr txBox="1"/>
            <p:nvPr/>
          </p:nvSpPr>
          <p:spPr>
            <a:xfrm>
              <a:off x="1648676" y="1537881"/>
              <a:ext cx="585787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320</a:t>
              </a:r>
              <a:endParaRPr/>
            </a:p>
          </p:txBody>
        </p:sp>
        <p:sp>
          <p:nvSpPr>
            <p:cNvPr id="177" name="Google Shape;177;p4"/>
            <p:cNvSpPr txBox="1"/>
            <p:nvPr/>
          </p:nvSpPr>
          <p:spPr>
            <a:xfrm flipH="1">
              <a:off x="1371424" y="3312150"/>
              <a:ext cx="1105939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550K</a:t>
              </a:r>
              <a:endParaRPr/>
            </a:p>
          </p:txBody>
        </p:sp>
        <p:sp>
          <p:nvSpPr>
            <p:cNvPr id="178" name="Google Shape;178;p4"/>
            <p:cNvSpPr txBox="1"/>
            <p:nvPr/>
          </p:nvSpPr>
          <p:spPr>
            <a:xfrm>
              <a:off x="9404555" y="-10209"/>
              <a:ext cx="2775523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Estimated # of actors in red</a:t>
              </a:r>
              <a:endParaRPr/>
            </a:p>
          </p:txBody>
        </p:sp>
        <p:sp>
          <p:nvSpPr>
            <p:cNvPr id="179" name="Google Shape;179;p4"/>
            <p:cNvSpPr txBox="1"/>
            <p:nvPr/>
          </p:nvSpPr>
          <p:spPr>
            <a:xfrm>
              <a:off x="928953" y="1928547"/>
              <a:ext cx="995441" cy="7694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177 – UR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41 – Sriskaet</a:t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67 – Yasothon</a:t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36 – A.C. </a:t>
              </a:r>
              <a:endParaRPr/>
            </a:p>
          </p:txBody>
        </p:sp>
        <p:sp>
          <p:nvSpPr>
            <p:cNvPr id="180" name="Google Shape;180;p4"/>
            <p:cNvSpPr txBox="1"/>
            <p:nvPr/>
          </p:nvSpPr>
          <p:spPr>
            <a:xfrm>
              <a:off x="568217" y="1118007"/>
              <a:ext cx="1568606" cy="4308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Not all products (ex. Tanks and poly pipes)</a:t>
              </a:r>
              <a:endParaRPr/>
            </a:p>
          </p:txBody>
        </p:sp>
        <p:sp>
          <p:nvSpPr>
            <p:cNvPr id="181" name="Google Shape;181;p4"/>
            <p:cNvSpPr txBox="1"/>
            <p:nvPr/>
          </p:nvSpPr>
          <p:spPr>
            <a:xfrm>
              <a:off x="276854" y="3642815"/>
              <a:ext cx="2037318" cy="12772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Smallholder 1-15 rai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u="sng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All farmers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322,000 - U.R.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26,000 – Srisaket</a:t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100,000 – Yastothon</a:t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76,000 – A.C.</a:t>
              </a:r>
              <a:endParaRPr/>
            </a:p>
          </p:txBody>
        </p:sp>
        <p:sp>
          <p:nvSpPr>
            <p:cNvPr id="182" name="Google Shape;182;p4"/>
            <p:cNvSpPr txBox="1"/>
            <p:nvPr/>
          </p:nvSpPr>
          <p:spPr>
            <a:xfrm>
              <a:off x="347333" y="6018702"/>
              <a:ext cx="1577061" cy="7694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1,235 – U.R.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1,406 – Srisaket</a:t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397 – Yasothon</a:t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667 – A.C.</a:t>
              </a:r>
              <a:endParaRPr/>
            </a:p>
          </p:txBody>
        </p:sp>
        <p:cxnSp>
          <p:nvCxnSpPr>
            <p:cNvPr id="183" name="Google Shape;183;p4"/>
            <p:cNvCxnSpPr/>
            <p:nvPr/>
          </p:nvCxnSpPr>
          <p:spPr>
            <a:xfrm>
              <a:off x="671513" y="1906230"/>
              <a:ext cx="0" cy="1389036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184" name="Google Shape;184;p4"/>
            <p:cNvCxnSpPr>
              <a:stCxn id="167" idx="3"/>
              <a:endCxn id="161" idx="1"/>
            </p:cNvCxnSpPr>
            <p:nvPr/>
          </p:nvCxnSpPr>
          <p:spPr>
            <a:xfrm>
              <a:off x="2188031" y="1700601"/>
              <a:ext cx="1512300" cy="25095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185" name="Google Shape;185;p4"/>
            <p:cNvCxnSpPr>
              <a:stCxn id="176" idx="3"/>
              <a:endCxn id="169" idx="1"/>
            </p:cNvCxnSpPr>
            <p:nvPr/>
          </p:nvCxnSpPr>
          <p:spPr>
            <a:xfrm flipH="1" rot="10800000">
              <a:off x="2234463" y="1179547"/>
              <a:ext cx="1279800" cy="5430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186" name="Google Shape;186;p4"/>
            <p:cNvCxnSpPr>
              <a:endCxn id="161" idx="1"/>
            </p:cNvCxnSpPr>
            <p:nvPr/>
          </p:nvCxnSpPr>
          <p:spPr>
            <a:xfrm>
              <a:off x="2120663" y="3487100"/>
              <a:ext cx="1579800" cy="7230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187" name="Google Shape;187;p4"/>
            <p:cNvCxnSpPr>
              <a:endCxn id="170" idx="1"/>
            </p:cNvCxnSpPr>
            <p:nvPr/>
          </p:nvCxnSpPr>
          <p:spPr>
            <a:xfrm flipH="1" rot="10800000">
              <a:off x="2136795" y="3481406"/>
              <a:ext cx="1595400" cy="57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188" name="Google Shape;188;p4"/>
            <p:cNvCxnSpPr>
              <a:endCxn id="162" idx="1"/>
            </p:cNvCxnSpPr>
            <p:nvPr/>
          </p:nvCxnSpPr>
          <p:spPr>
            <a:xfrm flipH="1" rot="10800000">
              <a:off x="2106217" y="2595743"/>
              <a:ext cx="3061500" cy="8925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189" name="Google Shape;189;p4"/>
            <p:cNvCxnSpPr>
              <a:stCxn id="166" idx="3"/>
              <a:endCxn id="171" idx="1"/>
            </p:cNvCxnSpPr>
            <p:nvPr/>
          </p:nvCxnSpPr>
          <p:spPr>
            <a:xfrm flipH="1" rot="10800000">
              <a:off x="2090057" y="4951179"/>
              <a:ext cx="2345700" cy="6708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190" name="Google Shape;190;p4"/>
            <p:cNvCxnSpPr>
              <a:stCxn id="171" idx="3"/>
              <a:endCxn id="159" idx="1"/>
            </p:cNvCxnSpPr>
            <p:nvPr/>
          </p:nvCxnSpPr>
          <p:spPr>
            <a:xfrm flipH="1" rot="10800000">
              <a:off x="5994396" y="3849366"/>
              <a:ext cx="4216500" cy="11019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191" name="Google Shape;191;p4"/>
            <p:cNvCxnSpPr>
              <a:stCxn id="192" idx="3"/>
              <a:endCxn id="174" idx="1"/>
            </p:cNvCxnSpPr>
            <p:nvPr/>
          </p:nvCxnSpPr>
          <p:spPr>
            <a:xfrm flipH="1" rot="10800000">
              <a:off x="6734616" y="1056158"/>
              <a:ext cx="3071100" cy="6153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193" name="Google Shape;193;p4"/>
            <p:cNvCxnSpPr>
              <a:stCxn id="162" idx="3"/>
              <a:endCxn id="173" idx="1"/>
            </p:cNvCxnSpPr>
            <p:nvPr/>
          </p:nvCxnSpPr>
          <p:spPr>
            <a:xfrm flipH="1" rot="10800000">
              <a:off x="6186121" y="2580444"/>
              <a:ext cx="1378500" cy="153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194" name="Google Shape;194;p4"/>
            <p:cNvCxnSpPr>
              <a:stCxn id="195" idx="3"/>
              <a:endCxn id="174" idx="1"/>
            </p:cNvCxnSpPr>
            <p:nvPr/>
          </p:nvCxnSpPr>
          <p:spPr>
            <a:xfrm>
              <a:off x="6742367" y="951610"/>
              <a:ext cx="3063600" cy="1047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  <p:sp>
        <p:nvSpPr>
          <p:cNvPr id="196" name="Google Shape;196;p4"/>
          <p:cNvSpPr txBox="1"/>
          <p:nvPr/>
        </p:nvSpPr>
        <p:spPr>
          <a:xfrm>
            <a:off x="66008" y="65579"/>
            <a:ext cx="2857162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20% sticky rice for consumption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80% Jasmine rice – sale/cash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1.2% projected growth of sector in Thailand</a:t>
            </a:r>
            <a:endParaRPr/>
          </a:p>
        </p:txBody>
      </p:sp>
      <p:sp>
        <p:nvSpPr>
          <p:cNvPr id="197" name="Google Shape;197;p4"/>
          <p:cNvSpPr txBox="1"/>
          <p:nvPr/>
        </p:nvSpPr>
        <p:spPr>
          <a:xfrm rot="-5400000">
            <a:off x="92251" y="2333131"/>
            <a:ext cx="995441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Rice seed</a:t>
            </a:r>
            <a:endParaRPr/>
          </a:p>
        </p:txBody>
      </p:sp>
      <p:sp>
        <p:nvSpPr>
          <p:cNvPr id="198" name="Google Shape;198;p4"/>
          <p:cNvSpPr txBox="1"/>
          <p:nvPr/>
        </p:nvSpPr>
        <p:spPr>
          <a:xfrm>
            <a:off x="2924262" y="505196"/>
            <a:ext cx="152451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Rice seed chain</a:t>
            </a:r>
            <a:endParaRPr/>
          </a:p>
        </p:txBody>
      </p:sp>
      <p:sp>
        <p:nvSpPr>
          <p:cNvPr id="192" name="Google Shape;192;p4"/>
          <p:cNvSpPr txBox="1"/>
          <p:nvPr/>
        </p:nvSpPr>
        <p:spPr>
          <a:xfrm>
            <a:off x="5572662" y="1409848"/>
            <a:ext cx="1161954" cy="523220"/>
          </a:xfrm>
          <a:prstGeom prst="rect">
            <a:avLst/>
          </a:prstGeom>
          <a:solidFill>
            <a:srgbClr val="8DA9DB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Cooperatives Rice Seeds</a:t>
            </a:r>
            <a:endParaRPr/>
          </a:p>
        </p:txBody>
      </p:sp>
      <p:sp>
        <p:nvSpPr>
          <p:cNvPr id="195" name="Google Shape;195;p4"/>
          <p:cNvSpPr txBox="1"/>
          <p:nvPr/>
        </p:nvSpPr>
        <p:spPr>
          <a:xfrm>
            <a:off x="5578596" y="690000"/>
            <a:ext cx="1163771" cy="523220"/>
          </a:xfrm>
          <a:prstGeom prst="rect">
            <a:avLst/>
          </a:prstGeom>
          <a:solidFill>
            <a:srgbClr val="8DA9DB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Input supply company</a:t>
            </a:r>
            <a:endParaRPr/>
          </a:p>
        </p:txBody>
      </p:sp>
      <p:cxnSp>
        <p:nvCxnSpPr>
          <p:cNvPr id="199" name="Google Shape;199;p4"/>
          <p:cNvCxnSpPr>
            <a:stCxn id="169" idx="3"/>
            <a:endCxn id="195" idx="1"/>
          </p:cNvCxnSpPr>
          <p:nvPr/>
        </p:nvCxnSpPr>
        <p:spPr>
          <a:xfrm flipH="1" rot="10800000">
            <a:off x="4592667" y="951715"/>
            <a:ext cx="985800" cy="2277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00" name="Google Shape;200;p4"/>
          <p:cNvCxnSpPr>
            <a:stCxn id="169" idx="3"/>
            <a:endCxn id="192" idx="1"/>
          </p:cNvCxnSpPr>
          <p:nvPr/>
        </p:nvCxnSpPr>
        <p:spPr>
          <a:xfrm>
            <a:off x="4592667" y="1179415"/>
            <a:ext cx="980100" cy="492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201" name="Google Shape;201;p4"/>
          <p:cNvSpPr txBox="1"/>
          <p:nvPr/>
        </p:nvSpPr>
        <p:spPr>
          <a:xfrm>
            <a:off x="2923170" y="523220"/>
            <a:ext cx="8956547" cy="1442995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4"/>
          <p:cNvSpPr txBox="1"/>
          <p:nvPr/>
        </p:nvSpPr>
        <p:spPr>
          <a:xfrm>
            <a:off x="1421954" y="5600196"/>
            <a:ext cx="77729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3.7K</a:t>
            </a:r>
            <a:endParaRPr/>
          </a:p>
        </p:txBody>
      </p:sp>
      <p:sp>
        <p:nvSpPr>
          <p:cNvPr id="159" name="Google Shape;159;p4"/>
          <p:cNvSpPr txBox="1"/>
          <p:nvPr/>
        </p:nvSpPr>
        <p:spPr>
          <a:xfrm>
            <a:off x="10211031" y="3664598"/>
            <a:ext cx="1763486" cy="369332"/>
          </a:xfrm>
          <a:prstGeom prst="rect">
            <a:avLst/>
          </a:prstGeom>
          <a:solidFill>
            <a:srgbClr val="8DA9DB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Export market</a:t>
            </a:r>
            <a:endParaRPr/>
          </a:p>
        </p:txBody>
      </p:sp>
      <p:cxnSp>
        <p:nvCxnSpPr>
          <p:cNvPr id="203" name="Google Shape;203;p4"/>
          <p:cNvCxnSpPr>
            <a:stCxn id="170" idx="3"/>
            <a:endCxn id="172" idx="1"/>
          </p:cNvCxnSpPr>
          <p:nvPr/>
        </p:nvCxnSpPr>
        <p:spPr>
          <a:xfrm>
            <a:off x="5217764" y="3481406"/>
            <a:ext cx="804900" cy="5559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04" name="Google Shape;204;p4"/>
          <p:cNvCxnSpPr>
            <a:stCxn id="170" idx="3"/>
            <a:endCxn id="159" idx="1"/>
          </p:cNvCxnSpPr>
          <p:nvPr/>
        </p:nvCxnSpPr>
        <p:spPr>
          <a:xfrm>
            <a:off x="5217764" y="3481406"/>
            <a:ext cx="4993200" cy="3678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05" name="Google Shape;205;p4"/>
          <p:cNvCxnSpPr>
            <a:stCxn id="170" idx="3"/>
            <a:endCxn id="162" idx="2"/>
          </p:cNvCxnSpPr>
          <p:nvPr/>
        </p:nvCxnSpPr>
        <p:spPr>
          <a:xfrm flipH="1" rot="10800000">
            <a:off x="5217764" y="2749706"/>
            <a:ext cx="459300" cy="7317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06" name="Google Shape;206;p4"/>
          <p:cNvCxnSpPr>
            <a:endCxn id="173" idx="1"/>
          </p:cNvCxnSpPr>
          <p:nvPr/>
        </p:nvCxnSpPr>
        <p:spPr>
          <a:xfrm flipH="1" rot="10800000">
            <a:off x="7341009" y="2580403"/>
            <a:ext cx="223500" cy="14844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07" name="Google Shape;207;p4"/>
          <p:cNvCxnSpPr>
            <a:endCxn id="159" idx="1"/>
          </p:cNvCxnSpPr>
          <p:nvPr/>
        </p:nvCxnSpPr>
        <p:spPr>
          <a:xfrm flipH="1" rot="10800000">
            <a:off x="7341231" y="3849264"/>
            <a:ext cx="2869800" cy="259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08" name="Google Shape;208;p4"/>
          <p:cNvCxnSpPr>
            <a:stCxn id="173" idx="3"/>
            <a:endCxn id="156" idx="1"/>
          </p:cNvCxnSpPr>
          <p:nvPr/>
        </p:nvCxnSpPr>
        <p:spPr>
          <a:xfrm>
            <a:off x="9327995" y="2580403"/>
            <a:ext cx="882900" cy="3048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209" name="Google Shape;209;p4"/>
          <p:cNvSpPr txBox="1"/>
          <p:nvPr/>
        </p:nvSpPr>
        <p:spPr>
          <a:xfrm rot="-1078787">
            <a:off x="3114380" y="2780180"/>
            <a:ext cx="1095221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11-15 THB/kg</a:t>
            </a:r>
            <a:endParaRPr/>
          </a:p>
        </p:txBody>
      </p:sp>
      <p:sp>
        <p:nvSpPr>
          <p:cNvPr id="210" name="Google Shape;210;p4"/>
          <p:cNvSpPr txBox="1"/>
          <p:nvPr/>
        </p:nvSpPr>
        <p:spPr>
          <a:xfrm rot="236930">
            <a:off x="6390564" y="3397505"/>
            <a:ext cx="1095221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w/ own mill</a:t>
            </a:r>
            <a:endParaRPr/>
          </a:p>
        </p:txBody>
      </p:sp>
      <p:sp>
        <p:nvSpPr>
          <p:cNvPr id="211" name="Google Shape;211;p4"/>
          <p:cNvSpPr txBox="1"/>
          <p:nvPr/>
        </p:nvSpPr>
        <p:spPr>
          <a:xfrm rot="2019617">
            <a:off x="5227676" y="3642700"/>
            <a:ext cx="1095221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w/ own mill</a:t>
            </a:r>
            <a:endParaRPr/>
          </a:p>
        </p:txBody>
      </p:sp>
      <p:sp>
        <p:nvSpPr>
          <p:cNvPr id="212" name="Google Shape;212;p4"/>
          <p:cNvSpPr txBox="1"/>
          <p:nvPr/>
        </p:nvSpPr>
        <p:spPr>
          <a:xfrm>
            <a:off x="4448771" y="5596460"/>
            <a:ext cx="2711446" cy="307777"/>
          </a:xfrm>
          <a:prstGeom prst="rect">
            <a:avLst/>
          </a:prstGeom>
          <a:solidFill>
            <a:srgbClr val="8DA9DB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Packaging and branding company</a:t>
            </a:r>
            <a:endParaRPr/>
          </a:p>
        </p:txBody>
      </p:sp>
      <p:sp>
        <p:nvSpPr>
          <p:cNvPr id="158" name="Google Shape;158;p4"/>
          <p:cNvSpPr txBox="1"/>
          <p:nvPr/>
        </p:nvSpPr>
        <p:spPr>
          <a:xfrm>
            <a:off x="4448771" y="6199864"/>
            <a:ext cx="1558693" cy="523220"/>
          </a:xfrm>
          <a:prstGeom prst="rect">
            <a:avLst/>
          </a:prstGeom>
          <a:solidFill>
            <a:srgbClr val="8DA9DB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Rice entrepreneur &amp; branding</a:t>
            </a:r>
            <a:endParaRPr/>
          </a:p>
        </p:txBody>
      </p:sp>
      <p:sp>
        <p:nvSpPr>
          <p:cNvPr id="213" name="Google Shape;213;p4"/>
          <p:cNvSpPr txBox="1"/>
          <p:nvPr/>
        </p:nvSpPr>
        <p:spPr>
          <a:xfrm>
            <a:off x="7996711" y="4920088"/>
            <a:ext cx="1558693" cy="523220"/>
          </a:xfrm>
          <a:prstGeom prst="rect">
            <a:avLst/>
          </a:prstGeom>
          <a:solidFill>
            <a:srgbClr val="8DA9DB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Retail, wholesale, local shop</a:t>
            </a:r>
            <a:endParaRPr/>
          </a:p>
        </p:txBody>
      </p:sp>
      <p:sp>
        <p:nvSpPr>
          <p:cNvPr id="214" name="Google Shape;214;p4"/>
          <p:cNvSpPr txBox="1"/>
          <p:nvPr/>
        </p:nvSpPr>
        <p:spPr>
          <a:xfrm rot="-1144565">
            <a:off x="3859957" y="4563880"/>
            <a:ext cx="1095221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w/ own mill</a:t>
            </a:r>
            <a:endParaRPr/>
          </a:p>
        </p:txBody>
      </p:sp>
      <p:cxnSp>
        <p:nvCxnSpPr>
          <p:cNvPr id="215" name="Google Shape;215;p4"/>
          <p:cNvCxnSpPr>
            <a:endCxn id="212" idx="1"/>
          </p:cNvCxnSpPr>
          <p:nvPr/>
        </p:nvCxnSpPr>
        <p:spPr>
          <a:xfrm>
            <a:off x="2076971" y="5607549"/>
            <a:ext cx="2371800" cy="1428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16" name="Google Shape;216;p4"/>
          <p:cNvCxnSpPr>
            <a:endCxn id="158" idx="1"/>
          </p:cNvCxnSpPr>
          <p:nvPr/>
        </p:nvCxnSpPr>
        <p:spPr>
          <a:xfrm>
            <a:off x="2090171" y="5607374"/>
            <a:ext cx="2358600" cy="8541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17" name="Google Shape;217;p4"/>
          <p:cNvCxnSpPr>
            <a:endCxn id="213" idx="1"/>
          </p:cNvCxnSpPr>
          <p:nvPr/>
        </p:nvCxnSpPr>
        <p:spPr>
          <a:xfrm flipH="1" rot="10800000">
            <a:off x="2103211" y="5181698"/>
            <a:ext cx="5893500" cy="4347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218" name="Google Shape;218;p4"/>
          <p:cNvSpPr txBox="1"/>
          <p:nvPr/>
        </p:nvSpPr>
        <p:spPr>
          <a:xfrm rot="-207037">
            <a:off x="2961197" y="5222954"/>
            <a:ext cx="3262942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w/ own mill, packaging, branding, food processing</a:t>
            </a:r>
            <a:endParaRPr/>
          </a:p>
        </p:txBody>
      </p:sp>
      <p:sp>
        <p:nvSpPr>
          <p:cNvPr id="219" name="Google Shape;219;p4"/>
          <p:cNvSpPr txBox="1"/>
          <p:nvPr/>
        </p:nvSpPr>
        <p:spPr>
          <a:xfrm rot="236930">
            <a:off x="3224166" y="5659379"/>
            <a:ext cx="1095221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w/ own mill</a:t>
            </a:r>
            <a:endParaRPr/>
          </a:p>
        </p:txBody>
      </p:sp>
      <p:sp>
        <p:nvSpPr>
          <p:cNvPr id="220" name="Google Shape;220;p4"/>
          <p:cNvSpPr txBox="1"/>
          <p:nvPr/>
        </p:nvSpPr>
        <p:spPr>
          <a:xfrm rot="1157766">
            <a:off x="2531999" y="6090287"/>
            <a:ext cx="1941138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w/ own mill &amp; packaging</a:t>
            </a:r>
            <a:endParaRPr/>
          </a:p>
        </p:txBody>
      </p:sp>
      <p:cxnSp>
        <p:nvCxnSpPr>
          <p:cNvPr id="221" name="Google Shape;221;p4"/>
          <p:cNvCxnSpPr>
            <a:stCxn id="158" idx="3"/>
            <a:endCxn id="213" idx="2"/>
          </p:cNvCxnSpPr>
          <p:nvPr/>
        </p:nvCxnSpPr>
        <p:spPr>
          <a:xfrm flipH="1" rot="10800000">
            <a:off x="6007464" y="5443274"/>
            <a:ext cx="2768700" cy="1018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22" name="Google Shape;222;p4"/>
          <p:cNvCxnSpPr>
            <a:stCxn id="212" idx="3"/>
            <a:endCxn id="213" idx="1"/>
          </p:cNvCxnSpPr>
          <p:nvPr/>
        </p:nvCxnSpPr>
        <p:spPr>
          <a:xfrm flipH="1" rot="10800000">
            <a:off x="7160217" y="5181549"/>
            <a:ext cx="836400" cy="5688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23" name="Google Shape;223;p4"/>
          <p:cNvCxnSpPr>
            <a:endCxn id="213" idx="1"/>
          </p:cNvCxnSpPr>
          <p:nvPr/>
        </p:nvCxnSpPr>
        <p:spPr>
          <a:xfrm>
            <a:off x="5676811" y="4390598"/>
            <a:ext cx="2319900" cy="7911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224" name="Google Shape;224;p4"/>
          <p:cNvSpPr txBox="1"/>
          <p:nvPr/>
        </p:nvSpPr>
        <p:spPr>
          <a:xfrm>
            <a:off x="2344634" y="4659616"/>
            <a:ext cx="9463396" cy="2083977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4"/>
          <p:cNvSpPr txBox="1"/>
          <p:nvPr/>
        </p:nvSpPr>
        <p:spPr>
          <a:xfrm>
            <a:off x="10291854" y="6492251"/>
            <a:ext cx="156860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Organic rice chain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0" name="Google Shape;230;p5"/>
          <p:cNvCxnSpPr/>
          <p:nvPr/>
        </p:nvCxnSpPr>
        <p:spPr>
          <a:xfrm>
            <a:off x="7699303" y="1621787"/>
            <a:ext cx="27928" cy="1971861"/>
          </a:xfrm>
          <a:prstGeom prst="straightConnector1">
            <a:avLst/>
          </a:prstGeom>
          <a:noFill/>
          <a:ln cap="flat" cmpd="sng" w="25400">
            <a:solidFill>
              <a:srgbClr val="00B05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31" name="Google Shape;231;p5"/>
          <p:cNvCxnSpPr/>
          <p:nvPr/>
        </p:nvCxnSpPr>
        <p:spPr>
          <a:xfrm>
            <a:off x="4528836" y="2766597"/>
            <a:ext cx="22739" cy="1654102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32" name="Google Shape;232;p5"/>
          <p:cNvCxnSpPr>
            <a:endCxn id="233" idx="1"/>
          </p:cNvCxnSpPr>
          <p:nvPr/>
        </p:nvCxnSpPr>
        <p:spPr>
          <a:xfrm>
            <a:off x="2066507" y="3507210"/>
            <a:ext cx="5196300" cy="1404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34" name="Google Shape;234;p5"/>
          <p:cNvCxnSpPr>
            <a:endCxn id="235" idx="1"/>
          </p:cNvCxnSpPr>
          <p:nvPr/>
        </p:nvCxnSpPr>
        <p:spPr>
          <a:xfrm>
            <a:off x="2045507" y="3493089"/>
            <a:ext cx="5217300" cy="2721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36" name="Google Shape;236;p5"/>
          <p:cNvCxnSpPr>
            <a:endCxn id="237" idx="1"/>
          </p:cNvCxnSpPr>
          <p:nvPr/>
        </p:nvCxnSpPr>
        <p:spPr>
          <a:xfrm flipH="1" rot="10800000">
            <a:off x="2103707" y="2694554"/>
            <a:ext cx="5159100" cy="7986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38" name="Google Shape;238;p5"/>
          <p:cNvCxnSpPr>
            <a:endCxn id="239" idx="1"/>
          </p:cNvCxnSpPr>
          <p:nvPr/>
        </p:nvCxnSpPr>
        <p:spPr>
          <a:xfrm flipH="1" rot="10800000">
            <a:off x="2087314" y="1433436"/>
            <a:ext cx="5249100" cy="2107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40" name="Google Shape;240;p5"/>
          <p:cNvCxnSpPr>
            <a:stCxn id="241" idx="3"/>
            <a:endCxn id="233" idx="1"/>
          </p:cNvCxnSpPr>
          <p:nvPr/>
        </p:nvCxnSpPr>
        <p:spPr>
          <a:xfrm>
            <a:off x="2034607" y="1721564"/>
            <a:ext cx="5228100" cy="31896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grpSp>
        <p:nvGrpSpPr>
          <p:cNvPr id="242" name="Google Shape;242;p5"/>
          <p:cNvGrpSpPr/>
          <p:nvPr/>
        </p:nvGrpSpPr>
        <p:grpSpPr>
          <a:xfrm>
            <a:off x="276854" y="0"/>
            <a:ext cx="11809678" cy="6852913"/>
            <a:chOff x="276854" y="0"/>
            <a:chExt cx="11809678" cy="6852913"/>
          </a:xfrm>
        </p:grpSpPr>
        <p:cxnSp>
          <p:nvCxnSpPr>
            <p:cNvPr id="243" name="Google Shape;243;p5"/>
            <p:cNvCxnSpPr>
              <a:stCxn id="244" idx="3"/>
            </p:cNvCxnSpPr>
            <p:nvPr/>
          </p:nvCxnSpPr>
          <p:spPr>
            <a:xfrm>
              <a:off x="5812002" y="2282949"/>
              <a:ext cx="4431300" cy="9672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245" name="Google Shape;245;p5"/>
            <p:cNvCxnSpPr/>
            <p:nvPr/>
          </p:nvCxnSpPr>
          <p:spPr>
            <a:xfrm flipH="1" rot="10800000">
              <a:off x="6799166" y="4533620"/>
              <a:ext cx="3444278" cy="1329389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246" name="Google Shape;246;p5"/>
            <p:cNvCxnSpPr>
              <a:endCxn id="233" idx="1"/>
            </p:cNvCxnSpPr>
            <p:nvPr/>
          </p:nvCxnSpPr>
          <p:spPr>
            <a:xfrm flipH="1" rot="10800000">
              <a:off x="2073707" y="4911210"/>
              <a:ext cx="5189100" cy="7275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247" name="Google Shape;247;p5"/>
            <p:cNvCxnSpPr/>
            <p:nvPr/>
          </p:nvCxnSpPr>
          <p:spPr>
            <a:xfrm flipH="1" rot="10800000">
              <a:off x="2108778" y="3754633"/>
              <a:ext cx="8173769" cy="1850418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248" name="Google Shape;248;p5"/>
            <p:cNvCxnSpPr>
              <a:stCxn id="249" idx="3"/>
              <a:endCxn id="235" idx="1"/>
            </p:cNvCxnSpPr>
            <p:nvPr/>
          </p:nvCxnSpPr>
          <p:spPr>
            <a:xfrm flipH="1" rot="10800000">
              <a:off x="2090057" y="3765279"/>
              <a:ext cx="5172900" cy="18567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250" name="Google Shape;250;p5"/>
            <p:cNvCxnSpPr>
              <a:stCxn id="249" idx="3"/>
            </p:cNvCxnSpPr>
            <p:nvPr/>
          </p:nvCxnSpPr>
          <p:spPr>
            <a:xfrm flipH="1" rot="10800000">
              <a:off x="2090057" y="2770179"/>
              <a:ext cx="5182500" cy="28518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251" name="Google Shape;251;p5"/>
            <p:cNvCxnSpPr>
              <a:stCxn id="249" idx="3"/>
              <a:endCxn id="239" idx="1"/>
            </p:cNvCxnSpPr>
            <p:nvPr/>
          </p:nvCxnSpPr>
          <p:spPr>
            <a:xfrm flipH="1" rot="10800000">
              <a:off x="2090057" y="1433379"/>
              <a:ext cx="5246400" cy="41886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252" name="Google Shape;252;p5"/>
            <p:cNvCxnSpPr>
              <a:stCxn id="253" idx="3"/>
              <a:endCxn id="235" idx="1"/>
            </p:cNvCxnSpPr>
            <p:nvPr/>
          </p:nvCxnSpPr>
          <p:spPr>
            <a:xfrm>
              <a:off x="2090057" y="1700602"/>
              <a:ext cx="5172900" cy="20646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254" name="Google Shape;254;p5"/>
            <p:cNvCxnSpPr>
              <a:stCxn id="253" idx="3"/>
              <a:endCxn id="237" idx="1"/>
            </p:cNvCxnSpPr>
            <p:nvPr/>
          </p:nvCxnSpPr>
          <p:spPr>
            <a:xfrm>
              <a:off x="2090057" y="1700602"/>
              <a:ext cx="5172900" cy="9939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sp>
          <p:nvSpPr>
            <p:cNvPr id="253" name="Google Shape;253;p5"/>
            <p:cNvSpPr txBox="1"/>
            <p:nvPr/>
          </p:nvSpPr>
          <p:spPr>
            <a:xfrm>
              <a:off x="326571" y="1515936"/>
              <a:ext cx="1763486" cy="369332"/>
            </a:xfrm>
            <a:prstGeom prst="rect">
              <a:avLst/>
            </a:prstGeom>
            <a:solidFill>
              <a:srgbClr val="8DA9DB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Importer</a:t>
              </a:r>
              <a:endParaRPr/>
            </a:p>
          </p:txBody>
        </p:sp>
        <p:sp>
          <p:nvSpPr>
            <p:cNvPr id="255" name="Google Shape;255;p5"/>
            <p:cNvSpPr txBox="1"/>
            <p:nvPr/>
          </p:nvSpPr>
          <p:spPr>
            <a:xfrm>
              <a:off x="326571" y="3295266"/>
              <a:ext cx="1763486" cy="369332"/>
            </a:xfrm>
            <a:prstGeom prst="rect">
              <a:avLst/>
            </a:prstGeom>
            <a:solidFill>
              <a:srgbClr val="8DA9DB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Manufacturer</a:t>
              </a:r>
              <a:endParaRPr/>
            </a:p>
          </p:txBody>
        </p:sp>
        <p:sp>
          <p:nvSpPr>
            <p:cNvPr id="249" name="Google Shape;249;p5"/>
            <p:cNvSpPr txBox="1"/>
            <p:nvPr/>
          </p:nvSpPr>
          <p:spPr>
            <a:xfrm>
              <a:off x="326571" y="5298813"/>
              <a:ext cx="1763486" cy="646331"/>
            </a:xfrm>
            <a:prstGeom prst="rect">
              <a:avLst/>
            </a:prstGeom>
            <a:solidFill>
              <a:srgbClr val="8DA9DB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Land Resources (rural areas)</a:t>
              </a:r>
              <a:endParaRPr/>
            </a:p>
          </p:txBody>
        </p:sp>
        <p:sp>
          <p:nvSpPr>
            <p:cNvPr id="244" name="Google Shape;244;p5"/>
            <p:cNvSpPr txBox="1"/>
            <p:nvPr/>
          </p:nvSpPr>
          <p:spPr>
            <a:xfrm>
              <a:off x="3734190" y="1821284"/>
              <a:ext cx="2077812" cy="923330"/>
            </a:xfrm>
            <a:prstGeom prst="rect">
              <a:avLst/>
            </a:prstGeom>
            <a:solidFill>
              <a:srgbClr val="8DA9DB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Retailer (owned by manufacturer/importer)</a:t>
              </a:r>
              <a:endParaRPr/>
            </a:p>
          </p:txBody>
        </p:sp>
        <p:sp>
          <p:nvSpPr>
            <p:cNvPr id="256" name="Google Shape;256;p5"/>
            <p:cNvSpPr txBox="1"/>
            <p:nvPr/>
          </p:nvSpPr>
          <p:spPr>
            <a:xfrm>
              <a:off x="3723306" y="3185963"/>
              <a:ext cx="2077812" cy="646331"/>
            </a:xfrm>
            <a:prstGeom prst="rect">
              <a:avLst/>
            </a:prstGeom>
            <a:solidFill>
              <a:srgbClr val="8DA9DB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Independent retailer</a:t>
              </a:r>
              <a:endParaRPr/>
            </a:p>
          </p:txBody>
        </p:sp>
        <p:sp>
          <p:nvSpPr>
            <p:cNvPr id="257" name="Google Shape;257;p5"/>
            <p:cNvSpPr txBox="1"/>
            <p:nvPr/>
          </p:nvSpPr>
          <p:spPr>
            <a:xfrm>
              <a:off x="3741749" y="1029884"/>
              <a:ext cx="2077812" cy="369332"/>
            </a:xfrm>
            <a:prstGeom prst="rect">
              <a:avLst/>
            </a:prstGeom>
            <a:solidFill>
              <a:srgbClr val="8DA9DB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MPS/SIG</a:t>
              </a:r>
              <a:endParaRPr/>
            </a:p>
          </p:txBody>
        </p:sp>
        <p:sp>
          <p:nvSpPr>
            <p:cNvPr id="258" name="Google Shape;258;p5"/>
            <p:cNvSpPr txBox="1"/>
            <p:nvPr/>
          </p:nvSpPr>
          <p:spPr>
            <a:xfrm>
              <a:off x="3731959" y="4432941"/>
              <a:ext cx="2077812" cy="646331"/>
            </a:xfrm>
            <a:prstGeom prst="rect">
              <a:avLst/>
            </a:prstGeom>
            <a:solidFill>
              <a:srgbClr val="8DA9DB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Construction Companies</a:t>
              </a:r>
              <a:endParaRPr/>
            </a:p>
          </p:txBody>
        </p:sp>
        <p:sp>
          <p:nvSpPr>
            <p:cNvPr id="259" name="Google Shape;259;p5"/>
            <p:cNvSpPr txBox="1"/>
            <p:nvPr/>
          </p:nvSpPr>
          <p:spPr>
            <a:xfrm>
              <a:off x="10243444" y="2274838"/>
              <a:ext cx="1763486" cy="2308324"/>
            </a:xfrm>
            <a:prstGeom prst="rect">
              <a:avLst/>
            </a:prstGeom>
            <a:solidFill>
              <a:srgbClr val="8DA9DB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Consumers: community and households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5"/>
            <p:cNvSpPr txBox="1"/>
            <p:nvPr/>
          </p:nvSpPr>
          <p:spPr>
            <a:xfrm>
              <a:off x="2923170" y="5649370"/>
              <a:ext cx="3859649" cy="369332"/>
            </a:xfrm>
            <a:prstGeom prst="rect">
              <a:avLst/>
            </a:prstGeom>
            <a:solidFill>
              <a:srgbClr val="00B0F0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Independent Trades person (service)</a:t>
              </a:r>
              <a:endParaRPr/>
            </a:p>
          </p:txBody>
        </p:sp>
        <p:sp>
          <p:nvSpPr>
            <p:cNvPr id="233" name="Google Shape;233;p5"/>
            <p:cNvSpPr txBox="1"/>
            <p:nvPr/>
          </p:nvSpPr>
          <p:spPr>
            <a:xfrm>
              <a:off x="7262807" y="4726544"/>
              <a:ext cx="1763486" cy="369332"/>
            </a:xfrm>
            <a:prstGeom prst="rect">
              <a:avLst/>
            </a:prstGeom>
            <a:solidFill>
              <a:srgbClr val="8DA9DB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Churches </a:t>
              </a:r>
              <a:endParaRPr/>
            </a:p>
          </p:txBody>
        </p:sp>
        <p:sp>
          <p:nvSpPr>
            <p:cNvPr id="235" name="Google Shape;235;p5"/>
            <p:cNvSpPr txBox="1"/>
            <p:nvPr/>
          </p:nvSpPr>
          <p:spPr>
            <a:xfrm>
              <a:off x="7262807" y="3580523"/>
              <a:ext cx="1763486" cy="369332"/>
            </a:xfrm>
            <a:prstGeom prst="rect">
              <a:avLst/>
            </a:prstGeom>
            <a:solidFill>
              <a:srgbClr val="8DA9DB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Clinics</a:t>
              </a:r>
              <a:endParaRPr/>
            </a:p>
          </p:txBody>
        </p:sp>
        <p:sp>
          <p:nvSpPr>
            <p:cNvPr id="237" name="Google Shape;237;p5"/>
            <p:cNvSpPr txBox="1"/>
            <p:nvPr/>
          </p:nvSpPr>
          <p:spPr>
            <a:xfrm>
              <a:off x="7262807" y="2509888"/>
              <a:ext cx="1763486" cy="369332"/>
            </a:xfrm>
            <a:prstGeom prst="rect">
              <a:avLst/>
            </a:prstGeom>
            <a:solidFill>
              <a:srgbClr val="8DA9DB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Schools</a:t>
              </a:r>
              <a:endParaRPr/>
            </a:p>
          </p:txBody>
        </p:sp>
        <p:sp>
          <p:nvSpPr>
            <p:cNvPr id="261" name="Google Shape;261;p5"/>
            <p:cNvSpPr txBox="1"/>
            <p:nvPr/>
          </p:nvSpPr>
          <p:spPr>
            <a:xfrm>
              <a:off x="3102429" y="0"/>
              <a:ext cx="5769427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SANITATION – Value Chain Diagram</a:t>
              </a:r>
              <a:endParaRPr/>
            </a:p>
          </p:txBody>
        </p:sp>
        <p:sp>
          <p:nvSpPr>
            <p:cNvPr id="241" name="Google Shape;241;p5"/>
            <p:cNvSpPr txBox="1"/>
            <p:nvPr/>
          </p:nvSpPr>
          <p:spPr>
            <a:xfrm>
              <a:off x="1448820" y="1536898"/>
              <a:ext cx="585787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20+</a:t>
              </a:r>
              <a:endParaRPr/>
            </a:p>
          </p:txBody>
        </p:sp>
        <p:sp>
          <p:nvSpPr>
            <p:cNvPr id="262" name="Google Shape;262;p5"/>
            <p:cNvSpPr txBox="1"/>
            <p:nvPr/>
          </p:nvSpPr>
          <p:spPr>
            <a:xfrm>
              <a:off x="5050553" y="3342801"/>
              <a:ext cx="585787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15</a:t>
              </a:r>
              <a:endParaRPr/>
            </a:p>
          </p:txBody>
        </p:sp>
        <p:sp>
          <p:nvSpPr>
            <p:cNvPr id="263" name="Google Shape;263;p5"/>
            <p:cNvSpPr txBox="1"/>
            <p:nvPr/>
          </p:nvSpPr>
          <p:spPr>
            <a:xfrm>
              <a:off x="4707348" y="1050211"/>
              <a:ext cx="585787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/>
            </a:p>
          </p:txBody>
        </p:sp>
        <p:sp>
          <p:nvSpPr>
            <p:cNvPr id="264" name="Google Shape;264;p5"/>
            <p:cNvSpPr txBox="1"/>
            <p:nvPr/>
          </p:nvSpPr>
          <p:spPr>
            <a:xfrm>
              <a:off x="4620992" y="5939602"/>
              <a:ext cx="2077812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30+ in NW/W Guale</a:t>
              </a:r>
              <a:endParaRPr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5"/>
            <p:cNvSpPr txBox="1"/>
            <p:nvPr/>
          </p:nvSpPr>
          <p:spPr>
            <a:xfrm>
              <a:off x="4684534" y="2358890"/>
              <a:ext cx="585787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20+</a:t>
              </a:r>
              <a:endParaRPr/>
            </a:p>
          </p:txBody>
        </p:sp>
        <p:sp>
          <p:nvSpPr>
            <p:cNvPr id="266" name="Google Shape;266;p5"/>
            <p:cNvSpPr txBox="1"/>
            <p:nvPr/>
          </p:nvSpPr>
          <p:spPr>
            <a:xfrm flipH="1">
              <a:off x="1758731" y="3295266"/>
              <a:ext cx="457200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5+</a:t>
              </a:r>
              <a:endParaRPr/>
            </a:p>
          </p:txBody>
        </p:sp>
        <p:sp>
          <p:nvSpPr>
            <p:cNvPr id="267" name="Google Shape;267;p5"/>
            <p:cNvSpPr txBox="1"/>
            <p:nvPr/>
          </p:nvSpPr>
          <p:spPr>
            <a:xfrm>
              <a:off x="9296721" y="6483581"/>
              <a:ext cx="2775523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Estimated # of actors in red</a:t>
              </a:r>
              <a:endParaRPr/>
            </a:p>
          </p:txBody>
        </p:sp>
        <p:sp>
          <p:nvSpPr>
            <p:cNvPr id="268" name="Google Shape;268;p5"/>
            <p:cNvSpPr txBox="1"/>
            <p:nvPr/>
          </p:nvSpPr>
          <p:spPr>
            <a:xfrm>
              <a:off x="10319981" y="4024104"/>
              <a:ext cx="1698172" cy="6463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15,000 HH or 60,000 people</a:t>
              </a:r>
              <a:endParaRPr/>
            </a:p>
          </p:txBody>
        </p:sp>
        <p:sp>
          <p:nvSpPr>
            <p:cNvPr id="269" name="Google Shape;269;p5"/>
            <p:cNvSpPr txBox="1"/>
            <p:nvPr/>
          </p:nvSpPr>
          <p:spPr>
            <a:xfrm>
              <a:off x="10308758" y="3799510"/>
              <a:ext cx="1763486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90 communities</a:t>
              </a:r>
              <a:endParaRPr/>
            </a:p>
          </p:txBody>
        </p:sp>
        <p:sp>
          <p:nvSpPr>
            <p:cNvPr id="270" name="Google Shape;270;p5"/>
            <p:cNvSpPr txBox="1"/>
            <p:nvPr/>
          </p:nvSpPr>
          <p:spPr>
            <a:xfrm>
              <a:off x="7917659" y="5074785"/>
              <a:ext cx="2034257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90 NW/W Guale</a:t>
              </a:r>
              <a:endParaRPr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5"/>
            <p:cNvSpPr txBox="1"/>
            <p:nvPr/>
          </p:nvSpPr>
          <p:spPr>
            <a:xfrm>
              <a:off x="7853007" y="3871242"/>
              <a:ext cx="2523787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10 in NW/W Guale</a:t>
              </a:r>
              <a:endParaRPr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5"/>
            <p:cNvSpPr txBox="1"/>
            <p:nvPr/>
          </p:nvSpPr>
          <p:spPr>
            <a:xfrm>
              <a:off x="7825298" y="2795091"/>
              <a:ext cx="2218980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30+ in NW/W Guale</a:t>
              </a:r>
              <a:endParaRPr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5"/>
            <p:cNvSpPr txBox="1"/>
            <p:nvPr/>
          </p:nvSpPr>
          <p:spPr>
            <a:xfrm>
              <a:off x="5098599" y="4618418"/>
              <a:ext cx="585787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15</a:t>
              </a:r>
              <a:endParaRPr/>
            </a:p>
          </p:txBody>
        </p:sp>
        <p:sp>
          <p:nvSpPr>
            <p:cNvPr id="274" name="Google Shape;274;p5"/>
            <p:cNvSpPr txBox="1"/>
            <p:nvPr/>
          </p:nvSpPr>
          <p:spPr>
            <a:xfrm>
              <a:off x="9311009" y="6171882"/>
              <a:ext cx="2568708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B050"/>
                  </a:solidFill>
                  <a:latin typeface="Calibri"/>
                  <a:ea typeface="Calibri"/>
                  <a:cs typeface="Calibri"/>
                  <a:sym typeface="Calibri"/>
                </a:rPr>
                <a:t>H </a:t>
              </a: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= Honiara (location)</a:t>
              </a:r>
              <a:endParaRPr/>
            </a:p>
          </p:txBody>
        </p:sp>
        <p:sp>
          <p:nvSpPr>
            <p:cNvPr id="275" name="Google Shape;275;p5"/>
            <p:cNvSpPr txBox="1"/>
            <p:nvPr/>
          </p:nvSpPr>
          <p:spPr>
            <a:xfrm>
              <a:off x="1496277" y="1271480"/>
              <a:ext cx="314325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B050"/>
                  </a:solidFill>
                  <a:latin typeface="Calibri"/>
                  <a:ea typeface="Calibri"/>
                  <a:cs typeface="Calibri"/>
                  <a:sym typeface="Calibri"/>
                </a:rPr>
                <a:t>H</a:t>
              </a:r>
              <a:endParaRPr/>
            </a:p>
          </p:txBody>
        </p:sp>
        <p:sp>
          <p:nvSpPr>
            <p:cNvPr id="276" name="Google Shape;276;p5"/>
            <p:cNvSpPr txBox="1"/>
            <p:nvPr/>
          </p:nvSpPr>
          <p:spPr>
            <a:xfrm>
              <a:off x="5088572" y="1526706"/>
              <a:ext cx="314325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B050"/>
                  </a:solidFill>
                  <a:latin typeface="Calibri"/>
                  <a:ea typeface="Calibri"/>
                  <a:cs typeface="Calibri"/>
                  <a:sym typeface="Calibri"/>
                </a:rPr>
                <a:t>H</a:t>
              </a:r>
              <a:endParaRPr/>
            </a:p>
          </p:txBody>
        </p:sp>
        <p:sp>
          <p:nvSpPr>
            <p:cNvPr id="277" name="Google Shape;277;p5"/>
            <p:cNvSpPr txBox="1"/>
            <p:nvPr/>
          </p:nvSpPr>
          <p:spPr>
            <a:xfrm>
              <a:off x="1584550" y="3018267"/>
              <a:ext cx="314325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B050"/>
                  </a:solidFill>
                  <a:latin typeface="Calibri"/>
                  <a:ea typeface="Calibri"/>
                  <a:cs typeface="Calibri"/>
                  <a:sym typeface="Calibri"/>
                </a:rPr>
                <a:t>H</a:t>
              </a:r>
              <a:endParaRPr/>
            </a:p>
          </p:txBody>
        </p:sp>
        <p:sp>
          <p:nvSpPr>
            <p:cNvPr id="278" name="Google Shape;278;p5"/>
            <p:cNvSpPr txBox="1"/>
            <p:nvPr/>
          </p:nvSpPr>
          <p:spPr>
            <a:xfrm>
              <a:off x="5113745" y="2927083"/>
              <a:ext cx="314325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B050"/>
                  </a:solidFill>
                  <a:latin typeface="Calibri"/>
                  <a:ea typeface="Calibri"/>
                  <a:cs typeface="Calibri"/>
                  <a:sym typeface="Calibri"/>
                </a:rPr>
                <a:t>H</a:t>
              </a:r>
              <a:endParaRPr/>
            </a:p>
          </p:txBody>
        </p:sp>
        <p:sp>
          <p:nvSpPr>
            <p:cNvPr id="279" name="Google Shape;279;p5"/>
            <p:cNvSpPr txBox="1"/>
            <p:nvPr/>
          </p:nvSpPr>
          <p:spPr>
            <a:xfrm>
              <a:off x="866608" y="1882381"/>
              <a:ext cx="1394393" cy="9387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Honiara Hardware, TONGS, ITA, Changs, Island Enterprise, LKP, EKD, Bowman’s, Bishop Brothers, etc.</a:t>
              </a:r>
              <a:endParaRPr/>
            </a:p>
          </p:txBody>
        </p:sp>
        <p:sp>
          <p:nvSpPr>
            <p:cNvPr id="280" name="Google Shape;280;p5"/>
            <p:cNvSpPr txBox="1"/>
            <p:nvPr/>
          </p:nvSpPr>
          <p:spPr>
            <a:xfrm>
              <a:off x="4298880" y="1340664"/>
              <a:ext cx="1394393" cy="4308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Antony Veke and Bodo Dettke</a:t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5"/>
            <p:cNvSpPr txBox="1"/>
            <p:nvPr/>
          </p:nvSpPr>
          <p:spPr>
            <a:xfrm>
              <a:off x="276854" y="3642815"/>
              <a:ext cx="2037318" cy="6001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Solomon Sheet Steel, Lee Quo Quin, LKP, HCC, Individual Trades Persons</a:t>
              </a:r>
              <a:endParaRPr/>
            </a:p>
          </p:txBody>
        </p:sp>
        <p:sp>
          <p:nvSpPr>
            <p:cNvPr id="282" name="Google Shape;282;p5"/>
            <p:cNvSpPr txBox="1"/>
            <p:nvPr/>
          </p:nvSpPr>
          <p:spPr>
            <a:xfrm>
              <a:off x="836340" y="5925661"/>
              <a:ext cx="1577061" cy="4308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Ex: timber, gravel, sand, stones, sago palm</a:t>
              </a:r>
              <a:endParaRPr/>
            </a:p>
          </p:txBody>
        </p:sp>
        <p:cxnSp>
          <p:nvCxnSpPr>
            <p:cNvPr id="283" name="Google Shape;283;p5"/>
            <p:cNvCxnSpPr/>
            <p:nvPr/>
          </p:nvCxnSpPr>
          <p:spPr>
            <a:xfrm>
              <a:off x="671513" y="1906230"/>
              <a:ext cx="0" cy="1389036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284" name="Google Shape;284;p5"/>
            <p:cNvCxnSpPr>
              <a:stCxn id="253" idx="3"/>
              <a:endCxn id="256" idx="1"/>
            </p:cNvCxnSpPr>
            <p:nvPr/>
          </p:nvCxnSpPr>
          <p:spPr>
            <a:xfrm>
              <a:off x="2090057" y="1700602"/>
              <a:ext cx="1633200" cy="18084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285" name="Google Shape;285;p5"/>
            <p:cNvCxnSpPr>
              <a:stCxn id="253" idx="3"/>
              <a:endCxn id="244" idx="1"/>
            </p:cNvCxnSpPr>
            <p:nvPr/>
          </p:nvCxnSpPr>
          <p:spPr>
            <a:xfrm>
              <a:off x="2090057" y="1700602"/>
              <a:ext cx="1644000" cy="5823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286" name="Google Shape;286;p5"/>
            <p:cNvCxnSpPr/>
            <p:nvPr/>
          </p:nvCxnSpPr>
          <p:spPr>
            <a:xfrm flipH="1" rot="10800000">
              <a:off x="2090057" y="1250518"/>
              <a:ext cx="1613347" cy="314876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287" name="Google Shape;287;p5"/>
            <p:cNvCxnSpPr>
              <a:stCxn id="253" idx="3"/>
            </p:cNvCxnSpPr>
            <p:nvPr/>
          </p:nvCxnSpPr>
          <p:spPr>
            <a:xfrm>
              <a:off x="2090057" y="1700602"/>
              <a:ext cx="1675200" cy="31413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288" name="Google Shape;288;p5"/>
            <p:cNvCxnSpPr>
              <a:endCxn id="258" idx="1"/>
            </p:cNvCxnSpPr>
            <p:nvPr/>
          </p:nvCxnSpPr>
          <p:spPr>
            <a:xfrm>
              <a:off x="2080159" y="3513207"/>
              <a:ext cx="1651800" cy="12429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289" name="Google Shape;289;p5"/>
            <p:cNvCxnSpPr>
              <a:endCxn id="244" idx="1"/>
            </p:cNvCxnSpPr>
            <p:nvPr/>
          </p:nvCxnSpPr>
          <p:spPr>
            <a:xfrm flipH="1" rot="10800000">
              <a:off x="2055090" y="2282949"/>
              <a:ext cx="1679100" cy="12207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290" name="Google Shape;290;p5"/>
            <p:cNvCxnSpPr>
              <a:endCxn id="257" idx="1"/>
            </p:cNvCxnSpPr>
            <p:nvPr/>
          </p:nvCxnSpPr>
          <p:spPr>
            <a:xfrm flipH="1" rot="10800000">
              <a:off x="2103149" y="1214550"/>
              <a:ext cx="1638600" cy="23130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291" name="Google Shape;291;p5"/>
            <p:cNvCxnSpPr>
              <a:endCxn id="256" idx="1"/>
            </p:cNvCxnSpPr>
            <p:nvPr/>
          </p:nvCxnSpPr>
          <p:spPr>
            <a:xfrm flipH="1" rot="10800000">
              <a:off x="2101206" y="3509129"/>
              <a:ext cx="1622100" cy="39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292" name="Google Shape;292;p5"/>
            <p:cNvCxnSpPr/>
            <p:nvPr/>
          </p:nvCxnSpPr>
          <p:spPr>
            <a:xfrm>
              <a:off x="2099847" y="3529206"/>
              <a:ext cx="1655879" cy="153663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293" name="Google Shape;293;p5"/>
            <p:cNvCxnSpPr/>
            <p:nvPr/>
          </p:nvCxnSpPr>
          <p:spPr>
            <a:xfrm flipH="1" rot="10800000">
              <a:off x="6234832" y="3756931"/>
              <a:ext cx="1089034" cy="1906231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294" name="Google Shape;294;p5"/>
            <p:cNvCxnSpPr>
              <a:endCxn id="237" idx="1"/>
            </p:cNvCxnSpPr>
            <p:nvPr/>
          </p:nvCxnSpPr>
          <p:spPr>
            <a:xfrm flipH="1" rot="10800000">
              <a:off x="6256607" y="2694554"/>
              <a:ext cx="1006200" cy="29565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295" name="Google Shape;295;p5"/>
            <p:cNvCxnSpPr>
              <a:endCxn id="239" idx="1"/>
            </p:cNvCxnSpPr>
            <p:nvPr/>
          </p:nvCxnSpPr>
          <p:spPr>
            <a:xfrm flipH="1" rot="10800000">
              <a:off x="6258214" y="1433436"/>
              <a:ext cx="1078200" cy="42150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296" name="Google Shape;296;p5"/>
            <p:cNvCxnSpPr>
              <a:stCxn id="244" idx="3"/>
              <a:endCxn id="237" idx="1"/>
            </p:cNvCxnSpPr>
            <p:nvPr/>
          </p:nvCxnSpPr>
          <p:spPr>
            <a:xfrm>
              <a:off x="5812002" y="2282949"/>
              <a:ext cx="1450800" cy="4116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297" name="Google Shape;297;p5"/>
            <p:cNvCxnSpPr>
              <a:stCxn id="244" idx="3"/>
              <a:endCxn id="233" idx="1"/>
            </p:cNvCxnSpPr>
            <p:nvPr/>
          </p:nvCxnSpPr>
          <p:spPr>
            <a:xfrm>
              <a:off x="5812002" y="2282949"/>
              <a:ext cx="1450800" cy="26283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298" name="Google Shape;298;p5"/>
            <p:cNvCxnSpPr>
              <a:stCxn id="244" idx="3"/>
              <a:endCxn id="235" idx="1"/>
            </p:cNvCxnSpPr>
            <p:nvPr/>
          </p:nvCxnSpPr>
          <p:spPr>
            <a:xfrm>
              <a:off x="5812002" y="2282949"/>
              <a:ext cx="1450800" cy="14823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299" name="Google Shape;299;p5"/>
            <p:cNvCxnSpPr>
              <a:stCxn id="256" idx="3"/>
              <a:endCxn id="233" idx="1"/>
            </p:cNvCxnSpPr>
            <p:nvPr/>
          </p:nvCxnSpPr>
          <p:spPr>
            <a:xfrm>
              <a:off x="5801118" y="3509129"/>
              <a:ext cx="1461600" cy="14022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300" name="Google Shape;300;p5"/>
            <p:cNvCxnSpPr>
              <a:stCxn id="256" idx="3"/>
              <a:endCxn id="235" idx="1"/>
            </p:cNvCxnSpPr>
            <p:nvPr/>
          </p:nvCxnSpPr>
          <p:spPr>
            <a:xfrm>
              <a:off x="5801118" y="3509129"/>
              <a:ext cx="1461600" cy="2562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301" name="Google Shape;301;p5"/>
            <p:cNvCxnSpPr>
              <a:stCxn id="256" idx="3"/>
              <a:endCxn id="237" idx="1"/>
            </p:cNvCxnSpPr>
            <p:nvPr/>
          </p:nvCxnSpPr>
          <p:spPr>
            <a:xfrm flipH="1" rot="10800000">
              <a:off x="5801118" y="2694629"/>
              <a:ext cx="1461600" cy="8145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302" name="Google Shape;302;p5"/>
            <p:cNvCxnSpPr/>
            <p:nvPr/>
          </p:nvCxnSpPr>
          <p:spPr>
            <a:xfrm>
              <a:off x="9373258" y="6018702"/>
              <a:ext cx="671020" cy="0"/>
            </a:xfrm>
            <a:prstGeom prst="straightConnector1">
              <a:avLst/>
            </a:prstGeom>
            <a:noFill/>
            <a:ln cap="flat" cmpd="sng" w="25400">
              <a:solidFill>
                <a:srgbClr val="00B050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sp>
          <p:nvSpPr>
            <p:cNvPr id="303" name="Google Shape;303;p5"/>
            <p:cNvSpPr txBox="1"/>
            <p:nvPr/>
          </p:nvSpPr>
          <p:spPr>
            <a:xfrm>
              <a:off x="10044278" y="5834036"/>
              <a:ext cx="2042254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= no exchange of $</a:t>
              </a:r>
              <a:endParaRPr/>
            </a:p>
          </p:txBody>
        </p:sp>
      </p:grpSp>
      <p:sp>
        <p:nvSpPr>
          <p:cNvPr id="304" name="Google Shape;304;p5"/>
          <p:cNvSpPr txBox="1"/>
          <p:nvPr/>
        </p:nvSpPr>
        <p:spPr>
          <a:xfrm>
            <a:off x="5155762" y="4156314"/>
            <a:ext cx="3143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239" name="Google Shape;239;p5"/>
          <p:cNvSpPr txBox="1"/>
          <p:nvPr/>
        </p:nvSpPr>
        <p:spPr>
          <a:xfrm>
            <a:off x="7336414" y="1248770"/>
            <a:ext cx="1763486" cy="369332"/>
          </a:xfrm>
          <a:prstGeom prst="rect">
            <a:avLst/>
          </a:prstGeom>
          <a:solidFill>
            <a:srgbClr val="8DA9DB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NGOs </a:t>
            </a:r>
            <a:endParaRPr/>
          </a:p>
        </p:txBody>
      </p:sp>
      <p:sp>
        <p:nvSpPr>
          <p:cNvPr id="305" name="Google Shape;305;p5"/>
          <p:cNvSpPr txBox="1"/>
          <p:nvPr/>
        </p:nvSpPr>
        <p:spPr>
          <a:xfrm>
            <a:off x="8045658" y="1246354"/>
            <a:ext cx="30368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/>
          </a:p>
        </p:txBody>
      </p:sp>
      <p:sp>
        <p:nvSpPr>
          <p:cNvPr id="306" name="Google Shape;306;p5"/>
          <p:cNvSpPr txBox="1"/>
          <p:nvPr/>
        </p:nvSpPr>
        <p:spPr>
          <a:xfrm>
            <a:off x="7592022" y="875217"/>
            <a:ext cx="1626479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Plan, Live&amp;Learn, Caritas, World Vision, JICA</a:t>
            </a:r>
            <a:endParaRPr/>
          </a:p>
        </p:txBody>
      </p:sp>
      <p:cxnSp>
        <p:nvCxnSpPr>
          <p:cNvPr id="307" name="Google Shape;307;p5"/>
          <p:cNvCxnSpPr>
            <a:stCxn id="253" idx="3"/>
            <a:endCxn id="239" idx="1"/>
          </p:cNvCxnSpPr>
          <p:nvPr/>
        </p:nvCxnSpPr>
        <p:spPr>
          <a:xfrm flipH="1" rot="10800000">
            <a:off x="2090057" y="1433302"/>
            <a:ext cx="5246400" cy="2673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08" name="Google Shape;308;p5"/>
          <p:cNvCxnSpPr>
            <a:stCxn id="249" idx="3"/>
          </p:cNvCxnSpPr>
          <p:nvPr/>
        </p:nvCxnSpPr>
        <p:spPr>
          <a:xfrm flipH="1" rot="10800000">
            <a:off x="2090057" y="4887879"/>
            <a:ext cx="1675200" cy="7341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09" name="Google Shape;309;p5"/>
          <p:cNvCxnSpPr>
            <a:endCxn id="233" idx="1"/>
          </p:cNvCxnSpPr>
          <p:nvPr/>
        </p:nvCxnSpPr>
        <p:spPr>
          <a:xfrm flipH="1" rot="10800000">
            <a:off x="6253907" y="4911210"/>
            <a:ext cx="1008900" cy="7353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10" name="Google Shape;310;p5"/>
          <p:cNvCxnSpPr>
            <a:endCxn id="237" idx="1"/>
          </p:cNvCxnSpPr>
          <p:nvPr/>
        </p:nvCxnSpPr>
        <p:spPr>
          <a:xfrm>
            <a:off x="5826707" y="1218854"/>
            <a:ext cx="1436100" cy="1475700"/>
          </a:xfrm>
          <a:prstGeom prst="straightConnector1">
            <a:avLst/>
          </a:prstGeom>
          <a:noFill/>
          <a:ln cap="flat" cmpd="sng" w="25400">
            <a:solidFill>
              <a:srgbClr val="00B05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11" name="Google Shape;311;p5"/>
          <p:cNvCxnSpPr>
            <a:endCxn id="235" idx="1"/>
          </p:cNvCxnSpPr>
          <p:nvPr/>
        </p:nvCxnSpPr>
        <p:spPr>
          <a:xfrm>
            <a:off x="5812007" y="1217589"/>
            <a:ext cx="1450800" cy="2547600"/>
          </a:xfrm>
          <a:prstGeom prst="straightConnector1">
            <a:avLst/>
          </a:prstGeom>
          <a:noFill/>
          <a:ln cap="flat" cmpd="sng" w="25400">
            <a:solidFill>
              <a:srgbClr val="00B05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12" name="Google Shape;312;p5"/>
          <p:cNvCxnSpPr>
            <a:endCxn id="233" idx="1"/>
          </p:cNvCxnSpPr>
          <p:nvPr/>
        </p:nvCxnSpPr>
        <p:spPr>
          <a:xfrm>
            <a:off x="5799407" y="1219110"/>
            <a:ext cx="1463400" cy="3692100"/>
          </a:xfrm>
          <a:prstGeom prst="straightConnector1">
            <a:avLst/>
          </a:prstGeom>
          <a:noFill/>
          <a:ln cap="flat" cmpd="sng" w="25400">
            <a:solidFill>
              <a:srgbClr val="00B05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13" name="Google Shape;313;p5"/>
          <p:cNvCxnSpPr>
            <a:stCxn id="244" idx="3"/>
            <a:endCxn id="239" idx="1"/>
          </p:cNvCxnSpPr>
          <p:nvPr/>
        </p:nvCxnSpPr>
        <p:spPr>
          <a:xfrm flipH="1" rot="10800000">
            <a:off x="5812002" y="1433349"/>
            <a:ext cx="1524300" cy="8496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14" name="Google Shape;314;p5"/>
          <p:cNvCxnSpPr/>
          <p:nvPr/>
        </p:nvCxnSpPr>
        <p:spPr>
          <a:xfrm>
            <a:off x="4528836" y="2756846"/>
            <a:ext cx="119871" cy="463015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15" name="Google Shape;315;p5"/>
          <p:cNvCxnSpPr>
            <a:endCxn id="239" idx="1"/>
          </p:cNvCxnSpPr>
          <p:nvPr/>
        </p:nvCxnSpPr>
        <p:spPr>
          <a:xfrm flipH="1" rot="10800000">
            <a:off x="5815414" y="1433436"/>
            <a:ext cx="1521000" cy="31851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16" name="Google Shape;316;p5"/>
          <p:cNvCxnSpPr>
            <a:stCxn id="256" idx="3"/>
            <a:endCxn id="239" idx="1"/>
          </p:cNvCxnSpPr>
          <p:nvPr/>
        </p:nvCxnSpPr>
        <p:spPr>
          <a:xfrm flipH="1" rot="10800000">
            <a:off x="5801118" y="1433429"/>
            <a:ext cx="1535400" cy="20757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17" name="Google Shape;317;p5"/>
          <p:cNvCxnSpPr>
            <a:stCxn id="256" idx="3"/>
            <a:endCxn id="259" idx="1"/>
          </p:cNvCxnSpPr>
          <p:nvPr/>
        </p:nvCxnSpPr>
        <p:spPr>
          <a:xfrm flipH="1" rot="10800000">
            <a:off x="5801118" y="3429029"/>
            <a:ext cx="4442400" cy="801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18" name="Google Shape;318;p5"/>
          <p:cNvCxnSpPr/>
          <p:nvPr/>
        </p:nvCxnSpPr>
        <p:spPr>
          <a:xfrm>
            <a:off x="4882889" y="3820828"/>
            <a:ext cx="4243" cy="609208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19" name="Google Shape;319;p5"/>
          <p:cNvCxnSpPr/>
          <p:nvPr/>
        </p:nvCxnSpPr>
        <p:spPr>
          <a:xfrm>
            <a:off x="9114900" y="1456146"/>
            <a:ext cx="1167647" cy="1288468"/>
          </a:xfrm>
          <a:prstGeom prst="straightConnector1">
            <a:avLst/>
          </a:prstGeom>
          <a:noFill/>
          <a:ln cap="flat" cmpd="sng" w="25400">
            <a:solidFill>
              <a:srgbClr val="00B05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20" name="Google Shape;320;p5"/>
          <p:cNvCxnSpPr>
            <a:endCxn id="237" idx="0"/>
          </p:cNvCxnSpPr>
          <p:nvPr/>
        </p:nvCxnSpPr>
        <p:spPr>
          <a:xfrm>
            <a:off x="8115450" y="1630288"/>
            <a:ext cx="29100" cy="879600"/>
          </a:xfrm>
          <a:prstGeom prst="straightConnector1">
            <a:avLst/>
          </a:prstGeom>
          <a:noFill/>
          <a:ln cap="flat" cmpd="sng" w="25400">
            <a:solidFill>
              <a:srgbClr val="00B05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321" name="Google Shape;321;p5"/>
          <p:cNvSpPr txBox="1"/>
          <p:nvPr/>
        </p:nvSpPr>
        <p:spPr>
          <a:xfrm>
            <a:off x="9582265" y="1542679"/>
            <a:ext cx="1625932" cy="6001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Only in the past, not by all NGOs and not since new RWASH Policy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6" name="Google Shape;326;p6"/>
          <p:cNvCxnSpPr>
            <a:stCxn id="327" idx="3"/>
          </p:cNvCxnSpPr>
          <p:nvPr/>
        </p:nvCxnSpPr>
        <p:spPr>
          <a:xfrm>
            <a:off x="4972384" y="1512917"/>
            <a:ext cx="3221100" cy="6774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28" name="Google Shape;328;p6"/>
          <p:cNvCxnSpPr>
            <a:stCxn id="329" idx="3"/>
            <a:endCxn id="330" idx="1"/>
          </p:cNvCxnSpPr>
          <p:nvPr/>
        </p:nvCxnSpPr>
        <p:spPr>
          <a:xfrm>
            <a:off x="5067561" y="3080062"/>
            <a:ext cx="3090600" cy="5946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31" name="Google Shape;331;p6"/>
          <p:cNvCxnSpPr>
            <a:stCxn id="332" idx="1"/>
          </p:cNvCxnSpPr>
          <p:nvPr/>
        </p:nvCxnSpPr>
        <p:spPr>
          <a:xfrm>
            <a:off x="2196733" y="3467388"/>
            <a:ext cx="5961300" cy="3549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33" name="Google Shape;333;p6"/>
          <p:cNvCxnSpPr/>
          <p:nvPr/>
        </p:nvCxnSpPr>
        <p:spPr>
          <a:xfrm flipH="1" rot="10800000">
            <a:off x="2158360" y="1574441"/>
            <a:ext cx="466134" cy="1922242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34" name="Google Shape;334;p6"/>
          <p:cNvCxnSpPr/>
          <p:nvPr/>
        </p:nvCxnSpPr>
        <p:spPr>
          <a:xfrm>
            <a:off x="3908903" y="1842856"/>
            <a:ext cx="84479" cy="909119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grpSp>
        <p:nvGrpSpPr>
          <p:cNvPr id="335" name="Google Shape;335;p6"/>
          <p:cNvGrpSpPr/>
          <p:nvPr/>
        </p:nvGrpSpPr>
        <p:grpSpPr>
          <a:xfrm>
            <a:off x="347082" y="-23230"/>
            <a:ext cx="12091699" cy="6852913"/>
            <a:chOff x="299643" y="0"/>
            <a:chExt cx="12091699" cy="6852913"/>
          </a:xfrm>
        </p:grpSpPr>
        <p:cxnSp>
          <p:nvCxnSpPr>
            <p:cNvPr id="336" name="Google Shape;336;p6"/>
            <p:cNvCxnSpPr>
              <a:stCxn id="337" idx="3"/>
            </p:cNvCxnSpPr>
            <p:nvPr/>
          </p:nvCxnSpPr>
          <p:spPr>
            <a:xfrm>
              <a:off x="7621938" y="1905268"/>
              <a:ext cx="2919000" cy="13632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338" name="Google Shape;338;p6"/>
            <p:cNvCxnSpPr/>
            <p:nvPr/>
          </p:nvCxnSpPr>
          <p:spPr>
            <a:xfrm flipH="1" rot="10800000">
              <a:off x="7707591" y="4141212"/>
              <a:ext cx="2843585" cy="149619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sp>
          <p:nvSpPr>
            <p:cNvPr id="339" name="Google Shape;339;p6"/>
            <p:cNvSpPr txBox="1"/>
            <p:nvPr/>
          </p:nvSpPr>
          <p:spPr>
            <a:xfrm>
              <a:off x="326571" y="1515936"/>
              <a:ext cx="1763486" cy="369332"/>
            </a:xfrm>
            <a:prstGeom prst="rect">
              <a:avLst/>
            </a:prstGeom>
            <a:solidFill>
              <a:srgbClr val="8DA9DB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Importer</a:t>
              </a:r>
              <a:endParaRPr/>
            </a:p>
          </p:txBody>
        </p:sp>
        <p:sp>
          <p:nvSpPr>
            <p:cNvPr id="340" name="Google Shape;340;p6"/>
            <p:cNvSpPr txBox="1"/>
            <p:nvPr/>
          </p:nvSpPr>
          <p:spPr>
            <a:xfrm>
              <a:off x="326571" y="3295266"/>
              <a:ext cx="1763486" cy="369332"/>
            </a:xfrm>
            <a:prstGeom prst="rect">
              <a:avLst/>
            </a:prstGeom>
            <a:solidFill>
              <a:srgbClr val="8DA9DB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Manufacturer</a:t>
              </a:r>
              <a:endParaRPr/>
            </a:p>
          </p:txBody>
        </p:sp>
        <p:sp>
          <p:nvSpPr>
            <p:cNvPr id="341" name="Google Shape;341;p6"/>
            <p:cNvSpPr txBox="1"/>
            <p:nvPr/>
          </p:nvSpPr>
          <p:spPr>
            <a:xfrm>
              <a:off x="326571" y="5298813"/>
              <a:ext cx="1763486" cy="369332"/>
            </a:xfrm>
            <a:prstGeom prst="rect">
              <a:avLst/>
            </a:prstGeom>
            <a:solidFill>
              <a:srgbClr val="8DA9DB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Input Suppliers</a:t>
              </a:r>
              <a:endParaRPr/>
            </a:p>
          </p:txBody>
        </p:sp>
        <p:sp>
          <p:nvSpPr>
            <p:cNvPr id="337" name="Google Shape;337;p6"/>
            <p:cNvSpPr txBox="1"/>
            <p:nvPr/>
          </p:nvSpPr>
          <p:spPr>
            <a:xfrm>
              <a:off x="5544126" y="1582102"/>
              <a:ext cx="2077812" cy="646331"/>
            </a:xfrm>
            <a:prstGeom prst="rect">
              <a:avLst/>
            </a:prstGeom>
            <a:solidFill>
              <a:srgbClr val="8DA9DB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Retailers owned by importers</a:t>
              </a:r>
              <a:endParaRPr/>
            </a:p>
          </p:txBody>
        </p:sp>
        <p:sp>
          <p:nvSpPr>
            <p:cNvPr id="342" name="Google Shape;342;p6"/>
            <p:cNvSpPr txBox="1"/>
            <p:nvPr/>
          </p:nvSpPr>
          <p:spPr>
            <a:xfrm>
              <a:off x="5588486" y="2924084"/>
              <a:ext cx="2077812" cy="646331"/>
            </a:xfrm>
            <a:prstGeom prst="rect">
              <a:avLst/>
            </a:prstGeom>
            <a:solidFill>
              <a:srgbClr val="8DA9DB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Retailers owned by wholesalers</a:t>
              </a:r>
              <a:endParaRPr/>
            </a:p>
          </p:txBody>
        </p:sp>
        <p:sp>
          <p:nvSpPr>
            <p:cNvPr id="327" name="Google Shape;327;p6"/>
            <p:cNvSpPr txBox="1"/>
            <p:nvPr/>
          </p:nvSpPr>
          <p:spPr>
            <a:xfrm>
              <a:off x="2577309" y="1212981"/>
              <a:ext cx="2347636" cy="646331"/>
            </a:xfrm>
            <a:prstGeom prst="rect">
              <a:avLst/>
            </a:prstGeom>
            <a:solidFill>
              <a:srgbClr val="8DA9DB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Wholesaler/Distributor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(Importers)</a:t>
              </a:r>
              <a:endParaRPr/>
            </a:p>
          </p:txBody>
        </p:sp>
        <p:sp>
          <p:nvSpPr>
            <p:cNvPr id="343" name="Google Shape;343;p6"/>
            <p:cNvSpPr txBox="1"/>
            <p:nvPr/>
          </p:nvSpPr>
          <p:spPr>
            <a:xfrm>
              <a:off x="5597635" y="4125288"/>
              <a:ext cx="2077812" cy="646331"/>
            </a:xfrm>
            <a:prstGeom prst="rect">
              <a:avLst/>
            </a:prstGeom>
            <a:solidFill>
              <a:srgbClr val="8DA9DB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Independent Retailers</a:t>
              </a:r>
              <a:endParaRPr/>
            </a:p>
          </p:txBody>
        </p:sp>
        <p:sp>
          <p:nvSpPr>
            <p:cNvPr id="344" name="Google Shape;344;p6"/>
            <p:cNvSpPr txBox="1"/>
            <p:nvPr/>
          </p:nvSpPr>
          <p:spPr>
            <a:xfrm>
              <a:off x="10551176" y="2136339"/>
              <a:ext cx="1455753" cy="2585323"/>
            </a:xfrm>
            <a:prstGeom prst="rect">
              <a:avLst/>
            </a:prstGeom>
            <a:solidFill>
              <a:srgbClr val="8DA9DB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Consumers: community and households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p6"/>
            <p:cNvSpPr txBox="1"/>
            <p:nvPr/>
          </p:nvSpPr>
          <p:spPr>
            <a:xfrm>
              <a:off x="8127727" y="1885958"/>
              <a:ext cx="1763486" cy="369332"/>
            </a:xfrm>
            <a:prstGeom prst="rect">
              <a:avLst/>
            </a:prstGeom>
            <a:solidFill>
              <a:srgbClr val="8DA9DB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Village Canteen</a:t>
              </a:r>
              <a:endParaRPr/>
            </a:p>
          </p:txBody>
        </p:sp>
        <p:sp>
          <p:nvSpPr>
            <p:cNvPr id="346" name="Google Shape;346;p6"/>
            <p:cNvSpPr txBox="1"/>
            <p:nvPr/>
          </p:nvSpPr>
          <p:spPr>
            <a:xfrm>
              <a:off x="8146057" y="4483674"/>
              <a:ext cx="1763486" cy="369332"/>
            </a:xfrm>
            <a:prstGeom prst="rect">
              <a:avLst/>
            </a:prstGeom>
            <a:solidFill>
              <a:srgbClr val="8DA9DB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Clinics</a:t>
              </a:r>
              <a:endParaRPr/>
            </a:p>
          </p:txBody>
        </p:sp>
        <p:sp>
          <p:nvSpPr>
            <p:cNvPr id="330" name="Google Shape;330;p6"/>
            <p:cNvSpPr txBox="1"/>
            <p:nvPr/>
          </p:nvSpPr>
          <p:spPr>
            <a:xfrm>
              <a:off x="8110708" y="3513143"/>
              <a:ext cx="1763486" cy="369332"/>
            </a:xfrm>
            <a:prstGeom prst="rect">
              <a:avLst/>
            </a:prstGeom>
            <a:solidFill>
              <a:srgbClr val="8DA9DB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Schools</a:t>
              </a:r>
              <a:endParaRPr/>
            </a:p>
          </p:txBody>
        </p:sp>
        <p:sp>
          <p:nvSpPr>
            <p:cNvPr id="347" name="Google Shape;347;p6"/>
            <p:cNvSpPr txBox="1"/>
            <p:nvPr/>
          </p:nvSpPr>
          <p:spPr>
            <a:xfrm>
              <a:off x="3102429" y="0"/>
              <a:ext cx="5769427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HYGIENE – Value Chain Diagram</a:t>
              </a:r>
              <a:endParaRPr/>
            </a:p>
          </p:txBody>
        </p:sp>
        <p:sp>
          <p:nvSpPr>
            <p:cNvPr id="348" name="Google Shape;348;p6"/>
            <p:cNvSpPr txBox="1"/>
            <p:nvPr/>
          </p:nvSpPr>
          <p:spPr>
            <a:xfrm>
              <a:off x="310163" y="1166980"/>
              <a:ext cx="22563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10 big, 30+ smaller</a:t>
              </a:r>
              <a:endParaRPr/>
            </a:p>
          </p:txBody>
        </p:sp>
        <p:sp>
          <p:nvSpPr>
            <p:cNvPr id="349" name="Google Shape;349;p6"/>
            <p:cNvSpPr txBox="1"/>
            <p:nvPr/>
          </p:nvSpPr>
          <p:spPr>
            <a:xfrm>
              <a:off x="6832414" y="1877382"/>
              <a:ext cx="585787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20</a:t>
              </a:r>
              <a:endParaRPr/>
            </a:p>
          </p:txBody>
        </p:sp>
        <p:sp>
          <p:nvSpPr>
            <p:cNvPr id="350" name="Google Shape;350;p6"/>
            <p:cNvSpPr txBox="1"/>
            <p:nvPr/>
          </p:nvSpPr>
          <p:spPr>
            <a:xfrm>
              <a:off x="4184652" y="1508106"/>
              <a:ext cx="585787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10</a:t>
              </a:r>
              <a:endParaRPr/>
            </a:p>
          </p:txBody>
        </p:sp>
        <p:sp>
          <p:nvSpPr>
            <p:cNvPr id="332" name="Google Shape;332;p6"/>
            <p:cNvSpPr txBox="1"/>
            <p:nvPr/>
          </p:nvSpPr>
          <p:spPr>
            <a:xfrm flipH="1">
              <a:off x="1692094" y="3305952"/>
              <a:ext cx="457200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6+</a:t>
              </a:r>
              <a:endParaRPr/>
            </a:p>
          </p:txBody>
        </p:sp>
        <p:sp>
          <p:nvSpPr>
            <p:cNvPr id="351" name="Google Shape;351;p6"/>
            <p:cNvSpPr txBox="1"/>
            <p:nvPr/>
          </p:nvSpPr>
          <p:spPr>
            <a:xfrm>
              <a:off x="9296721" y="6483581"/>
              <a:ext cx="2775523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Estimated # of actors in red</a:t>
              </a:r>
              <a:endParaRPr/>
            </a:p>
          </p:txBody>
        </p:sp>
        <p:sp>
          <p:nvSpPr>
            <p:cNvPr id="352" name="Google Shape;352;p6"/>
            <p:cNvSpPr txBox="1"/>
            <p:nvPr/>
          </p:nvSpPr>
          <p:spPr>
            <a:xfrm>
              <a:off x="10613861" y="4170364"/>
              <a:ext cx="1559736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15,000 HH or 60,000 people</a:t>
              </a:r>
              <a:endParaRPr/>
            </a:p>
          </p:txBody>
        </p:sp>
        <p:sp>
          <p:nvSpPr>
            <p:cNvPr id="353" name="Google Shape;353;p6"/>
            <p:cNvSpPr txBox="1"/>
            <p:nvPr/>
          </p:nvSpPr>
          <p:spPr>
            <a:xfrm>
              <a:off x="10627856" y="3847553"/>
              <a:ext cx="1763486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90 communities</a:t>
              </a:r>
              <a:endParaRPr/>
            </a:p>
          </p:txBody>
        </p:sp>
        <p:sp>
          <p:nvSpPr>
            <p:cNvPr id="354" name="Google Shape;354;p6"/>
            <p:cNvSpPr txBox="1"/>
            <p:nvPr/>
          </p:nvSpPr>
          <p:spPr>
            <a:xfrm>
              <a:off x="8147053" y="4806796"/>
              <a:ext cx="2523787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10 in NW/W Guale</a:t>
              </a:r>
              <a:endParaRPr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" name="Google Shape;355;p6"/>
            <p:cNvSpPr txBox="1"/>
            <p:nvPr/>
          </p:nvSpPr>
          <p:spPr>
            <a:xfrm>
              <a:off x="8118261" y="3818549"/>
              <a:ext cx="2218980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30+ in NW/W Guale</a:t>
              </a:r>
              <a:endParaRPr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356;p6"/>
            <p:cNvSpPr txBox="1"/>
            <p:nvPr/>
          </p:nvSpPr>
          <p:spPr>
            <a:xfrm>
              <a:off x="6889172" y="3206556"/>
              <a:ext cx="585787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60</a:t>
              </a:r>
              <a:endParaRPr/>
            </a:p>
          </p:txBody>
        </p:sp>
        <p:sp>
          <p:nvSpPr>
            <p:cNvPr id="357" name="Google Shape;357;p6"/>
            <p:cNvSpPr txBox="1"/>
            <p:nvPr/>
          </p:nvSpPr>
          <p:spPr>
            <a:xfrm>
              <a:off x="9311009" y="6171882"/>
              <a:ext cx="2568708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B050"/>
                  </a:solidFill>
                  <a:latin typeface="Calibri"/>
                  <a:ea typeface="Calibri"/>
                  <a:cs typeface="Calibri"/>
                  <a:sym typeface="Calibri"/>
                </a:rPr>
                <a:t>H </a:t>
              </a: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= Honiara (location)</a:t>
              </a:r>
              <a:endParaRPr/>
            </a:p>
          </p:txBody>
        </p:sp>
        <p:sp>
          <p:nvSpPr>
            <p:cNvPr id="358" name="Google Shape;358;p6"/>
            <p:cNvSpPr txBox="1"/>
            <p:nvPr/>
          </p:nvSpPr>
          <p:spPr>
            <a:xfrm>
              <a:off x="1442008" y="1523449"/>
              <a:ext cx="314325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B050"/>
                  </a:solidFill>
                  <a:latin typeface="Calibri"/>
                  <a:ea typeface="Calibri"/>
                  <a:cs typeface="Calibri"/>
                  <a:sym typeface="Calibri"/>
                </a:rPr>
                <a:t>H</a:t>
              </a:r>
              <a:endParaRPr/>
            </a:p>
          </p:txBody>
        </p:sp>
        <p:sp>
          <p:nvSpPr>
            <p:cNvPr id="359" name="Google Shape;359;p6"/>
            <p:cNvSpPr txBox="1"/>
            <p:nvPr/>
          </p:nvSpPr>
          <p:spPr>
            <a:xfrm>
              <a:off x="3826793" y="1504800"/>
              <a:ext cx="314325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B050"/>
                  </a:solidFill>
                  <a:latin typeface="Calibri"/>
                  <a:ea typeface="Calibri"/>
                  <a:cs typeface="Calibri"/>
                  <a:sym typeface="Calibri"/>
                </a:rPr>
                <a:t>H</a:t>
              </a:r>
              <a:endParaRPr/>
            </a:p>
          </p:txBody>
        </p:sp>
        <p:sp>
          <p:nvSpPr>
            <p:cNvPr id="360" name="Google Shape;360;p6"/>
            <p:cNvSpPr txBox="1"/>
            <p:nvPr/>
          </p:nvSpPr>
          <p:spPr>
            <a:xfrm>
              <a:off x="1507638" y="3031057"/>
              <a:ext cx="314325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B050"/>
                  </a:solidFill>
                  <a:latin typeface="Calibri"/>
                  <a:ea typeface="Calibri"/>
                  <a:cs typeface="Calibri"/>
                  <a:sym typeface="Calibri"/>
                </a:rPr>
                <a:t>H</a:t>
              </a:r>
              <a:endParaRPr/>
            </a:p>
          </p:txBody>
        </p:sp>
        <p:sp>
          <p:nvSpPr>
            <p:cNvPr id="361" name="Google Shape;361;p6"/>
            <p:cNvSpPr txBox="1"/>
            <p:nvPr/>
          </p:nvSpPr>
          <p:spPr>
            <a:xfrm>
              <a:off x="2752273" y="2469065"/>
              <a:ext cx="11091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B050"/>
                  </a:solidFill>
                  <a:latin typeface="Calibri"/>
                  <a:ea typeface="Calibri"/>
                  <a:cs typeface="Calibri"/>
                  <a:sym typeface="Calibri"/>
                </a:rPr>
                <a:t>H + Visale</a:t>
              </a:r>
              <a:endParaRPr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" name="Google Shape;362;p6"/>
            <p:cNvSpPr txBox="1"/>
            <p:nvPr/>
          </p:nvSpPr>
          <p:spPr>
            <a:xfrm>
              <a:off x="703724" y="1860630"/>
              <a:ext cx="1469183" cy="110799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Big: CDL, George Wu, Bulk Shop, Low Price, ABBA, Talu, Kasu, Fengs</a:t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Smaller: White Angel, Gao Ming, etc.</a:t>
              </a:r>
              <a:endParaRPr/>
            </a:p>
          </p:txBody>
        </p:sp>
        <p:sp>
          <p:nvSpPr>
            <p:cNvPr id="363" name="Google Shape;363;p6"/>
            <p:cNvSpPr txBox="1"/>
            <p:nvPr/>
          </p:nvSpPr>
          <p:spPr>
            <a:xfrm>
              <a:off x="546456" y="3642815"/>
              <a:ext cx="16602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Soap: KPSI, STP, Chottu, Market women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Sanitary Pads: MJ, Bethesda, DIVIT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Toilet Paper: Hiway (Ranandi)</a:t>
              </a:r>
              <a:endParaRPr/>
            </a:p>
          </p:txBody>
        </p:sp>
        <p:sp>
          <p:nvSpPr>
            <p:cNvPr id="364" name="Google Shape;364;p6"/>
            <p:cNvSpPr txBox="1"/>
            <p:nvPr/>
          </p:nvSpPr>
          <p:spPr>
            <a:xfrm>
              <a:off x="299643" y="5642518"/>
              <a:ext cx="1755509" cy="6001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Soap: VCO, Copra oil, etc. 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Sanitary Pads: fabric, snap buttons, etc. </a:t>
              </a:r>
              <a:endParaRPr/>
            </a:p>
          </p:txBody>
        </p:sp>
        <p:cxnSp>
          <p:nvCxnSpPr>
            <p:cNvPr id="365" name="Google Shape;365;p6"/>
            <p:cNvCxnSpPr>
              <a:stCxn id="339" idx="3"/>
              <a:endCxn id="327" idx="1"/>
            </p:cNvCxnSpPr>
            <p:nvPr/>
          </p:nvCxnSpPr>
          <p:spPr>
            <a:xfrm flipH="1" rot="10800000">
              <a:off x="2090057" y="1536202"/>
              <a:ext cx="487200" cy="1644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366" name="Google Shape;366;p6"/>
            <p:cNvCxnSpPr>
              <a:stCxn id="339" idx="3"/>
              <a:endCxn id="329" idx="1"/>
            </p:cNvCxnSpPr>
            <p:nvPr/>
          </p:nvCxnSpPr>
          <p:spPr>
            <a:xfrm>
              <a:off x="2090057" y="1700602"/>
              <a:ext cx="531900" cy="14028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367" name="Google Shape;367;p6"/>
            <p:cNvCxnSpPr>
              <a:stCxn id="329" idx="3"/>
              <a:endCxn id="345" idx="1"/>
            </p:cNvCxnSpPr>
            <p:nvPr/>
          </p:nvCxnSpPr>
          <p:spPr>
            <a:xfrm flipH="1" rot="10800000">
              <a:off x="5020122" y="2070692"/>
              <a:ext cx="3107700" cy="10326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368" name="Google Shape;368;p6"/>
            <p:cNvCxnSpPr/>
            <p:nvPr/>
          </p:nvCxnSpPr>
          <p:spPr>
            <a:xfrm>
              <a:off x="5041315" y="3134970"/>
              <a:ext cx="547171" cy="1178864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369" name="Google Shape;369;p6"/>
            <p:cNvCxnSpPr>
              <a:stCxn id="329" idx="3"/>
            </p:cNvCxnSpPr>
            <p:nvPr/>
          </p:nvCxnSpPr>
          <p:spPr>
            <a:xfrm>
              <a:off x="5020122" y="3103292"/>
              <a:ext cx="556500" cy="84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370" name="Google Shape;370;p6"/>
            <p:cNvCxnSpPr>
              <a:endCxn id="329" idx="1"/>
            </p:cNvCxnSpPr>
            <p:nvPr/>
          </p:nvCxnSpPr>
          <p:spPr>
            <a:xfrm flipH="1" rot="10800000">
              <a:off x="2099706" y="3103292"/>
              <a:ext cx="522300" cy="4260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371" name="Google Shape;371;p6"/>
            <p:cNvCxnSpPr/>
            <p:nvPr/>
          </p:nvCxnSpPr>
          <p:spPr>
            <a:xfrm rot="10800000">
              <a:off x="452947" y="3680846"/>
              <a:ext cx="1" cy="1603124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372" name="Google Shape;372;p6"/>
            <p:cNvCxnSpPr>
              <a:stCxn id="337" idx="3"/>
              <a:endCxn id="330" idx="1"/>
            </p:cNvCxnSpPr>
            <p:nvPr/>
          </p:nvCxnSpPr>
          <p:spPr>
            <a:xfrm>
              <a:off x="7621938" y="1905267"/>
              <a:ext cx="488700" cy="17925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373" name="Google Shape;373;p6"/>
            <p:cNvCxnSpPr>
              <a:stCxn id="337" idx="3"/>
            </p:cNvCxnSpPr>
            <p:nvPr/>
          </p:nvCxnSpPr>
          <p:spPr>
            <a:xfrm>
              <a:off x="7621938" y="1905268"/>
              <a:ext cx="541200" cy="600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374" name="Google Shape;374;p6"/>
            <p:cNvCxnSpPr>
              <a:stCxn id="342" idx="3"/>
              <a:endCxn id="345" idx="1"/>
            </p:cNvCxnSpPr>
            <p:nvPr/>
          </p:nvCxnSpPr>
          <p:spPr>
            <a:xfrm flipH="1" rot="10800000">
              <a:off x="7666298" y="2070650"/>
              <a:ext cx="461400" cy="11766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375" name="Google Shape;375;p6"/>
            <p:cNvCxnSpPr>
              <a:stCxn id="342" idx="3"/>
              <a:endCxn id="330" idx="1"/>
            </p:cNvCxnSpPr>
            <p:nvPr/>
          </p:nvCxnSpPr>
          <p:spPr>
            <a:xfrm>
              <a:off x="7666298" y="3247249"/>
              <a:ext cx="444300" cy="450600"/>
            </a:xfrm>
            <a:prstGeom prst="straightConnector1">
              <a:avLst/>
            </a:prstGeom>
            <a:noFill/>
            <a:ln cap="flat" cmpd="sng" w="254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376" name="Google Shape;376;p6"/>
            <p:cNvCxnSpPr/>
            <p:nvPr/>
          </p:nvCxnSpPr>
          <p:spPr>
            <a:xfrm>
              <a:off x="9373258" y="6018702"/>
              <a:ext cx="671020" cy="0"/>
            </a:xfrm>
            <a:prstGeom prst="straightConnector1">
              <a:avLst/>
            </a:prstGeom>
            <a:noFill/>
            <a:ln cap="flat" cmpd="sng" w="25400">
              <a:solidFill>
                <a:srgbClr val="00B050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sp>
          <p:nvSpPr>
            <p:cNvPr id="377" name="Google Shape;377;p6"/>
            <p:cNvSpPr txBox="1"/>
            <p:nvPr/>
          </p:nvSpPr>
          <p:spPr>
            <a:xfrm>
              <a:off x="10044278" y="5834036"/>
              <a:ext cx="2042254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= no exchange of $</a:t>
              </a:r>
              <a:endParaRPr/>
            </a:p>
          </p:txBody>
        </p:sp>
        <p:sp>
          <p:nvSpPr>
            <p:cNvPr id="378" name="Google Shape;378;p6"/>
            <p:cNvSpPr txBox="1"/>
            <p:nvPr/>
          </p:nvSpPr>
          <p:spPr>
            <a:xfrm>
              <a:off x="3947272" y="2477333"/>
              <a:ext cx="585787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30+</a:t>
              </a:r>
              <a:endParaRPr/>
            </a:p>
          </p:txBody>
        </p:sp>
      </p:grpSp>
      <p:sp>
        <p:nvSpPr>
          <p:cNvPr id="379" name="Google Shape;379;p6"/>
          <p:cNvSpPr txBox="1"/>
          <p:nvPr/>
        </p:nvSpPr>
        <p:spPr>
          <a:xfrm>
            <a:off x="6638699" y="1850015"/>
            <a:ext cx="3143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cxnSp>
        <p:nvCxnSpPr>
          <p:cNvPr id="380" name="Google Shape;380;p6"/>
          <p:cNvCxnSpPr>
            <a:endCxn id="381" idx="1"/>
          </p:cNvCxnSpPr>
          <p:nvPr/>
        </p:nvCxnSpPr>
        <p:spPr>
          <a:xfrm>
            <a:off x="2157624" y="3501343"/>
            <a:ext cx="3505800" cy="20385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82" name="Google Shape;382;p6"/>
          <p:cNvCxnSpPr/>
          <p:nvPr/>
        </p:nvCxnSpPr>
        <p:spPr>
          <a:xfrm>
            <a:off x="9940347" y="2052985"/>
            <a:ext cx="702455" cy="1017856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83" name="Google Shape;383;p6"/>
          <p:cNvCxnSpPr/>
          <p:nvPr/>
        </p:nvCxnSpPr>
        <p:spPr>
          <a:xfrm>
            <a:off x="4528836" y="2756846"/>
            <a:ext cx="119871" cy="463015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84" name="Google Shape;384;p6"/>
          <p:cNvCxnSpPr>
            <a:stCxn id="327" idx="3"/>
          </p:cNvCxnSpPr>
          <p:nvPr/>
        </p:nvCxnSpPr>
        <p:spPr>
          <a:xfrm>
            <a:off x="4972384" y="1512917"/>
            <a:ext cx="783900" cy="26253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85" name="Google Shape;385;p6"/>
          <p:cNvCxnSpPr/>
          <p:nvPr/>
        </p:nvCxnSpPr>
        <p:spPr>
          <a:xfrm flipH="1" rot="10800000">
            <a:off x="9956982" y="3851236"/>
            <a:ext cx="631435" cy="865197"/>
          </a:xfrm>
          <a:prstGeom prst="straightConnector1">
            <a:avLst/>
          </a:prstGeom>
          <a:noFill/>
          <a:ln cap="flat" cmpd="sng" w="25400">
            <a:solidFill>
              <a:srgbClr val="00B05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86" name="Google Shape;386;p6"/>
          <p:cNvCxnSpPr>
            <a:stCxn id="342" idx="3"/>
            <a:endCxn id="344" idx="1"/>
          </p:cNvCxnSpPr>
          <p:nvPr/>
        </p:nvCxnSpPr>
        <p:spPr>
          <a:xfrm>
            <a:off x="7713737" y="3224020"/>
            <a:ext cx="2884800" cy="1818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329" name="Google Shape;329;p6"/>
          <p:cNvSpPr txBox="1"/>
          <p:nvPr/>
        </p:nvSpPr>
        <p:spPr>
          <a:xfrm>
            <a:off x="2669445" y="2756896"/>
            <a:ext cx="2398116" cy="646331"/>
          </a:xfrm>
          <a:prstGeom prst="rect">
            <a:avLst/>
          </a:prstGeom>
          <a:solidFill>
            <a:srgbClr val="8DA9DB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Wholesaler/Distributor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(non-importers)</a:t>
            </a:r>
            <a:endParaRPr/>
          </a:p>
        </p:txBody>
      </p:sp>
      <p:sp>
        <p:nvSpPr>
          <p:cNvPr id="381" name="Google Shape;381;p6"/>
          <p:cNvSpPr txBox="1"/>
          <p:nvPr/>
        </p:nvSpPr>
        <p:spPr>
          <a:xfrm>
            <a:off x="5663424" y="5216678"/>
            <a:ext cx="2077812" cy="646331"/>
          </a:xfrm>
          <a:prstGeom prst="rect">
            <a:avLst/>
          </a:prstGeom>
          <a:solidFill>
            <a:srgbClr val="8DA9DB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Retailer owned by manufacturers</a:t>
            </a:r>
            <a:endParaRPr/>
          </a:p>
        </p:txBody>
      </p:sp>
      <p:sp>
        <p:nvSpPr>
          <p:cNvPr id="387" name="Google Shape;387;p6"/>
          <p:cNvSpPr txBox="1"/>
          <p:nvPr/>
        </p:nvSpPr>
        <p:spPr>
          <a:xfrm>
            <a:off x="7395974" y="5491389"/>
            <a:ext cx="58578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388" name="Google Shape;388;p6"/>
          <p:cNvSpPr txBox="1"/>
          <p:nvPr/>
        </p:nvSpPr>
        <p:spPr>
          <a:xfrm>
            <a:off x="6850275" y="4391341"/>
            <a:ext cx="71304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100+</a:t>
            </a:r>
            <a:endParaRPr/>
          </a:p>
        </p:txBody>
      </p:sp>
      <p:sp>
        <p:nvSpPr>
          <p:cNvPr id="389" name="Google Shape;389;p6"/>
          <p:cNvSpPr txBox="1"/>
          <p:nvPr/>
        </p:nvSpPr>
        <p:spPr>
          <a:xfrm>
            <a:off x="5735238" y="2621104"/>
            <a:ext cx="110919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H + Visale</a:t>
            </a:r>
            <a:endParaRPr sz="18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6"/>
          <p:cNvSpPr txBox="1"/>
          <p:nvPr/>
        </p:nvSpPr>
        <p:spPr>
          <a:xfrm>
            <a:off x="5757140" y="3829474"/>
            <a:ext cx="110919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H + Visale</a:t>
            </a:r>
            <a:endParaRPr sz="18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6"/>
          <p:cNvSpPr txBox="1"/>
          <p:nvPr/>
        </p:nvSpPr>
        <p:spPr>
          <a:xfrm>
            <a:off x="7143855" y="5491389"/>
            <a:ext cx="3143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392" name="Google Shape;392;p6"/>
          <p:cNvSpPr txBox="1"/>
          <p:nvPr/>
        </p:nvSpPr>
        <p:spPr>
          <a:xfrm>
            <a:off x="5702671" y="5848492"/>
            <a:ext cx="1755509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KPSI</a:t>
            </a:r>
            <a:endParaRPr/>
          </a:p>
        </p:txBody>
      </p:sp>
      <p:sp>
        <p:nvSpPr>
          <p:cNvPr id="393" name="Google Shape;393;p6"/>
          <p:cNvSpPr txBox="1"/>
          <p:nvPr/>
        </p:nvSpPr>
        <p:spPr>
          <a:xfrm>
            <a:off x="8148356" y="2174340"/>
            <a:ext cx="221898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100+ in NW/W Guale</a:t>
            </a:r>
            <a:endParaRPr sz="1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94" name="Google Shape;394;p6"/>
          <p:cNvCxnSpPr/>
          <p:nvPr/>
        </p:nvCxnSpPr>
        <p:spPr>
          <a:xfrm flipH="1" rot="10800000">
            <a:off x="9938652" y="3725617"/>
            <a:ext cx="659963" cy="1"/>
          </a:xfrm>
          <a:prstGeom prst="straightConnector1">
            <a:avLst/>
          </a:prstGeom>
          <a:noFill/>
          <a:ln cap="flat" cmpd="sng" w="25400">
            <a:solidFill>
              <a:srgbClr val="00B05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95" name="Google Shape;395;p6"/>
          <p:cNvCxnSpPr/>
          <p:nvPr/>
        </p:nvCxnSpPr>
        <p:spPr>
          <a:xfrm flipH="1" rot="10800000">
            <a:off x="7744797" y="2264775"/>
            <a:ext cx="490030" cy="2163109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96" name="Google Shape;396;p6"/>
          <p:cNvCxnSpPr>
            <a:endCxn id="346" idx="1"/>
          </p:cNvCxnSpPr>
          <p:nvPr/>
        </p:nvCxnSpPr>
        <p:spPr>
          <a:xfrm>
            <a:off x="7734496" y="4450110"/>
            <a:ext cx="459000" cy="195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97" name="Google Shape;397;p6"/>
          <p:cNvCxnSpPr/>
          <p:nvPr/>
        </p:nvCxnSpPr>
        <p:spPr>
          <a:xfrm flipH="1" rot="10800000">
            <a:off x="7744388" y="3844840"/>
            <a:ext cx="461040" cy="593745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98" name="Google Shape;398;p6"/>
          <p:cNvCxnSpPr/>
          <p:nvPr/>
        </p:nvCxnSpPr>
        <p:spPr>
          <a:xfrm flipH="1" rot="10800000">
            <a:off x="7744797" y="4073748"/>
            <a:ext cx="2875764" cy="364579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99" name="Google Shape;399;p6"/>
          <p:cNvCxnSpPr>
            <a:endCxn id="346" idx="1"/>
          </p:cNvCxnSpPr>
          <p:nvPr/>
        </p:nvCxnSpPr>
        <p:spPr>
          <a:xfrm>
            <a:off x="7668496" y="1892010"/>
            <a:ext cx="525000" cy="27531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400" name="Google Shape;400;p6"/>
          <p:cNvCxnSpPr>
            <a:endCxn id="346" idx="1"/>
          </p:cNvCxnSpPr>
          <p:nvPr/>
        </p:nvCxnSpPr>
        <p:spPr>
          <a:xfrm>
            <a:off x="7723696" y="3188910"/>
            <a:ext cx="469800" cy="1456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2019-12-02T14:00:34Z</dcterms:created>
  <dc:creator>Lorenz Wild</dc:creator>
</cp:coreProperties>
</file>