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16" r:id="rId4"/>
  </p:sldMasterIdLst>
  <p:notesMasterIdLst>
    <p:notesMasterId r:id="rId32"/>
  </p:notesMasterIdLst>
  <p:handoutMasterIdLst>
    <p:handoutMasterId r:id="rId33"/>
  </p:handoutMasterIdLst>
  <p:sldIdLst>
    <p:sldId id="3444" r:id="rId5"/>
    <p:sldId id="3440" r:id="rId6"/>
    <p:sldId id="3457" r:id="rId7"/>
    <p:sldId id="3441" r:id="rId8"/>
    <p:sldId id="3442" r:id="rId9"/>
    <p:sldId id="3443" r:id="rId10"/>
    <p:sldId id="3432" r:id="rId11"/>
    <p:sldId id="3436" r:id="rId12"/>
    <p:sldId id="277" r:id="rId13"/>
    <p:sldId id="3450" r:id="rId14"/>
    <p:sldId id="3437" r:id="rId15"/>
    <p:sldId id="3469" r:id="rId16"/>
    <p:sldId id="3449" r:id="rId17"/>
    <p:sldId id="300" r:id="rId18"/>
    <p:sldId id="306" r:id="rId19"/>
    <p:sldId id="3462" r:id="rId20"/>
    <p:sldId id="3451" r:id="rId21"/>
    <p:sldId id="3461" r:id="rId22"/>
    <p:sldId id="301" r:id="rId23"/>
    <p:sldId id="285" r:id="rId24"/>
    <p:sldId id="3453" r:id="rId25"/>
    <p:sldId id="3454" r:id="rId26"/>
    <p:sldId id="3463" r:id="rId27"/>
    <p:sldId id="302" r:id="rId28"/>
    <p:sldId id="290" r:id="rId29"/>
    <p:sldId id="3459" r:id="rId30"/>
    <p:sldId id="3460" r:id="rId31"/>
  </p:sldIdLst>
  <p:sldSz cx="9144000" cy="6858000" type="screen4x3"/>
  <p:notesSz cx="6858000" cy="9144000"/>
  <p:custDataLst>
    <p:tags r:id="rId3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2D20998-F6B7-4201-A558-5D147B42B1DB}">
          <p14:sldIdLst>
            <p14:sldId id="3444"/>
            <p14:sldId id="3440"/>
            <p14:sldId id="3457"/>
            <p14:sldId id="3441"/>
            <p14:sldId id="3442"/>
            <p14:sldId id="3443"/>
            <p14:sldId id="3432"/>
            <p14:sldId id="3436"/>
            <p14:sldId id="277"/>
            <p14:sldId id="3450"/>
            <p14:sldId id="3437"/>
            <p14:sldId id="3469"/>
            <p14:sldId id="3449"/>
            <p14:sldId id="300"/>
            <p14:sldId id="306"/>
            <p14:sldId id="3462"/>
            <p14:sldId id="3451"/>
            <p14:sldId id="3461"/>
            <p14:sldId id="301"/>
            <p14:sldId id="285"/>
            <p14:sldId id="3453"/>
            <p14:sldId id="3454"/>
            <p14:sldId id="3463"/>
            <p14:sldId id="302"/>
            <p14:sldId id="290"/>
            <p14:sldId id="3459"/>
            <p14:sldId id="346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D08B01-8E60-2025-1AC5-4F4081884245}" name="Audrey Lodes" initials="AL" userId="S::alodes1@jh.edu::e8c24380-2181-4c88-95cc-0f2f5d43e00e" providerId="AD"/>
  <p188:author id="{53912B26-360C-6940-8AB8-AFAD3E418A22}" name="Tim Sparkman" initials="" userId="S::tim.sparkman@thecanopylab.com::7f8a7f94-0c5b-4aa3-919d-6c2983de56cc" providerId="AD"/>
  <p188:author id="{B264915E-E017-2810-84A8-2053252AE25C}" name=".. Krueger" initials=".K" userId="a871a22a55f9a3d9" providerId="Windows Live"/>
  <p188:author id="{5AA33683-D25E-A75B-E368-4CC5941F81F1}" name="Mike Klassen" initials="MK" userId="1b9116622729b50b" providerId="Windows Live"/>
  <p188:author id="{9B2A03B4-D532-DB44-52FD-10BC0B5EFBB1}" name="Timothy Sparkman" initials="TS" userId="95cc735f857a5d75" providerId="Windows Live"/>
  <p188:author id="{C01B25C4-72B2-8B98-D116-47212585D0D3}" name="Meseret Tefera" initials="MT" userId="S::metefera@mercycorps.org::504240ba-525c-40ff-901d-862c2d928848" providerId="AD"/>
  <p188:author id="{17DCDFEC-8FF0-CF74-E9C7-3B7176AEE583}" name="Giulia Salmaso" initials="GS" userId="adf8b5b01211882b"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eorgia Stevenson" initials="GS" lastIdx="1" clrIdx="0">
    <p:extLst>
      <p:ext uri="{19B8F6BF-5375-455C-9EA6-DF929625EA0E}">
        <p15:presenceInfo xmlns:p15="http://schemas.microsoft.com/office/powerpoint/2012/main" userId="Georgia Stevenson" providerId="None"/>
      </p:ext>
    </p:extLst>
  </p:cmAuthor>
  <p:cmAuthor id="2" name="Bethanie M Thompson" initials="BMT" lastIdx="2" clrIdx="1">
    <p:extLst>
      <p:ext uri="{19B8F6BF-5375-455C-9EA6-DF929625EA0E}">
        <p15:presenceInfo xmlns:p15="http://schemas.microsoft.com/office/powerpoint/2012/main" userId="S::bethanie.m.thompson@pwc.com::88e1ef44-7931-4351-954c-1b3174f35877" providerId="AD"/>
      </p:ext>
    </p:extLst>
  </p:cmAuthor>
  <p:cmAuthor id="3" name="Holly Krueger" initials="HK" lastIdx="6" clrIdx="2">
    <p:extLst>
      <p:ext uri="{19B8F6BF-5375-455C-9EA6-DF929625EA0E}">
        <p15:presenceInfo xmlns:p15="http://schemas.microsoft.com/office/powerpoint/2012/main" userId="a871a22a55f9a3d9" providerId="Windows Live"/>
      </p:ext>
    </p:extLst>
  </p:cmAuthor>
  <p:cmAuthor id="4" name="Laura Kim" initials="LK" lastIdx="21" clrIdx="3">
    <p:extLst>
      <p:ext uri="{19B8F6BF-5375-455C-9EA6-DF929625EA0E}">
        <p15:presenceInfo xmlns:p15="http://schemas.microsoft.com/office/powerpoint/2012/main" userId="58051e538b4448e0" providerId="Windows Live"/>
      </p:ext>
    </p:extLst>
  </p:cmAuthor>
  <p:cmAuthor id="5" name="Timothy Sparkman" initials="TS" lastIdx="10" clrIdx="4">
    <p:extLst>
      <p:ext uri="{19B8F6BF-5375-455C-9EA6-DF929625EA0E}">
        <p15:presenceInfo xmlns:p15="http://schemas.microsoft.com/office/powerpoint/2012/main" userId="95cc735f857a5d75" providerId="Windows Live"/>
      </p:ext>
    </p:extLst>
  </p:cmAuthor>
  <p:cmAuthor id="6" name="Kelly Robbins" initials="KR" lastIdx="14" clrIdx="5">
    <p:extLst>
      <p:ext uri="{19B8F6BF-5375-455C-9EA6-DF929625EA0E}">
        <p15:presenceInfo xmlns:p15="http://schemas.microsoft.com/office/powerpoint/2012/main" userId="Kelly Robbin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8D1C"/>
    <a:srgbClr val="8E7E58"/>
    <a:srgbClr val="313A4F"/>
    <a:srgbClr val="E15759"/>
    <a:srgbClr val="6879A1"/>
    <a:srgbClr val="DE785D"/>
    <a:srgbClr val="58688E"/>
    <a:srgbClr val="C44928"/>
    <a:srgbClr val="8330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433" autoAdjust="0"/>
    <p:restoredTop sz="85245" autoAdjust="0"/>
  </p:normalViewPr>
  <p:slideViewPr>
    <p:cSldViewPr snapToGrid="0">
      <p:cViewPr varScale="1">
        <p:scale>
          <a:sx n="79" d="100"/>
          <a:sy n="79" d="100"/>
        </p:scale>
        <p:origin x="954" y="29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73" d="100"/>
          <a:sy n="73" d="100"/>
        </p:scale>
        <p:origin x="2816" y="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69660D-67BB-4B4A-8C5E-72C54ED98E1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1411B97-5BF4-419F-A786-00F77017DC2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6317DF-4996-4F31-9866-14C167D8DD05}" type="datetimeFigureOut">
              <a:rPr lang="en-US" smtClean="0"/>
              <a:t>6/6/2025</a:t>
            </a:fld>
            <a:endParaRPr lang="en-US"/>
          </a:p>
        </p:txBody>
      </p:sp>
      <p:sp>
        <p:nvSpPr>
          <p:cNvPr id="4" name="Footer Placeholder 3">
            <a:extLst>
              <a:ext uri="{FF2B5EF4-FFF2-40B4-BE49-F238E27FC236}">
                <a16:creationId xmlns:a16="http://schemas.microsoft.com/office/drawing/2014/main" id="{E5ED75A7-FA95-4197-B9A4-76BE6A15E3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AF28B1C-0F57-41C8-93DF-6BA7675385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AAE6F6-CD63-41DA-BEA3-5E8A06318D2B}" type="slidenum">
              <a:rPr lang="en-US" smtClean="0"/>
              <a:t>‹#›</a:t>
            </a:fld>
            <a:endParaRPr lang="en-US"/>
          </a:p>
        </p:txBody>
      </p:sp>
    </p:spTree>
    <p:extLst>
      <p:ext uri="{BB962C8B-B14F-4D97-AF65-F5344CB8AC3E}">
        <p14:creationId xmlns:p14="http://schemas.microsoft.com/office/powerpoint/2010/main" val="30664064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8EEC01-23CB-48D4-81CD-7A74B2F19FE0}" type="datetimeFigureOut">
              <a:rPr lang="en-US" smtClean="0"/>
              <a:t>6/6/2025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4D53F9-1CEF-4EEB-930B-9F5566963E3C}" type="slidenum">
              <a:rPr lang="en-US" smtClean="0"/>
              <a:t>‹#›</a:t>
            </a:fld>
            <a:endParaRPr lang="en-US"/>
          </a:p>
        </p:txBody>
      </p:sp>
    </p:spTree>
    <p:extLst>
      <p:ext uri="{BB962C8B-B14F-4D97-AF65-F5344CB8AC3E}">
        <p14:creationId xmlns:p14="http://schemas.microsoft.com/office/powerpoint/2010/main" val="2377581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4D53F9-1CEF-4EEB-930B-9F5566963E3C}" type="slidenum">
              <a:rPr lang="en-US" smtClean="0"/>
              <a:t>5</a:t>
            </a:fld>
            <a:endParaRPr lang="en-US"/>
          </a:p>
        </p:txBody>
      </p:sp>
    </p:spTree>
    <p:extLst>
      <p:ext uri="{BB962C8B-B14F-4D97-AF65-F5344CB8AC3E}">
        <p14:creationId xmlns:p14="http://schemas.microsoft.com/office/powerpoint/2010/main" val="2938147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solidFill>
                <a:srgbClr val="3F3F3F"/>
              </a:solidFill>
              <a:effectLst/>
              <a:latin typeface="Helvetica" pitchFamily="2" charset="0"/>
            </a:endParaRPr>
          </a:p>
        </p:txBody>
      </p:sp>
      <p:sp>
        <p:nvSpPr>
          <p:cNvPr id="4" name="Slide Number Placeholder 3"/>
          <p:cNvSpPr>
            <a:spLocks noGrp="1"/>
          </p:cNvSpPr>
          <p:nvPr>
            <p:ph type="sldNum" sz="quarter" idx="5"/>
          </p:nvPr>
        </p:nvSpPr>
        <p:spPr/>
        <p:txBody>
          <a:bodyPr/>
          <a:lstStyle/>
          <a:p>
            <a:fld id="{014D53F9-1CEF-4EEB-930B-9F5566963E3C}" type="slidenum">
              <a:rPr lang="en-US" smtClean="0"/>
              <a:t>13</a:t>
            </a:fld>
            <a:endParaRPr lang="en-US"/>
          </a:p>
        </p:txBody>
      </p:sp>
    </p:spTree>
    <p:extLst>
      <p:ext uri="{BB962C8B-B14F-4D97-AF65-F5344CB8AC3E}">
        <p14:creationId xmlns:p14="http://schemas.microsoft.com/office/powerpoint/2010/main" val="2931203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5"/>
          </p:nvPr>
        </p:nvSpPr>
        <p:spPr/>
        <p:txBody>
          <a:bodyPr/>
          <a:lstStyle/>
          <a:p>
            <a:fld id="{014D53F9-1CEF-4EEB-930B-9F5566963E3C}" type="slidenum">
              <a:rPr lang="en-US" smtClean="0"/>
              <a:t>15</a:t>
            </a:fld>
            <a:endParaRPr lang="en-US"/>
          </a:p>
        </p:txBody>
      </p:sp>
    </p:spTree>
    <p:extLst>
      <p:ext uri="{BB962C8B-B14F-4D97-AF65-F5344CB8AC3E}">
        <p14:creationId xmlns:p14="http://schemas.microsoft.com/office/powerpoint/2010/main" val="241693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5"/>
          </p:nvPr>
        </p:nvSpPr>
        <p:spPr/>
        <p:txBody>
          <a:bodyPr/>
          <a:lstStyle/>
          <a:p>
            <a:fld id="{014D53F9-1CEF-4EEB-930B-9F5566963E3C}" type="slidenum">
              <a:rPr lang="en-US" smtClean="0"/>
              <a:t>17</a:t>
            </a:fld>
            <a:endParaRPr lang="en-US"/>
          </a:p>
        </p:txBody>
      </p:sp>
    </p:spTree>
    <p:extLst>
      <p:ext uri="{BB962C8B-B14F-4D97-AF65-F5344CB8AC3E}">
        <p14:creationId xmlns:p14="http://schemas.microsoft.com/office/powerpoint/2010/main" val="39364336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4D53F9-1CEF-4EEB-930B-9F5566963E3C}" type="slidenum">
              <a:rPr lang="en-US" smtClean="0"/>
              <a:t>22</a:t>
            </a:fld>
            <a:endParaRPr lang="en-US"/>
          </a:p>
        </p:txBody>
      </p:sp>
    </p:spTree>
    <p:extLst>
      <p:ext uri="{BB962C8B-B14F-4D97-AF65-F5344CB8AC3E}">
        <p14:creationId xmlns:p14="http://schemas.microsoft.com/office/powerpoint/2010/main" val="34287305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_1">
    <p:spTree>
      <p:nvGrpSpPr>
        <p:cNvPr id="1" name=""/>
        <p:cNvGrpSpPr/>
        <p:nvPr/>
      </p:nvGrpSpPr>
      <p:grpSpPr>
        <a:xfrm>
          <a:off x="0" y="0"/>
          <a:ext cx="0" cy="0"/>
          <a:chOff x="0" y="0"/>
          <a:chExt cx="0" cy="0"/>
        </a:xfrm>
      </p:grpSpPr>
      <p:sp>
        <p:nvSpPr>
          <p:cNvPr id="7" name="Rectangle 6"/>
          <p:cNvSpPr/>
          <p:nvPr/>
        </p:nvSpPr>
        <p:spPr>
          <a:xfrm>
            <a:off x="0" y="919487"/>
            <a:ext cx="8718487" cy="4665160"/>
          </a:xfrm>
          <a:prstGeom prst="rect">
            <a:avLst/>
          </a:prstGeom>
          <a:solidFill>
            <a:srgbClr val="58688E"/>
          </a:solidFill>
          <a:ln>
            <a:noFill/>
          </a:ln>
        </p:spPr>
        <p:style>
          <a:lnRef idx="0">
            <a:scrgbClr r="0" g="0" b="0"/>
          </a:lnRef>
          <a:fillRef idx="0">
            <a:scrgbClr r="0" g="0" b="0"/>
          </a:fillRef>
          <a:effectRef idx="0">
            <a:scrgbClr r="0" g="0" b="0"/>
          </a:effectRef>
          <a:fontRef idx="minor">
            <a:schemeClr val="lt1"/>
          </a:fontRef>
        </p:style>
      </p:sp>
      <p:pic>
        <p:nvPicPr>
          <p:cNvPr id="6" name="Picture 5">
            <a:extLst>
              <a:ext uri="{FF2B5EF4-FFF2-40B4-BE49-F238E27FC236}">
                <a16:creationId xmlns:a16="http://schemas.microsoft.com/office/drawing/2014/main" id="{DEF8E8BE-CDE5-AC6D-BFB0-2793E4CFB1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3535" t="24257" r="13535" b="24337"/>
          <a:stretch/>
        </p:blipFill>
        <p:spPr>
          <a:xfrm>
            <a:off x="8057464" y="6262578"/>
            <a:ext cx="915771" cy="432060"/>
          </a:xfrm>
          <a:prstGeom prst="rect">
            <a:avLst/>
          </a:prstGeom>
        </p:spPr>
      </p:pic>
      <p:sp>
        <p:nvSpPr>
          <p:cNvPr id="8" name="Title 1">
            <a:extLst>
              <a:ext uri="{FF2B5EF4-FFF2-40B4-BE49-F238E27FC236}">
                <a16:creationId xmlns:a16="http://schemas.microsoft.com/office/drawing/2014/main" id="{14949026-BD4D-9980-F744-6EA94D611E87}"/>
              </a:ext>
            </a:extLst>
          </p:cNvPr>
          <p:cNvSpPr>
            <a:spLocks noGrp="1"/>
          </p:cNvSpPr>
          <p:nvPr>
            <p:ph type="title"/>
          </p:nvPr>
        </p:nvSpPr>
        <p:spPr>
          <a:xfrm>
            <a:off x="300444" y="1273353"/>
            <a:ext cx="7929155" cy="2580189"/>
          </a:xfrm>
          <a:prstGeom prst="rect">
            <a:avLst/>
          </a:prstGeom>
        </p:spPr>
        <p:txBody>
          <a:bodyPr anchor="ctr"/>
          <a:lstStyle>
            <a:lvl1pPr algn="l">
              <a:defRPr sz="4000" b="0">
                <a:solidFill>
                  <a:schemeClr val="bg1"/>
                </a:solidFill>
              </a:defRPr>
            </a:lvl1p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BA00C59D-AA50-284D-55E3-D5E665278144}"/>
              </a:ext>
            </a:extLst>
          </p:cNvPr>
          <p:cNvSpPr>
            <a:spLocks noGrp="1"/>
          </p:cNvSpPr>
          <p:nvPr>
            <p:ph type="body" sz="quarter" idx="10"/>
          </p:nvPr>
        </p:nvSpPr>
        <p:spPr>
          <a:xfrm>
            <a:off x="300445" y="3970610"/>
            <a:ext cx="7929154" cy="1123950"/>
          </a:xfrm>
        </p:spPr>
        <p:txBody>
          <a:bodyPr anchor="ct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4187371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_2">
    <p:spTree>
      <p:nvGrpSpPr>
        <p:cNvPr id="1" name=""/>
        <p:cNvGrpSpPr/>
        <p:nvPr/>
      </p:nvGrpSpPr>
      <p:grpSpPr>
        <a:xfrm>
          <a:off x="0" y="0"/>
          <a:ext cx="0" cy="0"/>
          <a:chOff x="0" y="0"/>
          <a:chExt cx="0" cy="0"/>
        </a:xfrm>
      </p:grpSpPr>
      <p:sp>
        <p:nvSpPr>
          <p:cNvPr id="7" name="Rectangle 6"/>
          <p:cNvSpPr/>
          <p:nvPr/>
        </p:nvSpPr>
        <p:spPr>
          <a:xfrm>
            <a:off x="0" y="919487"/>
            <a:ext cx="8700380" cy="4665160"/>
          </a:xfrm>
          <a:prstGeom prst="rect">
            <a:avLst/>
          </a:prstGeom>
          <a:solidFill>
            <a:srgbClr val="E15759"/>
          </a:solidFill>
          <a:ln>
            <a:noFill/>
          </a:ln>
        </p:spPr>
        <p:style>
          <a:lnRef idx="0">
            <a:scrgbClr r="0" g="0" b="0"/>
          </a:lnRef>
          <a:fillRef idx="0">
            <a:scrgbClr r="0" g="0" b="0"/>
          </a:fillRef>
          <a:effectRef idx="0">
            <a:scrgbClr r="0" g="0" b="0"/>
          </a:effectRef>
          <a:fontRef idx="minor">
            <a:schemeClr val="lt1"/>
          </a:fontRef>
        </p:style>
      </p:sp>
      <p:pic>
        <p:nvPicPr>
          <p:cNvPr id="6" name="Picture 5">
            <a:extLst>
              <a:ext uri="{FF2B5EF4-FFF2-40B4-BE49-F238E27FC236}">
                <a16:creationId xmlns:a16="http://schemas.microsoft.com/office/drawing/2014/main" id="{DEF8E8BE-CDE5-AC6D-BFB0-2793E4CFB1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3535" t="24257" r="13535" b="24337"/>
          <a:stretch/>
        </p:blipFill>
        <p:spPr>
          <a:xfrm>
            <a:off x="8057464" y="6262578"/>
            <a:ext cx="915771" cy="432060"/>
          </a:xfrm>
          <a:prstGeom prst="rect">
            <a:avLst/>
          </a:prstGeom>
        </p:spPr>
      </p:pic>
      <p:sp>
        <p:nvSpPr>
          <p:cNvPr id="8" name="Title 1">
            <a:extLst>
              <a:ext uri="{FF2B5EF4-FFF2-40B4-BE49-F238E27FC236}">
                <a16:creationId xmlns:a16="http://schemas.microsoft.com/office/drawing/2014/main" id="{14949026-BD4D-9980-F744-6EA94D611E87}"/>
              </a:ext>
            </a:extLst>
          </p:cNvPr>
          <p:cNvSpPr>
            <a:spLocks noGrp="1"/>
          </p:cNvSpPr>
          <p:nvPr>
            <p:ph type="title"/>
          </p:nvPr>
        </p:nvSpPr>
        <p:spPr>
          <a:xfrm>
            <a:off x="300445" y="1273353"/>
            <a:ext cx="7929155" cy="2580189"/>
          </a:xfrm>
          <a:prstGeom prst="rect">
            <a:avLst/>
          </a:prstGeom>
        </p:spPr>
        <p:txBody>
          <a:bodyPr anchor="ctr"/>
          <a:lstStyle>
            <a:lvl1pPr algn="l">
              <a:defRPr sz="4000" b="0">
                <a:solidFill>
                  <a:schemeClr val="bg1"/>
                </a:solidFill>
              </a:defRPr>
            </a:lvl1p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BA00C59D-AA50-284D-55E3-D5E665278144}"/>
              </a:ext>
            </a:extLst>
          </p:cNvPr>
          <p:cNvSpPr>
            <a:spLocks noGrp="1"/>
          </p:cNvSpPr>
          <p:nvPr>
            <p:ph type="body" sz="quarter" idx="10"/>
          </p:nvPr>
        </p:nvSpPr>
        <p:spPr>
          <a:xfrm>
            <a:off x="300445" y="3970610"/>
            <a:ext cx="7929155" cy="1123950"/>
          </a:xfrm>
        </p:spPr>
        <p:txBody>
          <a:bodyPr anchor="ct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340287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_3">
    <p:spTree>
      <p:nvGrpSpPr>
        <p:cNvPr id="1" name=""/>
        <p:cNvGrpSpPr/>
        <p:nvPr/>
      </p:nvGrpSpPr>
      <p:grpSpPr>
        <a:xfrm>
          <a:off x="0" y="0"/>
          <a:ext cx="0" cy="0"/>
          <a:chOff x="0" y="0"/>
          <a:chExt cx="0" cy="0"/>
        </a:xfrm>
      </p:grpSpPr>
      <p:sp>
        <p:nvSpPr>
          <p:cNvPr id="7" name="Rectangle 6"/>
          <p:cNvSpPr/>
          <p:nvPr/>
        </p:nvSpPr>
        <p:spPr>
          <a:xfrm>
            <a:off x="0" y="919487"/>
            <a:ext cx="8691154" cy="4665160"/>
          </a:xfrm>
          <a:prstGeom prst="rect">
            <a:avLst/>
          </a:prstGeom>
          <a:solidFill>
            <a:srgbClr val="313A4F"/>
          </a:solidFill>
          <a:ln>
            <a:noFill/>
          </a:ln>
        </p:spPr>
        <p:style>
          <a:lnRef idx="0">
            <a:scrgbClr r="0" g="0" b="0"/>
          </a:lnRef>
          <a:fillRef idx="0">
            <a:scrgbClr r="0" g="0" b="0"/>
          </a:fillRef>
          <a:effectRef idx="0">
            <a:scrgbClr r="0" g="0" b="0"/>
          </a:effectRef>
          <a:fontRef idx="minor">
            <a:schemeClr val="lt1"/>
          </a:fontRef>
        </p:style>
      </p:sp>
      <p:pic>
        <p:nvPicPr>
          <p:cNvPr id="6" name="Picture 5">
            <a:extLst>
              <a:ext uri="{FF2B5EF4-FFF2-40B4-BE49-F238E27FC236}">
                <a16:creationId xmlns:a16="http://schemas.microsoft.com/office/drawing/2014/main" id="{DEF8E8BE-CDE5-AC6D-BFB0-2793E4CFB1A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3535" t="24257" r="13535" b="24337"/>
          <a:stretch/>
        </p:blipFill>
        <p:spPr>
          <a:xfrm>
            <a:off x="8057464" y="6262578"/>
            <a:ext cx="915771" cy="432060"/>
          </a:xfrm>
          <a:prstGeom prst="rect">
            <a:avLst/>
          </a:prstGeom>
        </p:spPr>
      </p:pic>
      <p:sp>
        <p:nvSpPr>
          <p:cNvPr id="8" name="Title 1">
            <a:extLst>
              <a:ext uri="{FF2B5EF4-FFF2-40B4-BE49-F238E27FC236}">
                <a16:creationId xmlns:a16="http://schemas.microsoft.com/office/drawing/2014/main" id="{14949026-BD4D-9980-F744-6EA94D611E87}"/>
              </a:ext>
            </a:extLst>
          </p:cNvPr>
          <p:cNvSpPr>
            <a:spLocks noGrp="1"/>
          </p:cNvSpPr>
          <p:nvPr>
            <p:ph type="title"/>
          </p:nvPr>
        </p:nvSpPr>
        <p:spPr>
          <a:xfrm>
            <a:off x="300445" y="1273353"/>
            <a:ext cx="7920446" cy="2580189"/>
          </a:xfrm>
          <a:prstGeom prst="rect">
            <a:avLst/>
          </a:prstGeom>
        </p:spPr>
        <p:txBody>
          <a:bodyPr anchor="ctr"/>
          <a:lstStyle>
            <a:lvl1pPr algn="l">
              <a:defRPr sz="4000" b="0">
                <a:solidFill>
                  <a:schemeClr val="bg1"/>
                </a:solidFill>
              </a:defRPr>
            </a:lvl1p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BA00C59D-AA50-284D-55E3-D5E665278144}"/>
              </a:ext>
            </a:extLst>
          </p:cNvPr>
          <p:cNvSpPr>
            <a:spLocks noGrp="1"/>
          </p:cNvSpPr>
          <p:nvPr>
            <p:ph type="body" sz="quarter" idx="10"/>
          </p:nvPr>
        </p:nvSpPr>
        <p:spPr>
          <a:xfrm>
            <a:off x="300444" y="3970610"/>
            <a:ext cx="7920445" cy="1123950"/>
          </a:xfrm>
        </p:spPr>
        <p:txBody>
          <a:bodyPr anchor="ct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80776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_1">
    <p:spTree>
      <p:nvGrpSpPr>
        <p:cNvPr id="1" name=""/>
        <p:cNvGrpSpPr/>
        <p:nvPr/>
      </p:nvGrpSpPr>
      <p:grpSpPr>
        <a:xfrm>
          <a:off x="0" y="0"/>
          <a:ext cx="0" cy="0"/>
          <a:chOff x="0" y="0"/>
          <a:chExt cx="0" cy="0"/>
        </a:xfrm>
      </p:grpSpPr>
      <p:sp>
        <p:nvSpPr>
          <p:cNvPr id="7" name="Rectangle 6"/>
          <p:cNvSpPr/>
          <p:nvPr userDrawn="1"/>
        </p:nvSpPr>
        <p:spPr>
          <a:xfrm>
            <a:off x="-12838" y="0"/>
            <a:ext cx="9156838" cy="6858000"/>
          </a:xfrm>
          <a:prstGeom prst="rect">
            <a:avLst/>
          </a:prstGeom>
          <a:solidFill>
            <a:srgbClr val="58688E"/>
          </a:solidFill>
          <a:ln>
            <a:noFill/>
          </a:ln>
        </p:spPr>
        <p:style>
          <a:lnRef idx="0">
            <a:scrgbClr r="0" g="0" b="0"/>
          </a:lnRef>
          <a:fillRef idx="0">
            <a:scrgbClr r="0" g="0" b="0"/>
          </a:fillRef>
          <a:effectRef idx="0">
            <a:scrgbClr r="0" g="0" b="0"/>
          </a:effectRef>
          <a:fontRef idx="minor">
            <a:schemeClr val="lt1"/>
          </a:fontRef>
        </p:style>
      </p:sp>
      <p:sp>
        <p:nvSpPr>
          <p:cNvPr id="3" name="Content Placeholder 2">
            <a:extLst>
              <a:ext uri="{FF2B5EF4-FFF2-40B4-BE49-F238E27FC236}">
                <a16:creationId xmlns:a16="http://schemas.microsoft.com/office/drawing/2014/main" id="{8D1CE579-22A0-B1D7-AB95-21CF50C1F113}"/>
              </a:ext>
            </a:extLst>
          </p:cNvPr>
          <p:cNvSpPr>
            <a:spLocks noGrp="1"/>
          </p:cNvSpPr>
          <p:nvPr>
            <p:ph sz="quarter" idx="10"/>
          </p:nvPr>
        </p:nvSpPr>
        <p:spPr>
          <a:xfrm>
            <a:off x="922338" y="687388"/>
            <a:ext cx="7342187" cy="5486989"/>
          </a:xfrm>
        </p:spPr>
        <p:txBody>
          <a:bodyPr/>
          <a:lstStyle>
            <a:lvl1pPr marL="182875" indent="-182875">
              <a:buClr>
                <a:schemeClr val="bg1"/>
              </a:buClr>
              <a:buSzPct val="110000"/>
              <a:buFont typeface="Arial" panose="020B0604020202020204" pitchFamily="34" charset="0"/>
              <a:buChar char="•"/>
              <a:defRPr>
                <a:solidFill>
                  <a:schemeClr val="bg1"/>
                </a:solidFill>
              </a:defRPr>
            </a:lvl1pPr>
            <a:lvl2pPr marL="685783" indent="-182875">
              <a:buClr>
                <a:schemeClr val="bg1"/>
              </a:buClr>
              <a:buSzPct val="110000"/>
              <a:buFont typeface="Arial" panose="020B0604020202020204" pitchFamily="34" charset="0"/>
              <a:buChar char="•"/>
              <a:defRPr>
                <a:solidFill>
                  <a:schemeClr val="bg1"/>
                </a:solidFill>
              </a:defRPr>
            </a:lvl2pPr>
            <a:lvl3pPr marL="1142971" indent="-182875">
              <a:buClr>
                <a:schemeClr val="bg1"/>
              </a:buClr>
              <a:buSzPct val="110000"/>
              <a:buFont typeface="Arial" panose="020B0604020202020204" pitchFamily="34" charset="0"/>
              <a:buChar char="•"/>
              <a:defRPr>
                <a:solidFill>
                  <a:schemeClr val="bg1"/>
                </a:solidFill>
              </a:defRPr>
            </a:lvl3pPr>
            <a:lvl4pPr marL="1600160" indent="-182875">
              <a:buClr>
                <a:schemeClr val="bg1"/>
              </a:buClr>
              <a:buSzPct val="110000"/>
              <a:buFont typeface="Arial" panose="020B0604020202020204" pitchFamily="34" charset="0"/>
              <a:buChar char="•"/>
              <a:defRPr>
                <a:solidFill>
                  <a:schemeClr val="bg1"/>
                </a:solidFill>
              </a:defRPr>
            </a:lvl4pPr>
            <a:lvl5pPr marL="2057349" indent="-182875">
              <a:buClr>
                <a:schemeClr val="bg1"/>
              </a:buClr>
              <a:buSzPct val="1100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1886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ntent_2">
    <p:spTree>
      <p:nvGrpSpPr>
        <p:cNvPr id="1" name=""/>
        <p:cNvGrpSpPr/>
        <p:nvPr/>
      </p:nvGrpSpPr>
      <p:grpSpPr>
        <a:xfrm>
          <a:off x="0" y="0"/>
          <a:ext cx="0" cy="0"/>
          <a:chOff x="0" y="0"/>
          <a:chExt cx="0" cy="0"/>
        </a:xfrm>
      </p:grpSpPr>
      <p:sp>
        <p:nvSpPr>
          <p:cNvPr id="7" name="Rectangle 6"/>
          <p:cNvSpPr/>
          <p:nvPr userDrawn="1"/>
        </p:nvSpPr>
        <p:spPr>
          <a:xfrm>
            <a:off x="-12838" y="0"/>
            <a:ext cx="9156838" cy="6858000"/>
          </a:xfrm>
          <a:prstGeom prst="rect">
            <a:avLst/>
          </a:prstGeom>
          <a:solidFill>
            <a:srgbClr val="E15759"/>
          </a:solidFill>
          <a:ln>
            <a:noFill/>
          </a:ln>
        </p:spPr>
        <p:style>
          <a:lnRef idx="0">
            <a:scrgbClr r="0" g="0" b="0"/>
          </a:lnRef>
          <a:fillRef idx="0">
            <a:scrgbClr r="0" g="0" b="0"/>
          </a:fillRef>
          <a:effectRef idx="0">
            <a:scrgbClr r="0" g="0" b="0"/>
          </a:effectRef>
          <a:fontRef idx="minor">
            <a:schemeClr val="lt1"/>
          </a:fontRef>
        </p:style>
      </p:sp>
      <p:sp>
        <p:nvSpPr>
          <p:cNvPr id="3" name="Content Placeholder 2">
            <a:extLst>
              <a:ext uri="{FF2B5EF4-FFF2-40B4-BE49-F238E27FC236}">
                <a16:creationId xmlns:a16="http://schemas.microsoft.com/office/drawing/2014/main" id="{8D1CE579-22A0-B1D7-AB95-21CF50C1F113}"/>
              </a:ext>
            </a:extLst>
          </p:cNvPr>
          <p:cNvSpPr>
            <a:spLocks noGrp="1"/>
          </p:cNvSpPr>
          <p:nvPr>
            <p:ph sz="quarter" idx="10"/>
          </p:nvPr>
        </p:nvSpPr>
        <p:spPr>
          <a:xfrm>
            <a:off x="922338" y="687388"/>
            <a:ext cx="7342187" cy="5486989"/>
          </a:xfrm>
        </p:spPr>
        <p:txBody>
          <a:bodyPr/>
          <a:lstStyle>
            <a:lvl1pPr marL="182875" indent="-182875">
              <a:buClr>
                <a:schemeClr val="bg1"/>
              </a:buClr>
              <a:buSzPct val="110000"/>
              <a:buFont typeface="Arial" panose="020B0604020202020204" pitchFamily="34" charset="0"/>
              <a:buChar char="•"/>
              <a:defRPr>
                <a:solidFill>
                  <a:schemeClr val="bg1"/>
                </a:solidFill>
              </a:defRPr>
            </a:lvl1pPr>
            <a:lvl2pPr marL="685783" indent="-182875">
              <a:buClr>
                <a:schemeClr val="bg1"/>
              </a:buClr>
              <a:buSzPct val="110000"/>
              <a:buFont typeface="Arial" panose="020B0604020202020204" pitchFamily="34" charset="0"/>
              <a:buChar char="•"/>
              <a:defRPr>
                <a:solidFill>
                  <a:schemeClr val="bg1"/>
                </a:solidFill>
              </a:defRPr>
            </a:lvl2pPr>
            <a:lvl3pPr marL="1142971" indent="-182875">
              <a:buClr>
                <a:schemeClr val="bg1"/>
              </a:buClr>
              <a:buSzPct val="110000"/>
              <a:buFont typeface="Arial" panose="020B0604020202020204" pitchFamily="34" charset="0"/>
              <a:buChar char="•"/>
              <a:defRPr>
                <a:solidFill>
                  <a:schemeClr val="bg1"/>
                </a:solidFill>
              </a:defRPr>
            </a:lvl3pPr>
            <a:lvl4pPr marL="1600160" indent="-182875">
              <a:buClr>
                <a:schemeClr val="bg1"/>
              </a:buClr>
              <a:buSzPct val="110000"/>
              <a:buFont typeface="Arial" panose="020B0604020202020204" pitchFamily="34" charset="0"/>
              <a:buChar char="•"/>
              <a:defRPr>
                <a:solidFill>
                  <a:schemeClr val="bg1"/>
                </a:solidFill>
              </a:defRPr>
            </a:lvl4pPr>
            <a:lvl5pPr marL="2057349" indent="-182875">
              <a:buClr>
                <a:schemeClr val="bg1"/>
              </a:buClr>
              <a:buSzPct val="1100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32203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ntent_3">
    <p:spTree>
      <p:nvGrpSpPr>
        <p:cNvPr id="1" name=""/>
        <p:cNvGrpSpPr/>
        <p:nvPr/>
      </p:nvGrpSpPr>
      <p:grpSpPr>
        <a:xfrm>
          <a:off x="0" y="0"/>
          <a:ext cx="0" cy="0"/>
          <a:chOff x="0" y="0"/>
          <a:chExt cx="0" cy="0"/>
        </a:xfrm>
      </p:grpSpPr>
      <p:sp>
        <p:nvSpPr>
          <p:cNvPr id="7" name="Rectangle 6"/>
          <p:cNvSpPr/>
          <p:nvPr userDrawn="1"/>
        </p:nvSpPr>
        <p:spPr>
          <a:xfrm>
            <a:off x="-12838" y="0"/>
            <a:ext cx="9156838"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sp>
      <p:sp>
        <p:nvSpPr>
          <p:cNvPr id="3" name="Content Placeholder 2">
            <a:extLst>
              <a:ext uri="{FF2B5EF4-FFF2-40B4-BE49-F238E27FC236}">
                <a16:creationId xmlns:a16="http://schemas.microsoft.com/office/drawing/2014/main" id="{8D1CE579-22A0-B1D7-AB95-21CF50C1F113}"/>
              </a:ext>
            </a:extLst>
          </p:cNvPr>
          <p:cNvSpPr>
            <a:spLocks noGrp="1"/>
          </p:cNvSpPr>
          <p:nvPr>
            <p:ph sz="quarter" idx="10"/>
          </p:nvPr>
        </p:nvSpPr>
        <p:spPr>
          <a:xfrm>
            <a:off x="922338" y="687388"/>
            <a:ext cx="7342187" cy="5486989"/>
          </a:xfrm>
        </p:spPr>
        <p:txBody>
          <a:bodyPr/>
          <a:lstStyle>
            <a:lvl1pPr marL="182875" indent="-182875">
              <a:buClr>
                <a:schemeClr val="bg1"/>
              </a:buClr>
              <a:buSzPct val="110000"/>
              <a:buFont typeface="Arial" panose="020B0604020202020204" pitchFamily="34" charset="0"/>
              <a:buChar char="•"/>
              <a:defRPr>
                <a:solidFill>
                  <a:schemeClr val="bg1"/>
                </a:solidFill>
              </a:defRPr>
            </a:lvl1pPr>
            <a:lvl2pPr marL="685783" indent="-182875">
              <a:buClr>
                <a:schemeClr val="bg1"/>
              </a:buClr>
              <a:buSzPct val="110000"/>
              <a:buFont typeface="Arial" panose="020B0604020202020204" pitchFamily="34" charset="0"/>
              <a:buChar char="•"/>
              <a:defRPr>
                <a:solidFill>
                  <a:schemeClr val="bg1"/>
                </a:solidFill>
              </a:defRPr>
            </a:lvl2pPr>
            <a:lvl3pPr marL="1142971" indent="-182875">
              <a:buClr>
                <a:schemeClr val="bg1"/>
              </a:buClr>
              <a:buSzPct val="110000"/>
              <a:buFont typeface="Arial" panose="020B0604020202020204" pitchFamily="34" charset="0"/>
              <a:buChar char="•"/>
              <a:defRPr>
                <a:solidFill>
                  <a:schemeClr val="bg1"/>
                </a:solidFill>
              </a:defRPr>
            </a:lvl3pPr>
            <a:lvl4pPr marL="1600160" indent="-182875">
              <a:buClr>
                <a:schemeClr val="bg1"/>
              </a:buClr>
              <a:buSzPct val="110000"/>
              <a:buFont typeface="Arial" panose="020B0604020202020204" pitchFamily="34" charset="0"/>
              <a:buChar char="•"/>
              <a:defRPr>
                <a:solidFill>
                  <a:schemeClr val="bg1"/>
                </a:solidFill>
              </a:defRPr>
            </a:lvl4pPr>
            <a:lvl5pPr marL="2057349" indent="-182875">
              <a:buClr>
                <a:schemeClr val="bg1"/>
              </a:buClr>
              <a:buSzPct val="1100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82794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tent_4">
    <p:spTree>
      <p:nvGrpSpPr>
        <p:cNvPr id="1" name=""/>
        <p:cNvGrpSpPr/>
        <p:nvPr/>
      </p:nvGrpSpPr>
      <p:grpSpPr>
        <a:xfrm>
          <a:off x="0" y="0"/>
          <a:ext cx="0" cy="0"/>
          <a:chOff x="0" y="0"/>
          <a:chExt cx="0" cy="0"/>
        </a:xfrm>
      </p:grpSpPr>
      <p:sp>
        <p:nvSpPr>
          <p:cNvPr id="7" name="Rectangle 6"/>
          <p:cNvSpPr/>
          <p:nvPr userDrawn="1"/>
        </p:nvSpPr>
        <p:spPr>
          <a:xfrm>
            <a:off x="-12838" y="0"/>
            <a:ext cx="9156838"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sp>
      <p:sp>
        <p:nvSpPr>
          <p:cNvPr id="3" name="Content Placeholder 2">
            <a:extLst>
              <a:ext uri="{FF2B5EF4-FFF2-40B4-BE49-F238E27FC236}">
                <a16:creationId xmlns:a16="http://schemas.microsoft.com/office/drawing/2014/main" id="{8D1CE579-22A0-B1D7-AB95-21CF50C1F113}"/>
              </a:ext>
            </a:extLst>
          </p:cNvPr>
          <p:cNvSpPr>
            <a:spLocks noGrp="1"/>
          </p:cNvSpPr>
          <p:nvPr>
            <p:ph sz="quarter" idx="10"/>
          </p:nvPr>
        </p:nvSpPr>
        <p:spPr>
          <a:xfrm>
            <a:off x="922338" y="687388"/>
            <a:ext cx="7342187" cy="5486989"/>
          </a:xfrm>
        </p:spPr>
        <p:txBody>
          <a:bodyPr/>
          <a:lstStyle>
            <a:lvl1pPr marL="182875" indent="-182875">
              <a:buClr>
                <a:schemeClr val="bg1"/>
              </a:buClr>
              <a:buSzPct val="110000"/>
              <a:buFont typeface="Arial" panose="020B0604020202020204" pitchFamily="34" charset="0"/>
              <a:buChar char="•"/>
              <a:defRPr>
                <a:solidFill>
                  <a:schemeClr val="bg1"/>
                </a:solidFill>
              </a:defRPr>
            </a:lvl1pPr>
            <a:lvl2pPr marL="685783" indent="-182875">
              <a:buClr>
                <a:schemeClr val="bg1"/>
              </a:buClr>
              <a:buSzPct val="110000"/>
              <a:buFont typeface="Arial" panose="020B0604020202020204" pitchFamily="34" charset="0"/>
              <a:buChar char="•"/>
              <a:defRPr>
                <a:solidFill>
                  <a:schemeClr val="bg1"/>
                </a:solidFill>
              </a:defRPr>
            </a:lvl2pPr>
            <a:lvl3pPr marL="1142971" indent="-182875">
              <a:buClr>
                <a:schemeClr val="bg1"/>
              </a:buClr>
              <a:buSzPct val="110000"/>
              <a:buFont typeface="Arial" panose="020B0604020202020204" pitchFamily="34" charset="0"/>
              <a:buChar char="•"/>
              <a:defRPr>
                <a:solidFill>
                  <a:schemeClr val="bg1"/>
                </a:solidFill>
              </a:defRPr>
            </a:lvl3pPr>
            <a:lvl4pPr marL="1600160" indent="-182875">
              <a:buClr>
                <a:schemeClr val="bg1"/>
              </a:buClr>
              <a:buSzPct val="110000"/>
              <a:buFont typeface="Arial" panose="020B0604020202020204" pitchFamily="34" charset="0"/>
              <a:buChar char="•"/>
              <a:defRPr>
                <a:solidFill>
                  <a:schemeClr val="bg1"/>
                </a:solidFill>
              </a:defRPr>
            </a:lvl4pPr>
            <a:lvl5pPr marL="2057349" indent="-182875">
              <a:buClr>
                <a:schemeClr val="bg1"/>
              </a:buClr>
              <a:buSzPct val="110000"/>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10848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ustom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D5E0-47F3-8F99-01A6-F8B2F724B2ED}"/>
              </a:ext>
            </a:extLst>
          </p:cNvPr>
          <p:cNvSpPr>
            <a:spLocks noGrp="1"/>
          </p:cNvSpPr>
          <p:nvPr>
            <p:ph type="title"/>
          </p:nvPr>
        </p:nvSpPr>
        <p:spPr>
          <a:xfrm>
            <a:off x="300446" y="365126"/>
            <a:ext cx="7563394" cy="1062946"/>
          </a:xfrm>
          <a:prstGeom prst="rect">
            <a:avLst/>
          </a:prstGeom>
        </p:spPr>
        <p:txBody>
          <a:bodyPr anchor="ctr"/>
          <a:lstStyle>
            <a:lvl1pPr>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2DA0C246-F75C-2B67-5E9B-860B66E36728}"/>
              </a:ext>
            </a:extLst>
          </p:cNvPr>
          <p:cNvSpPr>
            <a:spLocks noGrp="1"/>
          </p:cNvSpPr>
          <p:nvPr>
            <p:ph type="sldNum" sz="quarter" idx="11"/>
          </p:nvPr>
        </p:nvSpPr>
        <p:spPr>
          <a:xfrm>
            <a:off x="8657881" y="6306732"/>
            <a:ext cx="371346" cy="365125"/>
          </a:xfrm>
        </p:spPr>
        <p:txBody>
          <a:bodyPr/>
          <a:lstStyle/>
          <a:p>
            <a:fld id="{5CED6358-4802-45F5-8D0D-A8CA0D384549}" type="slidenum">
              <a:rPr lang="en-US" smtClean="0"/>
              <a:t>‹#›</a:t>
            </a:fld>
            <a:endParaRPr lang="en-US" dirty="0"/>
          </a:p>
        </p:txBody>
      </p:sp>
      <p:sp>
        <p:nvSpPr>
          <p:cNvPr id="5" name="Content Placeholder 2">
            <a:extLst>
              <a:ext uri="{FF2B5EF4-FFF2-40B4-BE49-F238E27FC236}">
                <a16:creationId xmlns:a16="http://schemas.microsoft.com/office/drawing/2014/main" id="{A393C32C-3EB3-C994-B1D8-D948F590EEF6}"/>
              </a:ext>
            </a:extLst>
          </p:cNvPr>
          <p:cNvSpPr>
            <a:spLocks noGrp="1"/>
          </p:cNvSpPr>
          <p:nvPr>
            <p:ph idx="1"/>
          </p:nvPr>
        </p:nvSpPr>
        <p:spPr>
          <a:xfrm>
            <a:off x="300446" y="1580605"/>
            <a:ext cx="8407733" cy="4593771"/>
          </a:xfrm>
        </p:spPr>
        <p:txBody>
          <a:bodyPr/>
          <a:lstStyle>
            <a:lvl1pPr marL="182875" indent="-182875">
              <a:buFont typeface="Arial" panose="020B0604020202020204" pitchFamily="34" charset="0"/>
              <a:buChar char="•"/>
              <a:defRPr/>
            </a:lvl1pPr>
            <a:lvl2pPr marL="685783" indent="-182875">
              <a:buFont typeface="Arial" panose="020B0604020202020204" pitchFamily="34" charset="0"/>
              <a:buChar char="•"/>
              <a:defRPr/>
            </a:lvl2pPr>
            <a:lvl3pPr marL="1142971" indent="-182875">
              <a:buFont typeface="Arial" panose="020B0604020202020204" pitchFamily="34" charset="0"/>
              <a:buChar char="•"/>
              <a:defRPr/>
            </a:lvl3pPr>
            <a:lvl4pPr marL="1600160" indent="-182875">
              <a:buFont typeface="Arial" panose="020B0604020202020204" pitchFamily="34" charset="0"/>
              <a:buChar char="•"/>
              <a:defRPr/>
            </a:lvl4pPr>
            <a:lvl5pPr marL="2057349" indent="-182875">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84016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ustom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D5E0-47F3-8F99-01A6-F8B2F724B2ED}"/>
              </a:ext>
            </a:extLst>
          </p:cNvPr>
          <p:cNvSpPr>
            <a:spLocks noGrp="1"/>
          </p:cNvSpPr>
          <p:nvPr>
            <p:ph type="title"/>
          </p:nvPr>
        </p:nvSpPr>
        <p:spPr>
          <a:xfrm>
            <a:off x="300446" y="365126"/>
            <a:ext cx="7563394" cy="1062946"/>
          </a:xfrm>
          <a:prstGeom prst="rect">
            <a:avLst/>
          </a:prstGeom>
        </p:spPr>
        <p:txBody>
          <a:bodyPr anchor="ctr"/>
          <a:lstStyle>
            <a:lvl1pPr>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2DA0C246-F75C-2B67-5E9B-860B66E36728}"/>
              </a:ext>
            </a:extLst>
          </p:cNvPr>
          <p:cNvSpPr>
            <a:spLocks noGrp="1"/>
          </p:cNvSpPr>
          <p:nvPr>
            <p:ph type="sldNum" sz="quarter" idx="11"/>
          </p:nvPr>
        </p:nvSpPr>
        <p:spPr>
          <a:xfrm>
            <a:off x="8657881" y="6306732"/>
            <a:ext cx="371346" cy="365125"/>
          </a:xfrm>
        </p:spPr>
        <p:txBody>
          <a:bodyPr/>
          <a:lstStyle/>
          <a:p>
            <a:fld id="{5CED6358-4802-45F5-8D0D-A8CA0D384549}" type="slidenum">
              <a:rPr lang="en-US" smtClean="0"/>
              <a:t>‹#›</a:t>
            </a:fld>
            <a:endParaRPr lang="en-US" dirty="0"/>
          </a:p>
        </p:txBody>
      </p:sp>
      <p:sp>
        <p:nvSpPr>
          <p:cNvPr id="5" name="Content Placeholder 2">
            <a:extLst>
              <a:ext uri="{FF2B5EF4-FFF2-40B4-BE49-F238E27FC236}">
                <a16:creationId xmlns:a16="http://schemas.microsoft.com/office/drawing/2014/main" id="{A393C32C-3EB3-C994-B1D8-D948F590EEF6}"/>
              </a:ext>
            </a:extLst>
          </p:cNvPr>
          <p:cNvSpPr>
            <a:spLocks noGrp="1"/>
          </p:cNvSpPr>
          <p:nvPr>
            <p:ph idx="1"/>
          </p:nvPr>
        </p:nvSpPr>
        <p:spPr>
          <a:xfrm>
            <a:off x="300446" y="1580605"/>
            <a:ext cx="8407733" cy="4593771"/>
          </a:xfrm>
        </p:spPr>
        <p:txBody>
          <a:bodyPr/>
          <a:lstStyle>
            <a:lvl1pPr marL="342900" indent="-342900">
              <a:buFont typeface="Arial" panose="020B0604020202020204" pitchFamily="34" charset="0"/>
              <a:buChar char="•"/>
              <a:defRPr/>
            </a:lvl1pPr>
            <a:lvl2pPr marL="788658" indent="-285750">
              <a:buFont typeface="Arial" panose="020B0604020202020204" pitchFamily="34" charset="0"/>
              <a:buChar char="•"/>
              <a:defRPr/>
            </a:lvl2pPr>
            <a:lvl3pPr marL="1245846" indent="-285750">
              <a:buFont typeface="Arial" panose="020B0604020202020204" pitchFamily="34" charset="0"/>
              <a:buChar char="•"/>
              <a:defRPr/>
            </a:lvl3pPr>
            <a:lvl4pPr marL="1703035" indent="-285750">
              <a:buFont typeface="Arial" panose="020B0604020202020204" pitchFamily="34" charset="0"/>
              <a:buChar char="•"/>
              <a:defRPr/>
            </a:lvl4pPr>
            <a:lvl5pPr marL="2160224" indent="-285750">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3D1DE89-8A8D-A320-6F32-E4A03145D0E9}"/>
              </a:ext>
            </a:extLst>
          </p:cNvPr>
          <p:cNvSpPr/>
          <p:nvPr userDrawn="1"/>
        </p:nvSpPr>
        <p:spPr>
          <a:xfrm>
            <a:off x="0" y="6721481"/>
            <a:ext cx="9151124" cy="156754"/>
          </a:xfrm>
          <a:prstGeom prst="rect">
            <a:avLst/>
          </a:prstGeom>
          <a:solidFill>
            <a:srgbClr val="E15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6D6B585D-7AB5-115F-1F29-E31CC0D0BD4F}"/>
              </a:ext>
            </a:extLst>
          </p:cNvPr>
          <p:cNvSpPr/>
          <p:nvPr userDrawn="1"/>
        </p:nvSpPr>
        <p:spPr>
          <a:xfrm>
            <a:off x="9098280" y="548640"/>
            <a:ext cx="45719" cy="5541264"/>
          </a:xfrm>
          <a:prstGeom prst="rect">
            <a:avLst/>
          </a:prstGeom>
          <a:solidFill>
            <a:srgbClr val="58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51628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ustom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D5E0-47F3-8F99-01A6-F8B2F724B2ED}"/>
              </a:ext>
            </a:extLst>
          </p:cNvPr>
          <p:cNvSpPr>
            <a:spLocks noGrp="1"/>
          </p:cNvSpPr>
          <p:nvPr>
            <p:ph type="title"/>
          </p:nvPr>
        </p:nvSpPr>
        <p:spPr>
          <a:xfrm>
            <a:off x="300446" y="365126"/>
            <a:ext cx="7563394" cy="1062946"/>
          </a:xfrm>
          <a:prstGeom prst="rect">
            <a:avLst/>
          </a:prstGeom>
        </p:spPr>
        <p:txBody>
          <a:bodyPr anchor="ctr"/>
          <a:lstStyle>
            <a:lvl1pPr>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2DA0C246-F75C-2B67-5E9B-860B66E36728}"/>
              </a:ext>
            </a:extLst>
          </p:cNvPr>
          <p:cNvSpPr>
            <a:spLocks noGrp="1"/>
          </p:cNvSpPr>
          <p:nvPr>
            <p:ph type="sldNum" sz="quarter" idx="11"/>
          </p:nvPr>
        </p:nvSpPr>
        <p:spPr>
          <a:xfrm>
            <a:off x="8657881" y="6306732"/>
            <a:ext cx="371346" cy="365125"/>
          </a:xfrm>
        </p:spPr>
        <p:txBody>
          <a:bodyPr/>
          <a:lstStyle/>
          <a:p>
            <a:fld id="{5CED6358-4802-45F5-8D0D-A8CA0D384549}" type="slidenum">
              <a:rPr lang="en-US" smtClean="0"/>
              <a:t>‹#›</a:t>
            </a:fld>
            <a:endParaRPr lang="en-US" dirty="0"/>
          </a:p>
        </p:txBody>
      </p:sp>
      <p:sp>
        <p:nvSpPr>
          <p:cNvPr id="5" name="Content Placeholder 2">
            <a:extLst>
              <a:ext uri="{FF2B5EF4-FFF2-40B4-BE49-F238E27FC236}">
                <a16:creationId xmlns:a16="http://schemas.microsoft.com/office/drawing/2014/main" id="{A393C32C-3EB3-C994-B1D8-D948F590EEF6}"/>
              </a:ext>
            </a:extLst>
          </p:cNvPr>
          <p:cNvSpPr>
            <a:spLocks noGrp="1"/>
          </p:cNvSpPr>
          <p:nvPr>
            <p:ph idx="1"/>
          </p:nvPr>
        </p:nvSpPr>
        <p:spPr>
          <a:xfrm>
            <a:off x="300446" y="1580606"/>
            <a:ext cx="8407733" cy="4602480"/>
          </a:xfrm>
        </p:spPr>
        <p:txBody>
          <a:bodyPr/>
          <a:lstStyle>
            <a:lvl1pPr marL="182875" indent="-182875">
              <a:buFont typeface="Arial" panose="020B0604020202020204" pitchFamily="34" charset="0"/>
              <a:buChar char="•"/>
              <a:defRPr/>
            </a:lvl1pPr>
            <a:lvl2pPr marL="685783" indent="-182875">
              <a:buFont typeface="Arial" panose="020B0604020202020204" pitchFamily="34" charset="0"/>
              <a:buChar char="•"/>
              <a:defRPr/>
            </a:lvl2pPr>
            <a:lvl3pPr marL="1142971" indent="-182875">
              <a:buFont typeface="Arial" panose="020B0604020202020204" pitchFamily="34" charset="0"/>
              <a:buChar char="•"/>
              <a:defRPr/>
            </a:lvl3pPr>
            <a:lvl4pPr marL="1600160" indent="-182875">
              <a:buFont typeface="Arial" panose="020B0604020202020204" pitchFamily="34" charset="0"/>
              <a:buChar char="•"/>
              <a:defRPr/>
            </a:lvl4pPr>
            <a:lvl5pPr marL="2057349" indent="-182875">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3D1DE89-8A8D-A320-6F32-E4A03145D0E9}"/>
              </a:ext>
            </a:extLst>
          </p:cNvPr>
          <p:cNvSpPr/>
          <p:nvPr userDrawn="1"/>
        </p:nvSpPr>
        <p:spPr>
          <a:xfrm>
            <a:off x="0" y="6721481"/>
            <a:ext cx="9151124" cy="156754"/>
          </a:xfrm>
          <a:prstGeom prst="rect">
            <a:avLst/>
          </a:prstGeom>
          <a:solidFill>
            <a:srgbClr val="EC8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6D6B585D-7AB5-115F-1F29-E31CC0D0BD4F}"/>
              </a:ext>
            </a:extLst>
          </p:cNvPr>
          <p:cNvSpPr/>
          <p:nvPr userDrawn="1"/>
        </p:nvSpPr>
        <p:spPr>
          <a:xfrm>
            <a:off x="9098280" y="548640"/>
            <a:ext cx="45719" cy="5541264"/>
          </a:xfrm>
          <a:prstGeom prst="rect">
            <a:avLst/>
          </a:prstGeom>
          <a:solidFill>
            <a:srgbClr val="58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42709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ustom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9D5E0-47F3-8F99-01A6-F8B2F724B2ED}"/>
              </a:ext>
            </a:extLst>
          </p:cNvPr>
          <p:cNvSpPr>
            <a:spLocks noGrp="1"/>
          </p:cNvSpPr>
          <p:nvPr>
            <p:ph type="title"/>
          </p:nvPr>
        </p:nvSpPr>
        <p:spPr>
          <a:xfrm>
            <a:off x="300446" y="365126"/>
            <a:ext cx="7563394" cy="1062946"/>
          </a:xfrm>
          <a:prstGeom prst="rect">
            <a:avLst/>
          </a:prstGeom>
        </p:spPr>
        <p:txBody>
          <a:bodyPr anchor="ctr"/>
          <a:lstStyle>
            <a:lvl1pPr>
              <a:defRPr/>
            </a:lvl1pPr>
          </a:lstStyle>
          <a:p>
            <a:r>
              <a:rPr lang="en-US"/>
              <a:t>Click to edit Master title style</a:t>
            </a:r>
            <a:endParaRPr lang="en-US" dirty="0"/>
          </a:p>
        </p:txBody>
      </p:sp>
      <p:sp>
        <p:nvSpPr>
          <p:cNvPr id="4" name="Slide Number Placeholder 3">
            <a:extLst>
              <a:ext uri="{FF2B5EF4-FFF2-40B4-BE49-F238E27FC236}">
                <a16:creationId xmlns:a16="http://schemas.microsoft.com/office/drawing/2014/main" id="{2DA0C246-F75C-2B67-5E9B-860B66E36728}"/>
              </a:ext>
            </a:extLst>
          </p:cNvPr>
          <p:cNvSpPr>
            <a:spLocks noGrp="1"/>
          </p:cNvSpPr>
          <p:nvPr>
            <p:ph type="sldNum" sz="quarter" idx="11"/>
          </p:nvPr>
        </p:nvSpPr>
        <p:spPr>
          <a:xfrm>
            <a:off x="114773" y="6265366"/>
            <a:ext cx="371346" cy="365125"/>
          </a:xfrm>
        </p:spPr>
        <p:txBody>
          <a:bodyPr/>
          <a:lstStyle/>
          <a:p>
            <a:fld id="{5CED6358-4802-45F5-8D0D-A8CA0D384549}" type="slidenum">
              <a:rPr lang="en-US" smtClean="0"/>
              <a:t>‹#›</a:t>
            </a:fld>
            <a:endParaRPr lang="en-US" dirty="0"/>
          </a:p>
        </p:txBody>
      </p:sp>
      <p:sp>
        <p:nvSpPr>
          <p:cNvPr id="5" name="Content Placeholder 2">
            <a:extLst>
              <a:ext uri="{FF2B5EF4-FFF2-40B4-BE49-F238E27FC236}">
                <a16:creationId xmlns:a16="http://schemas.microsoft.com/office/drawing/2014/main" id="{A393C32C-3EB3-C994-B1D8-D948F590EEF6}"/>
              </a:ext>
            </a:extLst>
          </p:cNvPr>
          <p:cNvSpPr>
            <a:spLocks noGrp="1"/>
          </p:cNvSpPr>
          <p:nvPr>
            <p:ph idx="1"/>
          </p:nvPr>
        </p:nvSpPr>
        <p:spPr>
          <a:xfrm>
            <a:off x="300446" y="1580605"/>
            <a:ext cx="8407733" cy="4593771"/>
          </a:xfrm>
        </p:spPr>
        <p:txBody>
          <a:bodyPr/>
          <a:lstStyle>
            <a:lvl1pPr marL="182875" indent="-182875">
              <a:buFont typeface="Arial" panose="020B0604020202020204" pitchFamily="34" charset="0"/>
              <a:buChar char="•"/>
              <a:defRPr/>
            </a:lvl1pPr>
            <a:lvl2pPr marL="685783" indent="-182875">
              <a:buFont typeface="Arial" panose="020B0604020202020204" pitchFamily="34" charset="0"/>
              <a:buChar char="•"/>
              <a:defRPr/>
            </a:lvl2pPr>
            <a:lvl3pPr marL="1142971" indent="-182875">
              <a:buFont typeface="Arial" panose="020B0604020202020204" pitchFamily="34" charset="0"/>
              <a:buChar char="•"/>
              <a:defRPr/>
            </a:lvl3pPr>
            <a:lvl4pPr marL="1600160" indent="-182875">
              <a:buFont typeface="Arial" panose="020B0604020202020204" pitchFamily="34" charset="0"/>
              <a:buChar char="•"/>
              <a:defRPr/>
            </a:lvl4pPr>
            <a:lvl5pPr marL="2057349" indent="-182875">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3D1DE89-8A8D-A320-6F32-E4A03145D0E9}"/>
              </a:ext>
            </a:extLst>
          </p:cNvPr>
          <p:cNvSpPr/>
          <p:nvPr userDrawn="1"/>
        </p:nvSpPr>
        <p:spPr>
          <a:xfrm>
            <a:off x="0" y="6721481"/>
            <a:ext cx="9151124" cy="156754"/>
          </a:xfrm>
          <a:prstGeom prst="rect">
            <a:avLst/>
          </a:prstGeom>
          <a:solidFill>
            <a:srgbClr val="313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6D6B585D-7AB5-115F-1F29-E31CC0D0BD4F}"/>
              </a:ext>
            </a:extLst>
          </p:cNvPr>
          <p:cNvSpPr/>
          <p:nvPr userDrawn="1"/>
        </p:nvSpPr>
        <p:spPr>
          <a:xfrm>
            <a:off x="9098280" y="548640"/>
            <a:ext cx="45719" cy="5541264"/>
          </a:xfrm>
          <a:prstGeom prst="rect">
            <a:avLst/>
          </a:prstGeom>
          <a:solidFill>
            <a:srgbClr val="EC8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287064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ustom_5">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A0C246-F75C-2B67-5E9B-860B66E36728}"/>
              </a:ext>
            </a:extLst>
          </p:cNvPr>
          <p:cNvSpPr>
            <a:spLocks noGrp="1"/>
          </p:cNvSpPr>
          <p:nvPr>
            <p:ph type="sldNum" sz="quarter" idx="11"/>
          </p:nvPr>
        </p:nvSpPr>
        <p:spPr>
          <a:xfrm>
            <a:off x="8657881" y="6306732"/>
            <a:ext cx="371346" cy="365125"/>
          </a:xfrm>
        </p:spPr>
        <p:txBody>
          <a:bodyPr/>
          <a:lstStyle/>
          <a:p>
            <a:fld id="{5CED6358-4802-45F5-8D0D-A8CA0D384549}" type="slidenum">
              <a:rPr lang="en-US" smtClean="0"/>
              <a:t>‹#›</a:t>
            </a:fld>
            <a:endParaRPr lang="en-US" dirty="0"/>
          </a:p>
        </p:txBody>
      </p:sp>
      <p:sp>
        <p:nvSpPr>
          <p:cNvPr id="5" name="Content Placeholder 2">
            <a:extLst>
              <a:ext uri="{FF2B5EF4-FFF2-40B4-BE49-F238E27FC236}">
                <a16:creationId xmlns:a16="http://schemas.microsoft.com/office/drawing/2014/main" id="{A393C32C-3EB3-C994-B1D8-D948F590EEF6}"/>
              </a:ext>
            </a:extLst>
          </p:cNvPr>
          <p:cNvSpPr>
            <a:spLocks noGrp="1"/>
          </p:cNvSpPr>
          <p:nvPr>
            <p:ph idx="1"/>
          </p:nvPr>
        </p:nvSpPr>
        <p:spPr>
          <a:xfrm>
            <a:off x="306753" y="1471195"/>
            <a:ext cx="8407733" cy="4694473"/>
          </a:xfrm>
        </p:spPr>
        <p:txBody>
          <a:bodyPr/>
          <a:lstStyle>
            <a:lvl1pPr marL="182875" indent="-182875">
              <a:buFont typeface="Arial" panose="020B0604020202020204" pitchFamily="34" charset="0"/>
              <a:buChar char="•"/>
              <a:defRPr/>
            </a:lvl1pPr>
            <a:lvl2pPr marL="685783" indent="-182875">
              <a:buFont typeface="Arial" panose="020B0604020202020204" pitchFamily="34" charset="0"/>
              <a:buChar char="•"/>
              <a:defRPr/>
            </a:lvl2pPr>
            <a:lvl3pPr marL="1142971" indent="-182875">
              <a:buFont typeface="Arial" panose="020B0604020202020204" pitchFamily="34" charset="0"/>
              <a:buChar char="•"/>
              <a:defRPr/>
            </a:lvl3pPr>
            <a:lvl4pPr marL="1600160" indent="-182875">
              <a:buFont typeface="Arial" panose="020B0604020202020204" pitchFamily="34" charset="0"/>
              <a:buChar char="•"/>
              <a:defRPr/>
            </a:lvl4pPr>
            <a:lvl5pPr marL="2057349" indent="-182875">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3D1DE89-8A8D-A320-6F32-E4A03145D0E9}"/>
              </a:ext>
            </a:extLst>
          </p:cNvPr>
          <p:cNvSpPr/>
          <p:nvPr userDrawn="1"/>
        </p:nvSpPr>
        <p:spPr>
          <a:xfrm>
            <a:off x="0" y="6721481"/>
            <a:ext cx="9151124" cy="156754"/>
          </a:xfrm>
          <a:prstGeom prst="rect">
            <a:avLst/>
          </a:prstGeom>
          <a:solidFill>
            <a:srgbClr val="313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6D6B585D-7AB5-115F-1F29-E31CC0D0BD4F}"/>
              </a:ext>
            </a:extLst>
          </p:cNvPr>
          <p:cNvSpPr/>
          <p:nvPr userDrawn="1"/>
        </p:nvSpPr>
        <p:spPr>
          <a:xfrm>
            <a:off x="9098280" y="548640"/>
            <a:ext cx="45719" cy="5541264"/>
          </a:xfrm>
          <a:prstGeom prst="rect">
            <a:avLst/>
          </a:prstGeom>
          <a:solidFill>
            <a:srgbClr val="EC8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Rectangle 2">
            <a:extLst>
              <a:ext uri="{FF2B5EF4-FFF2-40B4-BE49-F238E27FC236}">
                <a16:creationId xmlns:a16="http://schemas.microsoft.com/office/drawing/2014/main" id="{42C3D49C-26C2-895D-535F-60EC8285C63B}"/>
              </a:ext>
            </a:extLst>
          </p:cNvPr>
          <p:cNvSpPr/>
          <p:nvPr userDrawn="1"/>
        </p:nvSpPr>
        <p:spPr>
          <a:xfrm>
            <a:off x="0" y="328503"/>
            <a:ext cx="7800704" cy="951658"/>
          </a:xfrm>
          <a:prstGeom prst="rect">
            <a:avLst/>
          </a:prstGeom>
          <a:solidFill>
            <a:srgbClr val="313A4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a:extLst>
              <a:ext uri="{FF2B5EF4-FFF2-40B4-BE49-F238E27FC236}">
                <a16:creationId xmlns:a16="http://schemas.microsoft.com/office/drawing/2014/main" id="{70129E41-89F4-BA56-05DE-C1F157E70E36}"/>
              </a:ext>
            </a:extLst>
          </p:cNvPr>
          <p:cNvSpPr/>
          <p:nvPr userDrawn="1"/>
        </p:nvSpPr>
        <p:spPr>
          <a:xfrm>
            <a:off x="0" y="6721481"/>
            <a:ext cx="9151124" cy="15675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a:extLst>
              <a:ext uri="{FF2B5EF4-FFF2-40B4-BE49-F238E27FC236}">
                <a16:creationId xmlns:a16="http://schemas.microsoft.com/office/drawing/2014/main" id="{86772479-F387-8BC1-E560-F58CED732110}"/>
              </a:ext>
            </a:extLst>
          </p:cNvPr>
          <p:cNvSpPr>
            <a:spLocks noGrp="1"/>
          </p:cNvSpPr>
          <p:nvPr>
            <p:ph type="title"/>
          </p:nvPr>
        </p:nvSpPr>
        <p:spPr>
          <a:xfrm>
            <a:off x="81643" y="351898"/>
            <a:ext cx="7637417" cy="904867"/>
          </a:xfrm>
          <a:prstGeom prst="rect">
            <a:avLst/>
          </a:prstGeom>
        </p:spPr>
        <p:txBody>
          <a:bodyPr anchor="ctr"/>
          <a:lstStyle>
            <a:lvl1pPr>
              <a:defRPr sz="2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663925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ustom_6">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A0C246-F75C-2B67-5E9B-860B66E36728}"/>
              </a:ext>
            </a:extLst>
          </p:cNvPr>
          <p:cNvSpPr>
            <a:spLocks noGrp="1"/>
          </p:cNvSpPr>
          <p:nvPr>
            <p:ph type="sldNum" sz="quarter" idx="11"/>
          </p:nvPr>
        </p:nvSpPr>
        <p:spPr>
          <a:xfrm>
            <a:off x="8657881" y="6306732"/>
            <a:ext cx="371346" cy="365125"/>
          </a:xfrm>
        </p:spPr>
        <p:txBody>
          <a:bodyPr/>
          <a:lstStyle/>
          <a:p>
            <a:fld id="{5CED6358-4802-45F5-8D0D-A8CA0D384549}" type="slidenum">
              <a:rPr lang="en-US" smtClean="0"/>
              <a:t>‹#›</a:t>
            </a:fld>
            <a:endParaRPr lang="en-US" dirty="0"/>
          </a:p>
        </p:txBody>
      </p:sp>
      <p:sp>
        <p:nvSpPr>
          <p:cNvPr id="5" name="Content Placeholder 2">
            <a:extLst>
              <a:ext uri="{FF2B5EF4-FFF2-40B4-BE49-F238E27FC236}">
                <a16:creationId xmlns:a16="http://schemas.microsoft.com/office/drawing/2014/main" id="{A393C32C-3EB3-C994-B1D8-D948F590EEF6}"/>
              </a:ext>
            </a:extLst>
          </p:cNvPr>
          <p:cNvSpPr>
            <a:spLocks noGrp="1"/>
          </p:cNvSpPr>
          <p:nvPr>
            <p:ph idx="1"/>
          </p:nvPr>
        </p:nvSpPr>
        <p:spPr>
          <a:xfrm>
            <a:off x="306753" y="1471195"/>
            <a:ext cx="8407733" cy="4694473"/>
          </a:xfrm>
        </p:spPr>
        <p:txBody>
          <a:bodyPr/>
          <a:lstStyle>
            <a:lvl1pPr marL="182875" indent="-182875">
              <a:buFont typeface="Arial" panose="020B0604020202020204" pitchFamily="34" charset="0"/>
              <a:buChar char="•"/>
              <a:defRPr/>
            </a:lvl1pPr>
            <a:lvl2pPr marL="685783" indent="-182875">
              <a:buFont typeface="Arial" panose="020B0604020202020204" pitchFamily="34" charset="0"/>
              <a:buChar char="•"/>
              <a:defRPr/>
            </a:lvl2pPr>
            <a:lvl3pPr marL="1142971" indent="-182875">
              <a:buFont typeface="Arial" panose="020B0604020202020204" pitchFamily="34" charset="0"/>
              <a:buChar char="•"/>
              <a:defRPr/>
            </a:lvl3pPr>
            <a:lvl4pPr marL="1600160" indent="-182875">
              <a:buFont typeface="Arial" panose="020B0604020202020204" pitchFamily="34" charset="0"/>
              <a:buChar char="•"/>
              <a:defRPr/>
            </a:lvl4pPr>
            <a:lvl5pPr marL="2057349" indent="-182875">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3D1DE89-8A8D-A320-6F32-E4A03145D0E9}"/>
              </a:ext>
            </a:extLst>
          </p:cNvPr>
          <p:cNvSpPr/>
          <p:nvPr userDrawn="1"/>
        </p:nvSpPr>
        <p:spPr>
          <a:xfrm>
            <a:off x="0" y="6721481"/>
            <a:ext cx="9151124" cy="156754"/>
          </a:xfrm>
          <a:prstGeom prst="rect">
            <a:avLst/>
          </a:prstGeom>
          <a:solidFill>
            <a:srgbClr val="313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6D6B585D-7AB5-115F-1F29-E31CC0D0BD4F}"/>
              </a:ext>
            </a:extLst>
          </p:cNvPr>
          <p:cNvSpPr/>
          <p:nvPr userDrawn="1"/>
        </p:nvSpPr>
        <p:spPr>
          <a:xfrm>
            <a:off x="9098280" y="548640"/>
            <a:ext cx="45719" cy="55412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Rectangle 2">
            <a:extLst>
              <a:ext uri="{FF2B5EF4-FFF2-40B4-BE49-F238E27FC236}">
                <a16:creationId xmlns:a16="http://schemas.microsoft.com/office/drawing/2014/main" id="{42C3D49C-26C2-895D-535F-60EC8285C63B}"/>
              </a:ext>
            </a:extLst>
          </p:cNvPr>
          <p:cNvSpPr/>
          <p:nvPr userDrawn="1"/>
        </p:nvSpPr>
        <p:spPr>
          <a:xfrm>
            <a:off x="0" y="328503"/>
            <a:ext cx="7800704" cy="95165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a:extLst>
              <a:ext uri="{FF2B5EF4-FFF2-40B4-BE49-F238E27FC236}">
                <a16:creationId xmlns:a16="http://schemas.microsoft.com/office/drawing/2014/main" id="{70129E41-89F4-BA56-05DE-C1F157E70E36}"/>
              </a:ext>
            </a:extLst>
          </p:cNvPr>
          <p:cNvSpPr/>
          <p:nvPr userDrawn="1"/>
        </p:nvSpPr>
        <p:spPr>
          <a:xfrm>
            <a:off x="0" y="6721481"/>
            <a:ext cx="9151124" cy="156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Title 1">
            <a:extLst>
              <a:ext uri="{FF2B5EF4-FFF2-40B4-BE49-F238E27FC236}">
                <a16:creationId xmlns:a16="http://schemas.microsoft.com/office/drawing/2014/main" id="{25895AC2-F527-0D9B-D945-FBB0ACD39143}"/>
              </a:ext>
            </a:extLst>
          </p:cNvPr>
          <p:cNvSpPr>
            <a:spLocks noGrp="1"/>
          </p:cNvSpPr>
          <p:nvPr>
            <p:ph type="title"/>
          </p:nvPr>
        </p:nvSpPr>
        <p:spPr>
          <a:xfrm>
            <a:off x="81643" y="351898"/>
            <a:ext cx="7637417" cy="904867"/>
          </a:xfrm>
          <a:prstGeom prst="rect">
            <a:avLst/>
          </a:prstGeom>
        </p:spPr>
        <p:txBody>
          <a:bodyPr anchor="ctr"/>
          <a:lstStyle>
            <a:lvl1pPr>
              <a:defRPr sz="2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900985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ustom_7">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A0C246-F75C-2B67-5E9B-860B66E36728}"/>
              </a:ext>
            </a:extLst>
          </p:cNvPr>
          <p:cNvSpPr>
            <a:spLocks noGrp="1"/>
          </p:cNvSpPr>
          <p:nvPr>
            <p:ph type="sldNum" sz="quarter" idx="11"/>
          </p:nvPr>
        </p:nvSpPr>
        <p:spPr>
          <a:xfrm>
            <a:off x="8657881" y="6306732"/>
            <a:ext cx="371346" cy="365125"/>
          </a:xfrm>
        </p:spPr>
        <p:txBody>
          <a:bodyPr/>
          <a:lstStyle/>
          <a:p>
            <a:fld id="{5CED6358-4802-45F5-8D0D-A8CA0D384549}" type="slidenum">
              <a:rPr lang="en-US" smtClean="0"/>
              <a:t>‹#›</a:t>
            </a:fld>
            <a:endParaRPr lang="en-US" dirty="0"/>
          </a:p>
        </p:txBody>
      </p:sp>
      <p:sp>
        <p:nvSpPr>
          <p:cNvPr id="5" name="Content Placeholder 2">
            <a:extLst>
              <a:ext uri="{FF2B5EF4-FFF2-40B4-BE49-F238E27FC236}">
                <a16:creationId xmlns:a16="http://schemas.microsoft.com/office/drawing/2014/main" id="{A393C32C-3EB3-C994-B1D8-D948F590EEF6}"/>
              </a:ext>
            </a:extLst>
          </p:cNvPr>
          <p:cNvSpPr>
            <a:spLocks noGrp="1"/>
          </p:cNvSpPr>
          <p:nvPr>
            <p:ph idx="1"/>
          </p:nvPr>
        </p:nvSpPr>
        <p:spPr>
          <a:xfrm>
            <a:off x="306753" y="1471195"/>
            <a:ext cx="8407733" cy="4694473"/>
          </a:xfrm>
        </p:spPr>
        <p:txBody>
          <a:bodyPr/>
          <a:lstStyle>
            <a:lvl1pPr marL="182875" indent="-182875">
              <a:buFont typeface="Arial" panose="020B0604020202020204" pitchFamily="34" charset="0"/>
              <a:buChar char="•"/>
              <a:defRPr/>
            </a:lvl1pPr>
            <a:lvl2pPr marL="685783" indent="-182875">
              <a:buFont typeface="Arial" panose="020B0604020202020204" pitchFamily="34" charset="0"/>
              <a:buChar char="•"/>
              <a:defRPr/>
            </a:lvl2pPr>
            <a:lvl3pPr marL="1142971" indent="-182875">
              <a:buFont typeface="Arial" panose="020B0604020202020204" pitchFamily="34" charset="0"/>
              <a:buChar char="•"/>
              <a:defRPr/>
            </a:lvl3pPr>
            <a:lvl4pPr marL="1600160" indent="-182875">
              <a:buFont typeface="Arial" panose="020B0604020202020204" pitchFamily="34" charset="0"/>
              <a:buChar char="•"/>
              <a:defRPr/>
            </a:lvl4pPr>
            <a:lvl5pPr marL="2057349" indent="-182875">
              <a:buSzPct val="12500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3D1DE89-8A8D-A320-6F32-E4A03145D0E9}"/>
              </a:ext>
            </a:extLst>
          </p:cNvPr>
          <p:cNvSpPr/>
          <p:nvPr userDrawn="1"/>
        </p:nvSpPr>
        <p:spPr>
          <a:xfrm>
            <a:off x="0" y="6721481"/>
            <a:ext cx="9151124" cy="156754"/>
          </a:xfrm>
          <a:prstGeom prst="rect">
            <a:avLst/>
          </a:prstGeom>
          <a:solidFill>
            <a:srgbClr val="313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6D6B585D-7AB5-115F-1F29-E31CC0D0BD4F}"/>
              </a:ext>
            </a:extLst>
          </p:cNvPr>
          <p:cNvSpPr/>
          <p:nvPr userDrawn="1"/>
        </p:nvSpPr>
        <p:spPr>
          <a:xfrm>
            <a:off x="9098280" y="548640"/>
            <a:ext cx="45719" cy="5541264"/>
          </a:xfrm>
          <a:prstGeom prst="rect">
            <a:avLst/>
          </a:prstGeom>
          <a:solidFill>
            <a:srgbClr val="313A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Rectangle 2">
            <a:extLst>
              <a:ext uri="{FF2B5EF4-FFF2-40B4-BE49-F238E27FC236}">
                <a16:creationId xmlns:a16="http://schemas.microsoft.com/office/drawing/2014/main" id="{42C3D49C-26C2-895D-535F-60EC8285C63B}"/>
              </a:ext>
            </a:extLst>
          </p:cNvPr>
          <p:cNvSpPr/>
          <p:nvPr userDrawn="1"/>
        </p:nvSpPr>
        <p:spPr>
          <a:xfrm>
            <a:off x="0" y="328503"/>
            <a:ext cx="7800704" cy="951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a:extLst>
              <a:ext uri="{FF2B5EF4-FFF2-40B4-BE49-F238E27FC236}">
                <a16:creationId xmlns:a16="http://schemas.microsoft.com/office/drawing/2014/main" id="{70129E41-89F4-BA56-05DE-C1F157E70E36}"/>
              </a:ext>
            </a:extLst>
          </p:cNvPr>
          <p:cNvSpPr/>
          <p:nvPr userDrawn="1"/>
        </p:nvSpPr>
        <p:spPr>
          <a:xfrm>
            <a:off x="0" y="6721481"/>
            <a:ext cx="9151124" cy="1567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B35C617F-13FD-028F-5971-D535B55CC228}"/>
              </a:ext>
            </a:extLst>
          </p:cNvPr>
          <p:cNvSpPr>
            <a:spLocks noGrp="1"/>
          </p:cNvSpPr>
          <p:nvPr>
            <p:ph type="title"/>
          </p:nvPr>
        </p:nvSpPr>
        <p:spPr>
          <a:xfrm>
            <a:off x="81643" y="351898"/>
            <a:ext cx="7637417" cy="904867"/>
          </a:xfrm>
          <a:prstGeom prst="rect">
            <a:avLst/>
          </a:prstGeom>
        </p:spPr>
        <p:txBody>
          <a:bodyPr anchor="ctr"/>
          <a:lstStyle>
            <a:lvl1pPr>
              <a:defRPr sz="2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515156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4351" y="1150662"/>
            <a:ext cx="8206528" cy="501988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Picture 12">
            <a:extLst>
              <a:ext uri="{FF2B5EF4-FFF2-40B4-BE49-F238E27FC236}">
                <a16:creationId xmlns:a16="http://schemas.microsoft.com/office/drawing/2014/main" id="{9B0C3817-EC1F-4E35-83AD-54EA5B4BB5F2}"/>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l="13535" t="24257" r="13535" b="24337"/>
          <a:stretch/>
        </p:blipFill>
        <p:spPr>
          <a:xfrm>
            <a:off x="7949802" y="350802"/>
            <a:ext cx="915771" cy="432060"/>
          </a:xfrm>
          <a:prstGeom prst="rect">
            <a:avLst/>
          </a:prstGeom>
        </p:spPr>
      </p:pic>
      <p:sp>
        <p:nvSpPr>
          <p:cNvPr id="15" name="Rectangle 14">
            <a:extLst>
              <a:ext uri="{FF2B5EF4-FFF2-40B4-BE49-F238E27FC236}">
                <a16:creationId xmlns:a16="http://schemas.microsoft.com/office/drawing/2014/main" id="{443B903A-662E-C713-0DB0-AE08146A47C0}"/>
              </a:ext>
            </a:extLst>
          </p:cNvPr>
          <p:cNvSpPr/>
          <p:nvPr userDrawn="1"/>
        </p:nvSpPr>
        <p:spPr>
          <a:xfrm>
            <a:off x="0" y="6726661"/>
            <a:ext cx="9151124" cy="140391"/>
          </a:xfrm>
          <a:prstGeom prst="rect">
            <a:avLst/>
          </a:prstGeom>
          <a:solidFill>
            <a:srgbClr val="586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Slide Number Placeholder 1">
            <a:extLst>
              <a:ext uri="{FF2B5EF4-FFF2-40B4-BE49-F238E27FC236}">
                <a16:creationId xmlns:a16="http://schemas.microsoft.com/office/drawing/2014/main" id="{7DABE543-67F9-3C75-DAC4-30061091C111}"/>
              </a:ext>
            </a:extLst>
          </p:cNvPr>
          <p:cNvSpPr>
            <a:spLocks noGrp="1"/>
          </p:cNvSpPr>
          <p:nvPr>
            <p:ph type="sldNum" sz="quarter" idx="4"/>
          </p:nvPr>
        </p:nvSpPr>
        <p:spPr>
          <a:xfrm>
            <a:off x="8591550" y="6261516"/>
            <a:ext cx="42708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ED6358-4802-45F5-8D0D-A8CA0D384549}" type="slidenum">
              <a:rPr lang="en-US" smtClean="0"/>
              <a:t>‹#›</a:t>
            </a:fld>
            <a:endParaRPr lang="en-US" dirty="0"/>
          </a:p>
        </p:txBody>
      </p:sp>
      <p:sp>
        <p:nvSpPr>
          <p:cNvPr id="9" name="Rectangle 8">
            <a:extLst>
              <a:ext uri="{FF2B5EF4-FFF2-40B4-BE49-F238E27FC236}">
                <a16:creationId xmlns:a16="http://schemas.microsoft.com/office/drawing/2014/main" id="{05C4F2B2-E023-BE44-7A05-0C29D34EF8B7}"/>
              </a:ext>
            </a:extLst>
          </p:cNvPr>
          <p:cNvSpPr/>
          <p:nvPr userDrawn="1"/>
        </p:nvSpPr>
        <p:spPr>
          <a:xfrm>
            <a:off x="9018639" y="476778"/>
            <a:ext cx="132485" cy="5693772"/>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9C81767E-0E13-267E-5479-E2831E06F639}"/>
              </a:ext>
            </a:extLst>
          </p:cNvPr>
          <p:cNvSpPr/>
          <p:nvPr userDrawn="1"/>
        </p:nvSpPr>
        <p:spPr>
          <a:xfrm>
            <a:off x="9098280" y="548640"/>
            <a:ext cx="45719" cy="5541264"/>
          </a:xfrm>
          <a:prstGeom prst="rect">
            <a:avLst/>
          </a:prstGeom>
          <a:solidFill>
            <a:srgbClr val="E157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67502860"/>
      </p:ext>
    </p:extLst>
  </p:cSld>
  <p:clrMap bg1="lt1" tx1="dk1" bg2="lt2" tx2="dk2" accent1="accent1" accent2="accent2" accent3="accent3" accent4="accent4" accent5="accent5" accent6="accent6" hlink="hlink" folHlink="folHlink"/>
  <p:sldLayoutIdLst>
    <p:sldLayoutId id="2147483917" r:id="rId1"/>
    <p:sldLayoutId id="2147483953" r:id="rId2"/>
    <p:sldLayoutId id="2147483976" r:id="rId3"/>
    <p:sldLayoutId id="2147483954" r:id="rId4"/>
    <p:sldLayoutId id="2147483981" r:id="rId5"/>
    <p:sldLayoutId id="2147483982" r:id="rId6"/>
    <p:sldLayoutId id="2147483983" r:id="rId7"/>
    <p:sldLayoutId id="2147483947" r:id="rId8"/>
    <p:sldLayoutId id="2147483978" r:id="rId9"/>
    <p:sldLayoutId id="2147483975" r:id="rId10"/>
    <p:sldLayoutId id="2147483977" r:id="rId11"/>
    <p:sldLayoutId id="2147483989" r:id="rId12"/>
    <p:sldLayoutId id="2147483990" r:id="rId13"/>
    <p:sldLayoutId id="2147483991" r:id="rId14"/>
  </p:sldLayoutIdLst>
  <p:hf sldNum="0" hdr="0" ftr="0" dt="0"/>
  <p:txStyles>
    <p:titleStyle>
      <a:lvl1pPr algn="l" defTabSz="914377" rtl="0" eaLnBrk="1" latinLnBrk="0" hangingPunct="1">
        <a:lnSpc>
          <a:spcPct val="90000"/>
        </a:lnSpc>
        <a:spcBef>
          <a:spcPct val="0"/>
        </a:spcBef>
        <a:buNone/>
        <a:defRPr sz="3600" kern="1200" spc="-60" baseline="0">
          <a:solidFill>
            <a:schemeClr val="tx1"/>
          </a:solidFill>
          <a:latin typeface="Arial" panose="020B0604020202020204" pitchFamily="34" charset="0"/>
          <a:ea typeface="+mj-ea"/>
          <a:cs typeface="Arial" panose="020B0604020202020204" pitchFamily="34" charset="0"/>
        </a:defRPr>
      </a:lvl1pPr>
    </p:titleStyle>
    <p:bodyStyle>
      <a:lvl1pPr marL="182875" indent="-182875" algn="l" defTabSz="914377" rtl="0" eaLnBrk="1" latinLnBrk="0" hangingPunct="1">
        <a:lnSpc>
          <a:spcPct val="90000"/>
        </a:lnSpc>
        <a:spcBef>
          <a:spcPts val="1200"/>
        </a:spcBef>
        <a:buClr>
          <a:schemeClr val="accent6">
            <a:lumMod val="75000"/>
          </a:schemeClr>
        </a:buClr>
        <a:buFont typeface="Segoe UI" panose="020B0502040204020203"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783" indent="-182875" algn="l" defTabSz="914377" rtl="0" eaLnBrk="1" latinLnBrk="0" hangingPunct="1">
        <a:lnSpc>
          <a:spcPct val="90000"/>
        </a:lnSpc>
        <a:spcBef>
          <a:spcPts val="251"/>
        </a:spcBef>
        <a:spcAft>
          <a:spcPts val="251"/>
        </a:spcAft>
        <a:buClr>
          <a:schemeClr val="accent6">
            <a:lumMod val="75000"/>
          </a:schemeClr>
        </a:buClr>
        <a:buFont typeface="Segoe UI" panose="020B0502040204020203"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2971" indent="-182875" algn="l" defTabSz="914377" rtl="0" eaLnBrk="1" latinLnBrk="0" hangingPunct="1">
        <a:lnSpc>
          <a:spcPct val="90000"/>
        </a:lnSpc>
        <a:spcBef>
          <a:spcPts val="251"/>
        </a:spcBef>
        <a:spcAft>
          <a:spcPts val="251"/>
        </a:spcAft>
        <a:buClr>
          <a:schemeClr val="accent6">
            <a:lumMod val="75000"/>
          </a:schemeClr>
        </a:buClr>
        <a:buFont typeface="Segoe UI" panose="020B0502040204020203"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160" indent="-182875" algn="l" defTabSz="914377" rtl="0" eaLnBrk="1" latinLnBrk="0" hangingPunct="1">
        <a:lnSpc>
          <a:spcPct val="90000"/>
        </a:lnSpc>
        <a:spcBef>
          <a:spcPts val="251"/>
        </a:spcBef>
        <a:spcAft>
          <a:spcPts val="251"/>
        </a:spcAft>
        <a:buClr>
          <a:schemeClr val="accent6">
            <a:lumMod val="75000"/>
          </a:schemeClr>
        </a:buClr>
        <a:buFont typeface="Segoe UI" panose="020B0502040204020203"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349" indent="-182875" algn="l" defTabSz="914377" rtl="0" eaLnBrk="1" latinLnBrk="0" hangingPunct="1">
        <a:lnSpc>
          <a:spcPct val="90000"/>
        </a:lnSpc>
        <a:spcBef>
          <a:spcPts val="251"/>
        </a:spcBef>
        <a:spcAft>
          <a:spcPts val="251"/>
        </a:spcAft>
        <a:buClr>
          <a:schemeClr val="accent6">
            <a:lumMod val="75000"/>
          </a:schemeClr>
        </a:buClr>
        <a:buFont typeface="Segoe UI" panose="020B0502040204020203"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251"/>
        </a:spcBef>
        <a:spcAft>
          <a:spcPts val="251"/>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90000"/>
        </a:lnSpc>
        <a:spcBef>
          <a:spcPts val="251"/>
        </a:spcBef>
        <a:spcAft>
          <a:spcPts val="251"/>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90000"/>
        </a:lnSpc>
        <a:spcBef>
          <a:spcPts val="251"/>
        </a:spcBef>
        <a:spcAft>
          <a:spcPts val="251"/>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103" indent="-228594" algn="l" defTabSz="914377" rtl="0" eaLnBrk="1" latinLnBrk="0" hangingPunct="1">
        <a:lnSpc>
          <a:spcPct val="90000"/>
        </a:lnSpc>
        <a:spcBef>
          <a:spcPts val="251"/>
        </a:spcBef>
        <a:spcAft>
          <a:spcPts val="251"/>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 Target="slide7.xml"/><Relationship Id="rId7" Type="http://schemas.openxmlformats.org/officeDocument/2006/relationships/slide" Target="slide24.xml"/><Relationship Id="rId2" Type="http://schemas.openxmlformats.org/officeDocument/2006/relationships/slide" Target="slide3.xml"/><Relationship Id="rId1" Type="http://schemas.openxmlformats.org/officeDocument/2006/relationships/slideLayout" Target="../slideLayouts/slideLayout8.xml"/><Relationship Id="rId6" Type="http://schemas.openxmlformats.org/officeDocument/2006/relationships/slide" Target="slide19.xml"/><Relationship Id="rId5" Type="http://schemas.openxmlformats.org/officeDocument/2006/relationships/slide" Target="slide14.xml"/><Relationship Id="rId4" Type="http://schemas.openxmlformats.org/officeDocument/2006/relationships/slide" Target="slide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thecanopylab.com/what-were-writing/inclusion-and-leadership-series/" TargetMode="External"/><Relationship Id="rId2" Type="http://schemas.openxmlformats.org/officeDocument/2006/relationships/hyperlink" Target="https://www.thecanopylab.com/about/" TargetMode="Externa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slide" Target="slide27.xml"/><Relationship Id="rId3" Type="http://schemas.openxmlformats.org/officeDocument/2006/relationships/slide" Target="slide10.xml"/><Relationship Id="rId7" Type="http://schemas.openxmlformats.org/officeDocument/2006/relationships/slide" Target="slide11.xml"/><Relationship Id="rId12" Type="http://schemas.openxmlformats.org/officeDocument/2006/relationships/slide" Target="slide23.xml"/><Relationship Id="rId2" Type="http://schemas.openxmlformats.org/officeDocument/2006/relationships/image" Target="../media/image2.jpg"/><Relationship Id="rId1" Type="http://schemas.openxmlformats.org/officeDocument/2006/relationships/slideLayout" Target="../slideLayouts/slideLayout11.xml"/><Relationship Id="rId6" Type="http://schemas.openxmlformats.org/officeDocument/2006/relationships/slide" Target="slide25.xml"/><Relationship Id="rId11" Type="http://schemas.openxmlformats.org/officeDocument/2006/relationships/slide" Target="slide14.xml"/><Relationship Id="rId5" Type="http://schemas.openxmlformats.org/officeDocument/2006/relationships/slide" Target="slide20.xml"/><Relationship Id="rId10" Type="http://schemas.openxmlformats.org/officeDocument/2006/relationships/slide" Target="slide26.xml"/><Relationship Id="rId4" Type="http://schemas.openxmlformats.org/officeDocument/2006/relationships/slide" Target="slide15.xml"/><Relationship Id="rId9" Type="http://schemas.openxmlformats.org/officeDocument/2006/relationships/slide" Target="slide2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F32A56-6DBA-BF9E-864F-AF3D4C2B1F97}"/>
              </a:ext>
            </a:extLst>
          </p:cNvPr>
          <p:cNvSpPr>
            <a:spLocks noGrp="1"/>
          </p:cNvSpPr>
          <p:nvPr>
            <p:ph type="title"/>
          </p:nvPr>
        </p:nvSpPr>
        <p:spPr/>
        <p:txBody>
          <a:bodyPr/>
          <a:lstStyle/>
          <a:p>
            <a:r>
              <a:rPr lang="en-US" sz="3600" b="1" dirty="0">
                <a:latin typeface="+mj-lt"/>
                <a:cs typeface="Poppins" panose="00000500000000000000" pitchFamily="2" charset="0"/>
              </a:rPr>
              <a:t>Market Systems Development </a:t>
            </a:r>
            <a:br>
              <a:rPr lang="en-US" sz="3600" b="1" i="1" dirty="0">
                <a:latin typeface="+mj-lt"/>
                <a:cs typeface="Poppins" panose="00000500000000000000" pitchFamily="2" charset="0"/>
              </a:rPr>
            </a:br>
            <a:br>
              <a:rPr lang="en-US" sz="3600" b="1" i="1" dirty="0">
                <a:latin typeface="+mj-lt"/>
                <a:cs typeface="Poppins" panose="00000500000000000000" pitchFamily="2" charset="0"/>
              </a:rPr>
            </a:br>
            <a:r>
              <a:rPr lang="en-US" sz="3600" b="1" dirty="0">
                <a:solidFill>
                  <a:schemeClr val="accent4"/>
                </a:solidFill>
                <a:latin typeface="+mj-lt"/>
                <a:cs typeface="Poppins" panose="00000500000000000000" pitchFamily="2" charset="0"/>
              </a:rPr>
              <a:t>Team Leader Competency Framework and Description</a:t>
            </a:r>
            <a:endParaRPr lang="en-US" sz="3600" b="1" i="1" dirty="0">
              <a:solidFill>
                <a:schemeClr val="accent4"/>
              </a:solidFill>
              <a:latin typeface="+mj-lt"/>
              <a:cs typeface="Poppins" panose="00000500000000000000" pitchFamily="2" charset="0"/>
            </a:endParaRPr>
          </a:p>
        </p:txBody>
      </p:sp>
      <p:sp>
        <p:nvSpPr>
          <p:cNvPr id="4" name="Text Placeholder 3">
            <a:extLst>
              <a:ext uri="{FF2B5EF4-FFF2-40B4-BE49-F238E27FC236}">
                <a16:creationId xmlns:a16="http://schemas.microsoft.com/office/drawing/2014/main" id="{7C2AEB0C-6DB0-0913-CAF8-F3E18A1CCF52}"/>
              </a:ext>
            </a:extLst>
          </p:cNvPr>
          <p:cNvSpPr>
            <a:spLocks noGrp="1"/>
          </p:cNvSpPr>
          <p:nvPr>
            <p:ph type="body" sz="quarter" idx="10"/>
          </p:nvPr>
        </p:nvSpPr>
        <p:spPr/>
        <p:txBody>
          <a:bodyPr/>
          <a:lstStyle/>
          <a:p>
            <a:r>
              <a:rPr lang="en-US" dirty="0">
                <a:latin typeface="+mj-lt"/>
                <a:cs typeface="Poppins" panose="00000500000000000000" pitchFamily="2" charset="0"/>
              </a:rPr>
              <a:t>May 2025</a:t>
            </a:r>
          </a:p>
        </p:txBody>
      </p:sp>
    </p:spTree>
    <p:extLst>
      <p:ext uri="{BB962C8B-B14F-4D97-AF65-F5344CB8AC3E}">
        <p14:creationId xmlns:p14="http://schemas.microsoft.com/office/powerpoint/2010/main" val="4035112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97F158-443C-77A0-3130-22BBEA970C58}"/>
              </a:ext>
            </a:extLst>
          </p:cNvPr>
          <p:cNvSpPr>
            <a:spLocks noGrp="1"/>
          </p:cNvSpPr>
          <p:nvPr>
            <p:ph type="title"/>
          </p:nvPr>
        </p:nvSpPr>
        <p:spPr/>
        <p:txBody>
          <a:bodyPr/>
          <a:lstStyle/>
          <a:p>
            <a:r>
              <a:rPr lang="fr-CH" sz="2400" b="1" dirty="0">
                <a:latin typeface="+mj-lt"/>
                <a:cs typeface="Poppins" panose="00000500000000000000" pitchFamily="2" charset="0"/>
              </a:rPr>
              <a:t>Table of contents</a:t>
            </a:r>
          </a:p>
        </p:txBody>
      </p:sp>
      <p:sp>
        <p:nvSpPr>
          <p:cNvPr id="3" name="Content Placeholder 2">
            <a:extLst>
              <a:ext uri="{FF2B5EF4-FFF2-40B4-BE49-F238E27FC236}">
                <a16:creationId xmlns:a16="http://schemas.microsoft.com/office/drawing/2014/main" id="{F5B11D05-9E9C-C92D-D562-A1FB64F66CFA}"/>
              </a:ext>
            </a:extLst>
          </p:cNvPr>
          <p:cNvSpPr>
            <a:spLocks noGrp="1"/>
          </p:cNvSpPr>
          <p:nvPr>
            <p:ph idx="1"/>
          </p:nvPr>
        </p:nvSpPr>
        <p:spPr/>
        <p:txBody>
          <a:bodyPr/>
          <a:lstStyle/>
          <a:p>
            <a:r>
              <a:rPr lang="fr-CH" sz="2400" dirty="0">
                <a:latin typeface="+mj-lt"/>
                <a:cs typeface="Poppins" panose="00000500000000000000" pitchFamily="2" charset="0"/>
                <a:hlinkClick r:id="rId2" action="ppaction://hlinksldjump">
                  <a:extLst>
                    <a:ext uri="{A12FA001-AC4F-418D-AE19-62706E023703}">
                      <ahyp:hlinkClr xmlns:ahyp="http://schemas.microsoft.com/office/drawing/2018/hyperlinkcolor" val="tx"/>
                    </a:ext>
                  </a:extLst>
                </a:hlinkClick>
              </a:rPr>
              <a:t>Introduction</a:t>
            </a:r>
            <a:endParaRPr lang="fr-CH" sz="2400" dirty="0">
              <a:latin typeface="+mj-lt"/>
              <a:cs typeface="Poppins" panose="00000500000000000000" pitchFamily="2" charset="0"/>
            </a:endParaRPr>
          </a:p>
          <a:p>
            <a:r>
              <a:rPr lang="fr-CH" sz="2400" dirty="0">
                <a:latin typeface="+mj-lt"/>
                <a:cs typeface="Poppins" panose="00000500000000000000" pitchFamily="2" charset="0"/>
                <a:hlinkClick r:id="rId3" action="ppaction://hlinksldjump">
                  <a:extLst>
                    <a:ext uri="{A12FA001-AC4F-418D-AE19-62706E023703}">
                      <ahyp:hlinkClr xmlns:ahyp="http://schemas.microsoft.com/office/drawing/2018/hyperlinkcolor" val="tx"/>
                    </a:ext>
                  </a:extLst>
                </a:hlinkClick>
              </a:rPr>
              <a:t>MSD Team Leader </a:t>
            </a:r>
            <a:r>
              <a:rPr lang="fr-CH" sz="2400" dirty="0" err="1">
                <a:latin typeface="+mj-lt"/>
                <a:cs typeface="Poppins" panose="00000500000000000000" pitchFamily="2" charset="0"/>
                <a:hlinkClick r:id="rId3" action="ppaction://hlinksldjump">
                  <a:extLst>
                    <a:ext uri="{A12FA001-AC4F-418D-AE19-62706E023703}">
                      <ahyp:hlinkClr xmlns:ahyp="http://schemas.microsoft.com/office/drawing/2018/hyperlinkcolor" val="tx"/>
                    </a:ext>
                  </a:extLst>
                </a:hlinkClick>
              </a:rPr>
              <a:t>competencies</a:t>
            </a:r>
            <a:endParaRPr lang="fr-CH" sz="2400" dirty="0">
              <a:latin typeface="+mj-lt"/>
              <a:cs typeface="Poppins" panose="00000500000000000000" pitchFamily="2" charset="0"/>
            </a:endParaRPr>
          </a:p>
          <a:p>
            <a:pPr marL="902958" lvl="1" indent="-400050">
              <a:buFont typeface="+mj-lt"/>
              <a:buAutoNum type="romanUcPeriod"/>
            </a:pPr>
            <a:r>
              <a:rPr lang="en-US" sz="2200" dirty="0">
                <a:latin typeface="+mj-lt"/>
                <a:cs typeface="Poppins" panose="00000500000000000000" pitchFamily="2" charset="0"/>
                <a:hlinkClick r:id="rId4" action="ppaction://hlinksldjump">
                  <a:extLst>
                    <a:ext uri="{A12FA001-AC4F-418D-AE19-62706E023703}">
                      <ahyp:hlinkClr xmlns:ahyp="http://schemas.microsoft.com/office/drawing/2018/hyperlinkcolor" val="tx"/>
                    </a:ext>
                  </a:extLst>
                </a:hlinkClick>
              </a:rPr>
              <a:t>Managing a portfolio of interventions</a:t>
            </a:r>
            <a:endParaRPr lang="en-US" sz="2200" dirty="0">
              <a:latin typeface="+mj-lt"/>
              <a:cs typeface="Poppins" panose="00000500000000000000" pitchFamily="2" charset="0"/>
            </a:endParaRPr>
          </a:p>
          <a:p>
            <a:pPr marL="902958" lvl="1" indent="-400050">
              <a:buFont typeface="+mj-lt"/>
              <a:buAutoNum type="romanUcPeriod"/>
            </a:pPr>
            <a:r>
              <a:rPr lang="en-US" sz="2200" dirty="0">
                <a:latin typeface="+mj-lt"/>
                <a:cs typeface="Poppins" panose="00000500000000000000" pitchFamily="2" charset="0"/>
                <a:hlinkClick r:id="rId5" action="ppaction://hlinksldjump">
                  <a:extLst>
                    <a:ext uri="{A12FA001-AC4F-418D-AE19-62706E023703}">
                      <ahyp:hlinkClr xmlns:ahyp="http://schemas.microsoft.com/office/drawing/2018/hyperlinkcolor" val="tx"/>
                    </a:ext>
                  </a:extLst>
                </a:hlinkClick>
              </a:rPr>
              <a:t>Shaping the team’s learning culture</a:t>
            </a:r>
            <a:endParaRPr lang="en-US" sz="2200" dirty="0">
              <a:latin typeface="+mj-lt"/>
              <a:cs typeface="Poppins" panose="00000500000000000000" pitchFamily="2" charset="0"/>
            </a:endParaRPr>
          </a:p>
          <a:p>
            <a:pPr marL="902958" lvl="1" indent="-400050">
              <a:buFont typeface="+mj-lt"/>
              <a:buAutoNum type="romanUcPeriod"/>
            </a:pPr>
            <a:r>
              <a:rPr lang="en-US" sz="2200" dirty="0">
                <a:latin typeface="+mj-lt"/>
                <a:cs typeface="Poppins" panose="00000500000000000000" pitchFamily="2" charset="0"/>
                <a:hlinkClick r:id="rId6" action="ppaction://hlinksldjump">
                  <a:extLst>
                    <a:ext uri="{A12FA001-AC4F-418D-AE19-62706E023703}">
                      <ahyp:hlinkClr xmlns:ahyp="http://schemas.microsoft.com/office/drawing/2018/hyperlinkcolor" val="tx"/>
                    </a:ext>
                  </a:extLst>
                </a:hlinkClick>
              </a:rPr>
              <a:t>Creating the space to operate</a:t>
            </a:r>
            <a:endParaRPr lang="en-US" sz="2200" dirty="0">
              <a:latin typeface="+mj-lt"/>
              <a:cs typeface="Poppins" panose="00000500000000000000" pitchFamily="2" charset="0"/>
            </a:endParaRPr>
          </a:p>
          <a:p>
            <a:pPr marL="902958" lvl="1" indent="-400050">
              <a:buFont typeface="+mj-lt"/>
              <a:buAutoNum type="romanUcPeriod"/>
            </a:pPr>
            <a:r>
              <a:rPr lang="en-US" sz="2200" dirty="0">
                <a:latin typeface="+mj-lt"/>
                <a:cs typeface="Poppins" panose="00000500000000000000" pitchFamily="2" charset="0"/>
                <a:hlinkClick r:id="rId7" action="ppaction://hlinksldjump">
                  <a:extLst>
                    <a:ext uri="{A12FA001-AC4F-418D-AE19-62706E023703}">
                      <ahyp:hlinkClr xmlns:ahyp="http://schemas.microsoft.com/office/drawing/2018/hyperlinkcolor" val="tx"/>
                    </a:ext>
                  </a:extLst>
                </a:hlinkClick>
              </a:rPr>
              <a:t>Adaptive operations</a:t>
            </a:r>
            <a:endParaRPr lang="en-US" sz="2200" dirty="0">
              <a:latin typeface="+mj-lt"/>
              <a:cs typeface="Poppins" panose="00000500000000000000" pitchFamily="2" charset="0"/>
            </a:endParaRPr>
          </a:p>
        </p:txBody>
      </p:sp>
      <p:pic>
        <p:nvPicPr>
          <p:cNvPr id="5" name="Picture 4" descr="A logo with trees and sun&#10;&#10;Description automatically generated">
            <a:extLst>
              <a:ext uri="{FF2B5EF4-FFF2-40B4-BE49-F238E27FC236}">
                <a16:creationId xmlns:a16="http://schemas.microsoft.com/office/drawing/2014/main" id="{CD188AA9-65F4-7E35-F36B-51455A5A8DCD}"/>
              </a:ext>
            </a:extLst>
          </p:cNvPr>
          <p:cNvPicPr>
            <a:picLocks noChangeAspect="1"/>
          </p:cNvPicPr>
          <p:nvPr/>
        </p:nvPicPr>
        <p:blipFill>
          <a:blip r:embed="rId8"/>
          <a:stretch>
            <a:fillRect/>
          </a:stretch>
        </p:blipFill>
        <p:spPr>
          <a:xfrm>
            <a:off x="7855898" y="6011270"/>
            <a:ext cx="1284041" cy="830346"/>
          </a:xfrm>
          <a:prstGeom prst="rect">
            <a:avLst/>
          </a:prstGeom>
        </p:spPr>
      </p:pic>
    </p:spTree>
    <p:extLst>
      <p:ext uri="{BB962C8B-B14F-4D97-AF65-F5344CB8AC3E}">
        <p14:creationId xmlns:p14="http://schemas.microsoft.com/office/powerpoint/2010/main" val="754698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6C00AB9-2340-0151-029D-98CC7D96A6C8}"/>
              </a:ext>
            </a:extLst>
          </p:cNvPr>
          <p:cNvSpPr>
            <a:spLocks noGrp="1"/>
          </p:cNvSpPr>
          <p:nvPr>
            <p:ph sz="quarter" idx="10"/>
          </p:nvPr>
        </p:nvSpPr>
        <p:spPr/>
        <p:txBody>
          <a:bodyPr anchor="ctr">
            <a:normAutofit/>
          </a:bodyPr>
          <a:lstStyle/>
          <a:p>
            <a:pPr marL="0" indent="0" algn="ctr">
              <a:buNone/>
            </a:pPr>
            <a:r>
              <a:rPr lang="fr-CH" sz="3600" b="1" dirty="0">
                <a:latin typeface="+mj-lt"/>
                <a:cs typeface="Poppins" panose="00000500000000000000" pitchFamily="2" charset="0"/>
              </a:rPr>
              <a:t>Introduction</a:t>
            </a:r>
          </a:p>
        </p:txBody>
      </p:sp>
    </p:spTree>
    <p:extLst>
      <p:ext uri="{BB962C8B-B14F-4D97-AF65-F5344CB8AC3E}">
        <p14:creationId xmlns:p14="http://schemas.microsoft.com/office/powerpoint/2010/main" val="210194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DDAF098-8375-B7BC-90A0-4B86CB5990BC}"/>
              </a:ext>
            </a:extLst>
          </p:cNvPr>
          <p:cNvSpPr>
            <a:spLocks noGrp="1"/>
          </p:cNvSpPr>
          <p:nvPr>
            <p:ph idx="1"/>
          </p:nvPr>
        </p:nvSpPr>
        <p:spPr>
          <a:xfrm>
            <a:off x="477078" y="1068303"/>
            <a:ext cx="8216348" cy="1783075"/>
          </a:xfrm>
        </p:spPr>
        <p:txBody>
          <a:bodyPr>
            <a:normAutofit/>
          </a:bodyPr>
          <a:lstStyle/>
          <a:p>
            <a:pPr marL="0" indent="0" algn="just">
              <a:buNone/>
            </a:pPr>
            <a:r>
              <a:rPr lang="en-US" sz="1600" dirty="0">
                <a:latin typeface="+mj-lt"/>
                <a:cs typeface="Poppins" panose="00000500000000000000" pitchFamily="2" charset="0"/>
              </a:rPr>
              <a:t>Since 2019, </a:t>
            </a:r>
            <a:r>
              <a:rPr lang="en-US" sz="1600" dirty="0">
                <a:latin typeface="+mj-lt"/>
                <a:cs typeface="Poppins" panose="00000500000000000000" pitchFamily="2" charset="0"/>
                <a:hlinkClick r:id="rId2"/>
              </a:rPr>
              <a:t>the Canopy Lab </a:t>
            </a:r>
            <a:r>
              <a:rPr lang="en-US" sz="1600" dirty="0">
                <a:latin typeface="+mj-lt"/>
                <a:cs typeface="Poppins" panose="00000500000000000000" pitchFamily="2" charset="0"/>
              </a:rPr>
              <a:t>through their </a:t>
            </a:r>
            <a:r>
              <a:rPr lang="en-US" sz="1600" dirty="0">
                <a:latin typeface="+mj-lt"/>
                <a:cs typeface="Poppins" panose="00000500000000000000" pitchFamily="2" charset="0"/>
                <a:hlinkClick r:id="rId3"/>
              </a:rPr>
              <a:t>Inclusion &amp; Leadership series </a:t>
            </a:r>
            <a:r>
              <a:rPr lang="en-US" sz="1600" dirty="0">
                <a:latin typeface="+mj-lt"/>
                <a:cs typeface="Poppins" panose="00000500000000000000" pitchFamily="2" charset="0"/>
              </a:rPr>
              <a:t>has invested its own resources in trying to answer this critical </a:t>
            </a:r>
            <a:r>
              <a:rPr lang="en-US" sz="1600" i="1" dirty="0">
                <a:latin typeface="+mj-lt"/>
                <a:cs typeface="Poppins" panose="00000500000000000000" pitchFamily="2" charset="0"/>
              </a:rPr>
              <a:t>question: “what makes a successful MSD Team Leader?” </a:t>
            </a:r>
            <a:r>
              <a:rPr lang="en-US" sz="1600" dirty="0">
                <a:latin typeface="+mj-lt"/>
                <a:cs typeface="Poppins" panose="00000500000000000000" pitchFamily="2" charset="0"/>
              </a:rPr>
              <a:t>In 2022, t</a:t>
            </a:r>
            <a:r>
              <a:rPr lang="en-US" sz="1600" b="0" i="0" dirty="0">
                <a:effectLst/>
                <a:latin typeface="+mj-lt"/>
                <a:cs typeface="Poppins" panose="00000500000000000000" pitchFamily="2" charset="0"/>
              </a:rPr>
              <a:t>he DCED’s MSD Working Group commissioned research into the competencies</a:t>
            </a:r>
            <a:r>
              <a:rPr lang="en-US" sz="1600" dirty="0">
                <a:latin typeface="+mj-lt"/>
                <a:cs typeface="Poppins" panose="00000500000000000000" pitchFamily="2" charset="0"/>
              </a:rPr>
              <a:t> </a:t>
            </a:r>
            <a:r>
              <a:rPr lang="en-US" sz="1600" b="0" i="0" dirty="0">
                <a:effectLst/>
                <a:latin typeface="+mj-lt"/>
                <a:cs typeface="Poppins" panose="00000500000000000000" pitchFamily="2" charset="0"/>
              </a:rPr>
              <a:t>that make successful MSD Team Leaders (TLs). Mike Klassen led this research which included surveys and interviews with more than 65 experienced MSD practitioners. This </a:t>
            </a:r>
            <a:r>
              <a:rPr lang="en-US" sz="1600" dirty="0">
                <a:latin typeface="+mj-lt"/>
                <a:cs typeface="Poppins" panose="00000500000000000000" pitchFamily="2" charset="0"/>
              </a:rPr>
              <a:t>foundational work revealed four competency domains attributed to successful MSD TLs.</a:t>
            </a:r>
          </a:p>
          <a:p>
            <a:pPr marL="0" indent="0">
              <a:buNone/>
            </a:pPr>
            <a:endParaRPr lang="en-US" sz="1600" dirty="0">
              <a:latin typeface="+mj-lt"/>
              <a:cs typeface="Poppins" panose="00000500000000000000" pitchFamily="2" charset="0"/>
            </a:endParaRPr>
          </a:p>
          <a:p>
            <a:pPr marL="0" indent="0">
              <a:buNone/>
            </a:pPr>
            <a:endParaRPr lang="en-US" sz="1600" dirty="0">
              <a:latin typeface="+mj-lt"/>
              <a:cs typeface="Poppins" panose="00000500000000000000" pitchFamily="2" charset="0"/>
            </a:endParaRPr>
          </a:p>
          <a:p>
            <a:pPr marL="0" indent="0">
              <a:buNone/>
            </a:pPr>
            <a:endParaRPr lang="en-US" sz="1600" dirty="0">
              <a:latin typeface="+mj-lt"/>
              <a:cs typeface="Poppins" panose="00000500000000000000" pitchFamily="2" charset="0"/>
            </a:endParaRPr>
          </a:p>
          <a:p>
            <a:pPr marL="0" indent="0">
              <a:buNone/>
            </a:pPr>
            <a:endParaRPr lang="en-US" sz="1600" b="0" i="0" dirty="0">
              <a:solidFill>
                <a:srgbClr val="485363"/>
              </a:solidFill>
              <a:effectLst/>
              <a:latin typeface="Helvetica" panose="020B0604020202020204" pitchFamily="34" charset="0"/>
            </a:endParaRPr>
          </a:p>
          <a:p>
            <a:endParaRPr lang="en-US" sz="1600" dirty="0"/>
          </a:p>
        </p:txBody>
      </p:sp>
      <p:sp>
        <p:nvSpPr>
          <p:cNvPr id="4" name="Title 3">
            <a:extLst>
              <a:ext uri="{FF2B5EF4-FFF2-40B4-BE49-F238E27FC236}">
                <a16:creationId xmlns:a16="http://schemas.microsoft.com/office/drawing/2014/main" id="{D491EB1D-B182-16E3-EEF6-15B94E92F143}"/>
              </a:ext>
            </a:extLst>
          </p:cNvPr>
          <p:cNvSpPr>
            <a:spLocks noGrp="1"/>
          </p:cNvSpPr>
          <p:nvPr>
            <p:ph type="title"/>
          </p:nvPr>
        </p:nvSpPr>
        <p:spPr>
          <a:xfrm>
            <a:off x="306754" y="351899"/>
            <a:ext cx="8386672" cy="403476"/>
          </a:xfrm>
        </p:spPr>
        <p:txBody>
          <a:bodyPr/>
          <a:lstStyle/>
          <a:p>
            <a:r>
              <a:rPr lang="en-US" b="1" dirty="0">
                <a:solidFill>
                  <a:schemeClr val="tx1"/>
                </a:solidFill>
                <a:latin typeface="+mj-lt"/>
                <a:cs typeface="Poppins" panose="00000500000000000000" pitchFamily="2" charset="0"/>
              </a:rPr>
              <a:t>What makes a successful MSD Team Leader?</a:t>
            </a:r>
          </a:p>
        </p:txBody>
      </p:sp>
      <p:pic>
        <p:nvPicPr>
          <p:cNvPr id="3" name="Picture 2" descr="A logo with trees and sun&#10;&#10;Description automatically generated">
            <a:extLst>
              <a:ext uri="{FF2B5EF4-FFF2-40B4-BE49-F238E27FC236}">
                <a16:creationId xmlns:a16="http://schemas.microsoft.com/office/drawing/2014/main" id="{D39945E4-A1A0-79CC-383E-1E09A2D89226}"/>
              </a:ext>
            </a:extLst>
          </p:cNvPr>
          <p:cNvPicPr>
            <a:picLocks noGrp="1" noRot="1" noChangeAspect="1" noMove="1" noResize="1" noEditPoints="1" noAdjustHandles="1" noChangeArrowheads="1" noChangeShapeType="1" noCrop="1"/>
          </p:cNvPicPr>
          <p:nvPr/>
        </p:nvPicPr>
        <p:blipFill>
          <a:blip r:embed="rId4"/>
          <a:stretch>
            <a:fillRect/>
          </a:stretch>
        </p:blipFill>
        <p:spPr>
          <a:xfrm>
            <a:off x="7855898" y="6011270"/>
            <a:ext cx="1284041" cy="830346"/>
          </a:xfrm>
          <a:prstGeom prst="rect">
            <a:avLst/>
          </a:prstGeom>
        </p:spPr>
      </p:pic>
      <p:sp>
        <p:nvSpPr>
          <p:cNvPr id="7" name="TextBox 6">
            <a:extLst>
              <a:ext uri="{FF2B5EF4-FFF2-40B4-BE49-F238E27FC236}">
                <a16:creationId xmlns:a16="http://schemas.microsoft.com/office/drawing/2014/main" id="{C26890F8-10B1-B451-ABDC-1816FD1FF60A}"/>
              </a:ext>
            </a:extLst>
          </p:cNvPr>
          <p:cNvSpPr txBox="1"/>
          <p:nvPr/>
        </p:nvSpPr>
        <p:spPr>
          <a:xfrm>
            <a:off x="502357" y="5028773"/>
            <a:ext cx="8191069" cy="1077218"/>
          </a:xfrm>
          <a:prstGeom prst="rect">
            <a:avLst/>
          </a:prstGeom>
          <a:noFill/>
        </p:spPr>
        <p:txBody>
          <a:bodyPr wrap="square">
            <a:spAutoFit/>
          </a:bodyPr>
          <a:lstStyle/>
          <a:p>
            <a:pPr marL="0" indent="0" algn="just">
              <a:buNone/>
            </a:pPr>
            <a:r>
              <a:rPr lang="en-US" sz="1600" dirty="0">
                <a:latin typeface="+mj-lt"/>
                <a:cs typeface="Poppins" panose="00000500000000000000" pitchFamily="2" charset="0"/>
              </a:rPr>
              <a:t>With the objective of supporting MSD leaders go from good to great, the Canopy Lab invested its own resources and worked closely with Mike Klassen, to elaborate upon the identified TL competencies and developed a 9-month executive coaching program.  The TL competency framework and assessment tool are a result of this collaboration.</a:t>
            </a:r>
          </a:p>
        </p:txBody>
      </p:sp>
      <p:grpSp>
        <p:nvGrpSpPr>
          <p:cNvPr id="13" name="Group 12">
            <a:extLst>
              <a:ext uri="{FF2B5EF4-FFF2-40B4-BE49-F238E27FC236}">
                <a16:creationId xmlns:a16="http://schemas.microsoft.com/office/drawing/2014/main" id="{B3D960B3-21F4-1686-9D42-4B9147050720}"/>
              </a:ext>
            </a:extLst>
          </p:cNvPr>
          <p:cNvGrpSpPr/>
          <p:nvPr/>
        </p:nvGrpSpPr>
        <p:grpSpPr>
          <a:xfrm>
            <a:off x="941792" y="3427783"/>
            <a:ext cx="7116596" cy="1300521"/>
            <a:chOff x="941791" y="3198100"/>
            <a:chExt cx="7116596" cy="1300521"/>
          </a:xfrm>
        </p:grpSpPr>
        <p:sp>
          <p:nvSpPr>
            <p:cNvPr id="2" name="Rectangle 1">
              <a:extLst>
                <a:ext uri="{FF2B5EF4-FFF2-40B4-BE49-F238E27FC236}">
                  <a16:creationId xmlns:a16="http://schemas.microsoft.com/office/drawing/2014/main" id="{4232E4BA-39D4-D3D0-9817-867692CC7876}"/>
                </a:ext>
              </a:extLst>
            </p:cNvPr>
            <p:cNvSpPr/>
            <p:nvPr/>
          </p:nvSpPr>
          <p:spPr>
            <a:xfrm>
              <a:off x="941791" y="3198100"/>
              <a:ext cx="3558297" cy="65069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tabLst>
                  <a:tab pos="228600" algn="l"/>
                </a:tabLst>
              </a:pPr>
              <a:r>
                <a:rPr lang="en-US" altLang="en-US" sz="1400" b="1" dirty="0">
                  <a:solidFill>
                    <a:schemeClr val="bg1"/>
                  </a:solidFill>
                  <a:latin typeface="Poppins" panose="00000500000000000000" pitchFamily="2" charset="0"/>
                  <a:cs typeface="Poppins" panose="00000500000000000000" pitchFamily="2" charset="0"/>
                </a:rPr>
                <a:t>I</a:t>
              </a:r>
              <a:r>
                <a:rPr lang="en-US" altLang="en-US" sz="1400" b="1" dirty="0">
                  <a:solidFill>
                    <a:schemeClr val="bg1"/>
                  </a:solidFill>
                  <a:latin typeface="+mj-lt"/>
                  <a:cs typeface="Poppins" panose="00000500000000000000" pitchFamily="2" charset="0"/>
                </a:rPr>
                <a:t>. Managing a portfolio of interventions</a:t>
              </a:r>
              <a:endParaRPr kumimoji="0" lang="en-US" altLang="en-US" sz="1400" b="0" i="0" u="none" strike="noStrike" cap="none" normalizeH="0" baseline="0" dirty="0">
                <a:ln>
                  <a:noFill/>
                </a:ln>
                <a:solidFill>
                  <a:schemeClr val="bg1"/>
                </a:solidFill>
                <a:effectLst/>
                <a:latin typeface="+mj-lt"/>
              </a:endParaRPr>
            </a:p>
          </p:txBody>
        </p:sp>
        <p:sp>
          <p:nvSpPr>
            <p:cNvPr id="10" name="Rectangle 9">
              <a:extLst>
                <a:ext uri="{FF2B5EF4-FFF2-40B4-BE49-F238E27FC236}">
                  <a16:creationId xmlns:a16="http://schemas.microsoft.com/office/drawing/2014/main" id="{48CF6A1A-919D-6DE2-23A0-1263ABE8B923}"/>
                </a:ext>
              </a:extLst>
            </p:cNvPr>
            <p:cNvSpPr/>
            <p:nvPr/>
          </p:nvSpPr>
          <p:spPr>
            <a:xfrm>
              <a:off x="941791" y="3852088"/>
              <a:ext cx="3558297" cy="646533"/>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ctr" defTabSz="914400" eaLnBrk="0" fontAlgn="base" hangingPunct="0">
                <a:spcBef>
                  <a:spcPct val="0"/>
                </a:spcBef>
                <a:spcAft>
                  <a:spcPct val="0"/>
                </a:spcAft>
                <a:tabLst>
                  <a:tab pos="228600" algn="l"/>
                </a:tabLst>
              </a:pPr>
              <a:endParaRPr lang="en-US" altLang="en-US" sz="1400" b="1" dirty="0">
                <a:solidFill>
                  <a:schemeClr val="bg1"/>
                </a:solidFill>
                <a:latin typeface="+mj-lt"/>
                <a:cs typeface="Poppins" panose="00000500000000000000" pitchFamily="2" charset="0"/>
              </a:endParaRPr>
            </a:p>
            <a:p>
              <a:pPr algn="ctr" defTabSz="914400" eaLnBrk="0" fontAlgn="base" hangingPunct="0">
                <a:spcBef>
                  <a:spcPct val="0"/>
                </a:spcBef>
                <a:spcAft>
                  <a:spcPct val="0"/>
                </a:spcAft>
                <a:tabLst>
                  <a:tab pos="228600" algn="l"/>
                </a:tabLst>
              </a:pPr>
              <a:r>
                <a:rPr lang="en-US" altLang="en-US" sz="1400" b="1" dirty="0">
                  <a:solidFill>
                    <a:schemeClr val="bg1"/>
                  </a:solidFill>
                  <a:latin typeface="+mj-lt"/>
                  <a:cs typeface="Poppins" panose="00000500000000000000" pitchFamily="2" charset="0"/>
                </a:rPr>
                <a:t>II.</a:t>
              </a:r>
              <a:r>
                <a:rPr kumimoji="0" lang="en-US" altLang="en-US" sz="14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 Shaping the team’s learning culture</a:t>
              </a:r>
              <a:endParaRPr kumimoji="0" lang="en-US" altLang="en-US" sz="1600" b="0" i="0" u="none" strike="noStrike" cap="none" normalizeH="0" baseline="0" dirty="0">
                <a:ln>
                  <a:noFill/>
                </a:ln>
                <a:solidFill>
                  <a:schemeClr val="bg1"/>
                </a:solidFill>
                <a:effectLst/>
                <a:latin typeface="Poppins" panose="00000500000000000000" pitchFamily="2" charset="0"/>
                <a:cs typeface="Poppins" panose="00000500000000000000" pitchFamily="2" charset="0"/>
              </a:endParaRPr>
            </a:p>
          </p:txBody>
        </p:sp>
        <p:sp>
          <p:nvSpPr>
            <p:cNvPr id="11" name="Rectangle 10">
              <a:extLst>
                <a:ext uri="{FF2B5EF4-FFF2-40B4-BE49-F238E27FC236}">
                  <a16:creationId xmlns:a16="http://schemas.microsoft.com/office/drawing/2014/main" id="{FD74282B-4535-42FF-E984-2F16640A1BBF}"/>
                </a:ext>
              </a:extLst>
            </p:cNvPr>
            <p:cNvSpPr/>
            <p:nvPr/>
          </p:nvSpPr>
          <p:spPr>
            <a:xfrm>
              <a:off x="4500090" y="3198100"/>
              <a:ext cx="3558297" cy="650691"/>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400" eaLnBrk="0" fontAlgn="base" hangingPunct="0">
                <a:spcBef>
                  <a:spcPct val="0"/>
                </a:spcBef>
                <a:spcAft>
                  <a:spcPct val="0"/>
                </a:spcAft>
                <a:tabLst>
                  <a:tab pos="228600" algn="l"/>
                </a:tabLst>
              </a:pPr>
              <a:r>
                <a:rPr kumimoji="0" lang="en-US" altLang="en-US" sz="14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III. Creating the space to operate</a:t>
              </a:r>
              <a:endParaRPr kumimoji="0" lang="en-US" altLang="en-US" sz="1400" b="0" i="0" u="none" strike="noStrike" cap="none" normalizeH="0" baseline="0" dirty="0">
                <a:ln>
                  <a:noFill/>
                </a:ln>
                <a:solidFill>
                  <a:schemeClr val="bg1"/>
                </a:solidFill>
                <a:effectLst/>
                <a:latin typeface="+mj-lt"/>
                <a:cs typeface="Poppins" panose="00000500000000000000" pitchFamily="2" charset="0"/>
              </a:endParaRPr>
            </a:p>
          </p:txBody>
        </p:sp>
        <p:sp>
          <p:nvSpPr>
            <p:cNvPr id="12" name="Rectangle 11">
              <a:extLst>
                <a:ext uri="{FF2B5EF4-FFF2-40B4-BE49-F238E27FC236}">
                  <a16:creationId xmlns:a16="http://schemas.microsoft.com/office/drawing/2014/main" id="{0D0DD680-2087-B15B-21E7-5AE618FA0359}"/>
                </a:ext>
              </a:extLst>
            </p:cNvPr>
            <p:cNvSpPr/>
            <p:nvPr/>
          </p:nvSpPr>
          <p:spPr>
            <a:xfrm>
              <a:off x="4500089" y="3850230"/>
              <a:ext cx="3558297" cy="646533"/>
            </a:xfrm>
            <a:prstGeom prst="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R="0" lvl="0" algn="ctr">
                <a:spcBef>
                  <a:spcPts val="0"/>
                </a:spcBef>
                <a:spcAft>
                  <a:spcPts val="600"/>
                </a:spcAft>
                <a:tabLst>
                  <a:tab pos="228600" algn="l"/>
                </a:tabLst>
              </a:pPr>
              <a:r>
                <a:rPr lang="en-US" altLang="en-US" sz="1400" b="1" dirty="0">
                  <a:solidFill>
                    <a:schemeClr val="bg1"/>
                  </a:solidFill>
                  <a:latin typeface="+mj-lt"/>
                  <a:cs typeface="Poppins" panose="00000500000000000000" pitchFamily="2" charset="0"/>
                </a:rPr>
                <a:t>IV. </a:t>
              </a:r>
              <a:r>
                <a:rPr lang="en-US" sz="1400" b="1" dirty="0">
                  <a:solidFill>
                    <a:schemeClr val="bg1"/>
                  </a:solidFill>
                  <a:effectLst/>
                  <a:latin typeface="+mj-lt"/>
                  <a:ea typeface="Calibri" panose="020F0502020204030204" pitchFamily="34" charset="0"/>
                  <a:cs typeface="Poppins" panose="00000500000000000000" pitchFamily="2" charset="0"/>
                </a:rPr>
                <a:t>Managing across functions</a:t>
              </a:r>
              <a:endParaRPr kumimoji="0" lang="en-US" altLang="en-US" sz="1600" b="0" i="0" u="none" strike="noStrike" cap="none" normalizeH="0" baseline="0" dirty="0">
                <a:ln>
                  <a:noFill/>
                </a:ln>
                <a:solidFill>
                  <a:schemeClr val="bg1"/>
                </a:solidFill>
                <a:effectLst/>
              </a:endParaRPr>
            </a:p>
          </p:txBody>
        </p:sp>
      </p:grpSp>
      <p:sp>
        <p:nvSpPr>
          <p:cNvPr id="14" name="TextBox 13">
            <a:extLst>
              <a:ext uri="{FF2B5EF4-FFF2-40B4-BE49-F238E27FC236}">
                <a16:creationId xmlns:a16="http://schemas.microsoft.com/office/drawing/2014/main" id="{976C0C30-B05A-96F7-FF38-3BAE3FA5412C}"/>
              </a:ext>
            </a:extLst>
          </p:cNvPr>
          <p:cNvSpPr txBox="1"/>
          <p:nvPr/>
        </p:nvSpPr>
        <p:spPr>
          <a:xfrm>
            <a:off x="2720940" y="2982072"/>
            <a:ext cx="3644716" cy="338554"/>
          </a:xfrm>
          <a:prstGeom prst="rect">
            <a:avLst/>
          </a:prstGeom>
          <a:noFill/>
        </p:spPr>
        <p:txBody>
          <a:bodyPr wrap="none" rtlCol="0">
            <a:spAutoFit/>
          </a:bodyPr>
          <a:lstStyle/>
          <a:p>
            <a:pPr algn="l"/>
            <a:r>
              <a:rPr lang="en-US" sz="1600" b="1" dirty="0">
                <a:solidFill>
                  <a:schemeClr val="tx1"/>
                </a:solidFill>
                <a:latin typeface="+mj-lt"/>
              </a:rPr>
              <a:t>Team Leader Competency Domains</a:t>
            </a:r>
          </a:p>
        </p:txBody>
      </p:sp>
    </p:spTree>
    <p:extLst>
      <p:ext uri="{BB962C8B-B14F-4D97-AF65-F5344CB8AC3E}">
        <p14:creationId xmlns:p14="http://schemas.microsoft.com/office/powerpoint/2010/main" val="3351032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A logo with trees and sun&#10;&#10;Description automatically generated">
            <a:extLst>
              <a:ext uri="{FF2B5EF4-FFF2-40B4-BE49-F238E27FC236}">
                <a16:creationId xmlns:a16="http://schemas.microsoft.com/office/drawing/2014/main" id="{743C611D-9EC6-526C-2212-322D113B8347}"/>
              </a:ext>
            </a:extLst>
          </p:cNvPr>
          <p:cNvPicPr>
            <a:picLocks noChangeAspect="1"/>
          </p:cNvPicPr>
          <p:nvPr/>
        </p:nvPicPr>
        <p:blipFill>
          <a:blip r:embed="rId3"/>
          <a:stretch>
            <a:fillRect/>
          </a:stretch>
        </p:blipFill>
        <p:spPr>
          <a:xfrm>
            <a:off x="7855898" y="6011270"/>
            <a:ext cx="1284041" cy="830346"/>
          </a:xfrm>
          <a:prstGeom prst="rect">
            <a:avLst/>
          </a:prstGeom>
        </p:spPr>
      </p:pic>
      <p:sp>
        <p:nvSpPr>
          <p:cNvPr id="7" name="Rectangle 4">
            <a:extLst>
              <a:ext uri="{FF2B5EF4-FFF2-40B4-BE49-F238E27FC236}">
                <a16:creationId xmlns:a16="http://schemas.microsoft.com/office/drawing/2014/main" id="{6696664C-9DC8-671A-43AA-07CD14AD86BE}"/>
              </a:ext>
            </a:extLst>
          </p:cNvPr>
          <p:cNvSpPr>
            <a:spLocks noChangeArrowheads="1"/>
          </p:cNvSpPr>
          <p:nvPr/>
        </p:nvSpPr>
        <p:spPr bwMode="auto">
          <a:xfrm>
            <a:off x="3561550" y="4690655"/>
            <a:ext cx="509730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4" name="Title 3">
            <a:extLst>
              <a:ext uri="{FF2B5EF4-FFF2-40B4-BE49-F238E27FC236}">
                <a16:creationId xmlns:a16="http://schemas.microsoft.com/office/drawing/2014/main" id="{49C42BB6-8CE0-8260-71EF-099870DDC2BA}"/>
              </a:ext>
            </a:extLst>
          </p:cNvPr>
          <p:cNvSpPr txBox="1">
            <a:spLocks/>
          </p:cNvSpPr>
          <p:nvPr/>
        </p:nvSpPr>
        <p:spPr>
          <a:xfrm>
            <a:off x="242178" y="351899"/>
            <a:ext cx="8451248" cy="403476"/>
          </a:xfrm>
          <a:prstGeom prst="rect">
            <a:avLst/>
          </a:prstGeom>
        </p:spPr>
        <p:txBody>
          <a:bodyPr anchor="ctr"/>
          <a:lstStyle>
            <a:lvl1pPr algn="l" defTabSz="914377" rtl="0" eaLnBrk="1" latinLnBrk="0" hangingPunct="1">
              <a:lnSpc>
                <a:spcPct val="90000"/>
              </a:lnSpc>
              <a:spcBef>
                <a:spcPct val="0"/>
              </a:spcBef>
              <a:buNone/>
              <a:defRPr sz="2400" kern="1200" spc="-60" baseline="0">
                <a:solidFill>
                  <a:schemeClr val="bg1"/>
                </a:solidFill>
                <a:latin typeface="Arial" panose="020B0604020202020204" pitchFamily="34" charset="0"/>
                <a:ea typeface="+mj-ea"/>
                <a:cs typeface="Arial" panose="020B0604020202020204" pitchFamily="34" charset="0"/>
              </a:defRPr>
            </a:lvl1pPr>
          </a:lstStyle>
          <a:p>
            <a:r>
              <a:rPr lang="en-US" b="1" dirty="0">
                <a:solidFill>
                  <a:schemeClr val="tx1"/>
                </a:solidFill>
                <a:latin typeface="+mj-lt"/>
                <a:cs typeface="Poppins" panose="00000500000000000000" pitchFamily="2" charset="0"/>
              </a:rPr>
              <a:t>The four domains of MSD Team Leader competencies</a:t>
            </a:r>
          </a:p>
        </p:txBody>
      </p:sp>
      <p:grpSp>
        <p:nvGrpSpPr>
          <p:cNvPr id="9" name="Group 8">
            <a:extLst>
              <a:ext uri="{FF2B5EF4-FFF2-40B4-BE49-F238E27FC236}">
                <a16:creationId xmlns:a16="http://schemas.microsoft.com/office/drawing/2014/main" id="{A37AC5C6-C8F9-7127-3D2F-58EADD7FB4D1}"/>
              </a:ext>
            </a:extLst>
          </p:cNvPr>
          <p:cNvGrpSpPr/>
          <p:nvPr/>
        </p:nvGrpSpPr>
        <p:grpSpPr>
          <a:xfrm>
            <a:off x="242177" y="1097276"/>
            <a:ext cx="8236880" cy="1097280"/>
            <a:chOff x="242177" y="1205345"/>
            <a:chExt cx="8236880" cy="1097280"/>
          </a:xfrm>
        </p:grpSpPr>
        <p:sp>
          <p:nvSpPr>
            <p:cNvPr id="10" name="Rectangle 9">
              <a:extLst>
                <a:ext uri="{FF2B5EF4-FFF2-40B4-BE49-F238E27FC236}">
                  <a16:creationId xmlns:a16="http://schemas.microsoft.com/office/drawing/2014/main" id="{EA348CFA-8EB0-388F-D2B3-426E272EA3C5}"/>
                </a:ext>
              </a:extLst>
            </p:cNvPr>
            <p:cNvSpPr/>
            <p:nvPr/>
          </p:nvSpPr>
          <p:spPr>
            <a:xfrm>
              <a:off x="242177" y="1205345"/>
              <a:ext cx="3558297" cy="10954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tabLst>
                  <a:tab pos="228600" algn="l"/>
                </a:tabLst>
              </a:pPr>
              <a:r>
                <a:rPr lang="en-US" altLang="en-US" sz="1400" b="1" dirty="0">
                  <a:solidFill>
                    <a:schemeClr val="bg1"/>
                  </a:solidFill>
                  <a:latin typeface="Poppins" panose="00000500000000000000" pitchFamily="2" charset="0"/>
                  <a:cs typeface="Poppins" panose="00000500000000000000" pitchFamily="2" charset="0"/>
                </a:rPr>
                <a:t>I</a:t>
              </a:r>
              <a:r>
                <a:rPr lang="en-US" altLang="en-US" sz="1400" b="1" dirty="0">
                  <a:solidFill>
                    <a:schemeClr val="bg1"/>
                  </a:solidFill>
                  <a:latin typeface="+mj-lt"/>
                  <a:cs typeface="Poppins" panose="00000500000000000000" pitchFamily="2" charset="0"/>
                </a:rPr>
                <a:t>. Managing a portfolio of interventions:</a:t>
              </a:r>
              <a:r>
                <a:rPr lang="en-US" altLang="en-US" sz="1400" dirty="0">
                  <a:solidFill>
                    <a:schemeClr val="bg1"/>
                  </a:solidFill>
                  <a:latin typeface="+mj-lt"/>
                  <a:cs typeface="Poppins" panose="00000500000000000000" pitchFamily="2" charset="0"/>
                </a:rPr>
                <a:t> deal-making, experimentation, and capacity building within a broader vision of systemic change</a:t>
              </a:r>
              <a:endParaRPr kumimoji="0" lang="en-US" altLang="en-US" sz="1400" b="0" i="0" u="none" strike="noStrike" cap="none" normalizeH="0" baseline="0" dirty="0">
                <a:ln>
                  <a:noFill/>
                </a:ln>
                <a:solidFill>
                  <a:schemeClr val="bg1"/>
                </a:solidFill>
                <a:effectLst/>
                <a:latin typeface="+mj-lt"/>
              </a:endParaRPr>
            </a:p>
          </p:txBody>
        </p:sp>
        <p:sp>
          <p:nvSpPr>
            <p:cNvPr id="2" name="Rectangle 1">
              <a:extLst>
                <a:ext uri="{FF2B5EF4-FFF2-40B4-BE49-F238E27FC236}">
                  <a16:creationId xmlns:a16="http://schemas.microsoft.com/office/drawing/2014/main" id="{30CCD8B0-B1E0-2871-5EDB-F69C6D139F68}"/>
                </a:ext>
              </a:extLst>
            </p:cNvPr>
            <p:cNvSpPr/>
            <p:nvPr/>
          </p:nvSpPr>
          <p:spPr>
            <a:xfrm>
              <a:off x="3800473" y="1205345"/>
              <a:ext cx="4678584" cy="109728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tabLst>
                  <a:tab pos="228600" algn="l"/>
                </a:tabLst>
              </a:pPr>
              <a:r>
                <a:rPr lang="en-US" sz="1400" b="1" dirty="0">
                  <a:solidFill>
                    <a:schemeClr val="tx1"/>
                  </a:solidFill>
                  <a:latin typeface="Poppins" panose="00000500000000000000" pitchFamily="2" charset="0"/>
                  <a:cs typeface="Poppins" panose="00000500000000000000" pitchFamily="2" charset="0"/>
                </a:rPr>
                <a:t>“</a:t>
              </a:r>
              <a:r>
                <a:rPr lang="en-US" sz="1400" b="1" i="0" u="none" strike="noStrike" dirty="0">
                  <a:solidFill>
                    <a:schemeClr val="tx1"/>
                  </a:solidFill>
                  <a:effectLst/>
                  <a:latin typeface="+mj-lt"/>
                  <a:cs typeface="Poppins" panose="00000500000000000000" pitchFamily="2" charset="0"/>
                </a:rPr>
                <a:t>Finding and managing good partnerships”</a:t>
              </a:r>
              <a:endParaRPr kumimoji="0" lang="en-US" altLang="en-US" sz="1400" b="1" i="0" u="none" strike="noStrike" cap="none" normalizeH="0" baseline="0" dirty="0">
                <a:ln>
                  <a:noFill/>
                </a:ln>
                <a:solidFill>
                  <a:schemeClr val="tx1"/>
                </a:solidFill>
                <a:effectLst/>
                <a:latin typeface="+mj-lt"/>
              </a:endParaRPr>
            </a:p>
          </p:txBody>
        </p:sp>
      </p:grpSp>
      <p:grpSp>
        <p:nvGrpSpPr>
          <p:cNvPr id="15" name="Group 14">
            <a:extLst>
              <a:ext uri="{FF2B5EF4-FFF2-40B4-BE49-F238E27FC236}">
                <a16:creationId xmlns:a16="http://schemas.microsoft.com/office/drawing/2014/main" id="{0D5209CB-3DF8-224F-128F-166C6939EC1B}"/>
              </a:ext>
            </a:extLst>
          </p:cNvPr>
          <p:cNvGrpSpPr/>
          <p:nvPr/>
        </p:nvGrpSpPr>
        <p:grpSpPr>
          <a:xfrm>
            <a:off x="242177" y="2408417"/>
            <a:ext cx="8228567" cy="1097280"/>
            <a:chOff x="242177" y="2537582"/>
            <a:chExt cx="8228567" cy="1097280"/>
          </a:xfrm>
        </p:grpSpPr>
        <p:sp>
          <p:nvSpPr>
            <p:cNvPr id="11" name="Rectangle 10">
              <a:extLst>
                <a:ext uri="{FF2B5EF4-FFF2-40B4-BE49-F238E27FC236}">
                  <a16:creationId xmlns:a16="http://schemas.microsoft.com/office/drawing/2014/main" id="{09C3E878-40C5-2A67-F2CE-D50F3A86A0F6}"/>
                </a:ext>
              </a:extLst>
            </p:cNvPr>
            <p:cNvSpPr/>
            <p:nvPr/>
          </p:nvSpPr>
          <p:spPr>
            <a:xfrm>
              <a:off x="242177" y="2538511"/>
              <a:ext cx="3558297" cy="1095422"/>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ctr" defTabSz="914400" eaLnBrk="0" fontAlgn="base" hangingPunct="0">
                <a:spcBef>
                  <a:spcPct val="0"/>
                </a:spcBef>
                <a:spcAft>
                  <a:spcPct val="0"/>
                </a:spcAft>
                <a:tabLst>
                  <a:tab pos="228600" algn="l"/>
                </a:tabLst>
              </a:pPr>
              <a:endParaRPr lang="en-US" altLang="en-US" sz="1600" b="1" dirty="0">
                <a:solidFill>
                  <a:schemeClr val="bg1"/>
                </a:solidFill>
                <a:latin typeface="Poppins" panose="00000500000000000000" pitchFamily="2" charset="0"/>
                <a:cs typeface="Poppins" panose="00000500000000000000" pitchFamily="2" charset="0"/>
              </a:endParaRPr>
            </a:p>
            <a:p>
              <a:pPr algn="ctr" defTabSz="914400" eaLnBrk="0" fontAlgn="base" hangingPunct="0">
                <a:spcBef>
                  <a:spcPct val="0"/>
                </a:spcBef>
                <a:spcAft>
                  <a:spcPct val="0"/>
                </a:spcAft>
                <a:tabLst>
                  <a:tab pos="228600" algn="l"/>
                </a:tabLst>
              </a:pPr>
              <a:r>
                <a:rPr lang="en-US" altLang="en-US" sz="1400" b="1" dirty="0">
                  <a:solidFill>
                    <a:schemeClr val="bg1"/>
                  </a:solidFill>
                  <a:latin typeface="+mj-lt"/>
                  <a:cs typeface="Poppins" panose="00000500000000000000" pitchFamily="2" charset="0"/>
                </a:rPr>
                <a:t>II.</a:t>
              </a:r>
              <a:r>
                <a:rPr kumimoji="0" lang="en-US" altLang="en-US" sz="14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 Shaping the team’s learning culture: </a:t>
              </a:r>
              <a:r>
                <a:rPr kumimoji="0" lang="en-US" altLang="en-US" sz="1400" b="0"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culture, motivation and capacity.</a:t>
              </a:r>
              <a:endParaRPr kumimoji="0" lang="en-US" altLang="en-US" sz="1400" b="0" i="0" u="none" strike="noStrike" cap="none" normalizeH="0" baseline="0" dirty="0">
                <a:ln>
                  <a:noFill/>
                </a:ln>
                <a:solidFill>
                  <a:schemeClr val="bg1"/>
                </a:solidFill>
                <a:effectLst/>
                <a:latin typeface="+mj-lt"/>
                <a:cs typeface="Poppins" panose="00000500000000000000" pitchFamily="2" charset="0"/>
              </a:endParaRPr>
            </a:p>
            <a:p>
              <a:pPr marL="0" marR="0" lvl="0" indent="0" algn="ctr" defTabSz="914400" rtl="0" eaLnBrk="0" fontAlgn="base" latinLnBrk="0" hangingPunct="0">
                <a:lnSpc>
                  <a:spcPct val="100000"/>
                </a:lnSpc>
                <a:spcBef>
                  <a:spcPct val="0"/>
                </a:spcBef>
                <a:spcAft>
                  <a:spcPct val="0"/>
                </a:spcAft>
                <a:buClrTx/>
                <a:buSzTx/>
                <a:tabLst>
                  <a:tab pos="228600" algn="l"/>
                </a:tabLst>
              </a:pPr>
              <a:endParaRPr kumimoji="0" lang="en-US" altLang="en-US" sz="1600" b="0" i="0" u="none" strike="noStrike" cap="none" normalizeH="0" baseline="0" dirty="0">
                <a:ln>
                  <a:noFill/>
                </a:ln>
                <a:solidFill>
                  <a:schemeClr val="bg1"/>
                </a:solidFill>
                <a:effectLst/>
                <a:latin typeface="Poppins" panose="00000500000000000000" pitchFamily="2" charset="0"/>
                <a:cs typeface="Poppins" panose="00000500000000000000" pitchFamily="2" charset="0"/>
              </a:endParaRPr>
            </a:p>
          </p:txBody>
        </p:sp>
        <p:sp>
          <p:nvSpPr>
            <p:cNvPr id="3" name="Rectangle 2">
              <a:extLst>
                <a:ext uri="{FF2B5EF4-FFF2-40B4-BE49-F238E27FC236}">
                  <a16:creationId xmlns:a16="http://schemas.microsoft.com/office/drawing/2014/main" id="{25DE311B-8904-E9C9-34CD-129BD0EC27AF}"/>
                </a:ext>
              </a:extLst>
            </p:cNvPr>
            <p:cNvSpPr/>
            <p:nvPr/>
          </p:nvSpPr>
          <p:spPr>
            <a:xfrm>
              <a:off x="3802467" y="2537582"/>
              <a:ext cx="4668277" cy="109728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tabLst>
                  <a:tab pos="228600" algn="l"/>
                </a:tabLst>
              </a:pPr>
              <a:r>
                <a:rPr lang="en-US" sz="1400" b="1" dirty="0">
                  <a:solidFill>
                    <a:schemeClr val="tx1"/>
                  </a:solidFill>
                  <a:latin typeface="Poppins" panose="00000500000000000000" pitchFamily="2" charset="0"/>
                  <a:cs typeface="Poppins" panose="00000500000000000000" pitchFamily="2" charset="0"/>
                </a:rPr>
                <a:t>“</a:t>
              </a:r>
              <a:r>
                <a:rPr lang="en-US" sz="1400" b="1" i="0" u="none" strike="noStrike" dirty="0">
                  <a:solidFill>
                    <a:schemeClr val="tx1"/>
                  </a:solidFill>
                  <a:effectLst/>
                  <a:latin typeface="+mj-lt"/>
                  <a:cs typeface="Poppins" panose="00000500000000000000" pitchFamily="2" charset="0"/>
                </a:rPr>
                <a:t>Centering learning”</a:t>
              </a:r>
              <a:endParaRPr kumimoji="0" lang="en-US" altLang="en-US" sz="1400" b="1" i="0" u="none" strike="noStrike" cap="none" normalizeH="0" baseline="0" dirty="0">
                <a:ln>
                  <a:noFill/>
                </a:ln>
                <a:solidFill>
                  <a:schemeClr val="tx1"/>
                </a:solidFill>
                <a:effectLst/>
                <a:latin typeface="+mj-lt"/>
              </a:endParaRPr>
            </a:p>
          </p:txBody>
        </p:sp>
      </p:grpSp>
      <p:grpSp>
        <p:nvGrpSpPr>
          <p:cNvPr id="19" name="Group 18">
            <a:extLst>
              <a:ext uri="{FF2B5EF4-FFF2-40B4-BE49-F238E27FC236}">
                <a16:creationId xmlns:a16="http://schemas.microsoft.com/office/drawing/2014/main" id="{0259A0E3-3CBC-D532-C723-83E3037268B2}"/>
              </a:ext>
            </a:extLst>
          </p:cNvPr>
          <p:cNvGrpSpPr/>
          <p:nvPr/>
        </p:nvGrpSpPr>
        <p:grpSpPr>
          <a:xfrm>
            <a:off x="242177" y="3719558"/>
            <a:ext cx="8236880" cy="1097280"/>
            <a:chOff x="242177" y="3799718"/>
            <a:chExt cx="8236880" cy="1097280"/>
          </a:xfrm>
        </p:grpSpPr>
        <p:sp>
          <p:nvSpPr>
            <p:cNvPr id="12" name="Rectangle 11">
              <a:extLst>
                <a:ext uri="{FF2B5EF4-FFF2-40B4-BE49-F238E27FC236}">
                  <a16:creationId xmlns:a16="http://schemas.microsoft.com/office/drawing/2014/main" id="{1F4F4889-73A7-9B37-DCB5-7BA0E657AB5E}"/>
                </a:ext>
              </a:extLst>
            </p:cNvPr>
            <p:cNvSpPr/>
            <p:nvPr/>
          </p:nvSpPr>
          <p:spPr>
            <a:xfrm>
              <a:off x="242177" y="3799718"/>
              <a:ext cx="3558297" cy="1097280"/>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400" eaLnBrk="0" fontAlgn="base" hangingPunct="0">
                <a:spcBef>
                  <a:spcPct val="0"/>
                </a:spcBef>
                <a:spcAft>
                  <a:spcPct val="0"/>
                </a:spcAft>
                <a:tabLst>
                  <a:tab pos="228600" algn="l"/>
                </a:tabLst>
              </a:pPr>
              <a:r>
                <a:rPr kumimoji="0" lang="en-US" altLang="en-US" sz="14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III. Creating the space to operate:</a:t>
              </a:r>
              <a:r>
                <a:rPr kumimoji="0" lang="en-US" altLang="en-US" sz="1400" b="0"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 politics, relationships and expectations.</a:t>
              </a:r>
              <a:endParaRPr kumimoji="0" lang="en-US" altLang="en-US" sz="1400" b="0" i="0" u="none" strike="noStrike" cap="none" normalizeH="0" baseline="0" dirty="0">
                <a:ln>
                  <a:noFill/>
                </a:ln>
                <a:solidFill>
                  <a:schemeClr val="bg1"/>
                </a:solidFill>
                <a:effectLst/>
                <a:latin typeface="+mj-lt"/>
                <a:cs typeface="Poppins" panose="00000500000000000000" pitchFamily="2" charset="0"/>
              </a:endParaRPr>
            </a:p>
          </p:txBody>
        </p:sp>
        <p:sp>
          <p:nvSpPr>
            <p:cNvPr id="4" name="Rectangle 3">
              <a:extLst>
                <a:ext uri="{FF2B5EF4-FFF2-40B4-BE49-F238E27FC236}">
                  <a16:creationId xmlns:a16="http://schemas.microsoft.com/office/drawing/2014/main" id="{BF64B740-50AF-FDE1-6CFC-DFEED1AB0EB6}"/>
                </a:ext>
              </a:extLst>
            </p:cNvPr>
            <p:cNvSpPr/>
            <p:nvPr/>
          </p:nvSpPr>
          <p:spPr>
            <a:xfrm>
              <a:off x="3800473" y="3799718"/>
              <a:ext cx="4678584" cy="1097280"/>
            </a:xfrm>
            <a:prstGeom prst="rect">
              <a:avLst/>
            </a:prstGeom>
            <a:solidFill>
              <a:schemeClr val="accent3">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b="0" i="0" u="none" strike="noStrike" dirty="0">
                  <a:solidFill>
                    <a:srgbClr val="000000"/>
                  </a:solidFill>
                  <a:effectLst/>
                  <a:latin typeface="+mj-lt"/>
                  <a:cs typeface="Poppins" panose="00000500000000000000" pitchFamily="2" charset="0"/>
                </a:rPr>
                <a:t>“</a:t>
              </a:r>
              <a:r>
                <a:rPr lang="en-US" sz="1400" b="1" i="0" u="none" strike="noStrike" dirty="0">
                  <a:solidFill>
                    <a:srgbClr val="000000"/>
                  </a:solidFill>
                  <a:effectLst/>
                  <a:latin typeface="+mj-lt"/>
                  <a:cs typeface="Poppins" panose="00000500000000000000" pitchFamily="2" charset="0"/>
                </a:rPr>
                <a:t>Managing pressures for </a:t>
              </a:r>
              <a:r>
                <a:rPr lang="en-US" sz="1400" b="1" dirty="0">
                  <a:solidFill>
                    <a:srgbClr val="000000"/>
                  </a:solidFill>
                  <a:latin typeface="+mj-lt"/>
                  <a:cs typeface="Poppins" panose="00000500000000000000" pitchFamily="2" charset="0"/>
                </a:rPr>
                <a:t>fast</a:t>
              </a:r>
              <a:r>
                <a:rPr lang="en-US" sz="1400" b="1" i="0" u="none" strike="noStrike" dirty="0">
                  <a:solidFill>
                    <a:srgbClr val="000000"/>
                  </a:solidFill>
                  <a:effectLst/>
                  <a:latin typeface="+mj-lt"/>
                  <a:cs typeface="Poppins" panose="00000500000000000000" pitchFamily="2" charset="0"/>
                </a:rPr>
                <a:t> results”</a:t>
              </a:r>
              <a:endParaRPr lang="en-US" sz="1200" b="1" dirty="0">
                <a:latin typeface="+mj-lt"/>
                <a:cs typeface="Poppins" panose="00000500000000000000" pitchFamily="2" charset="0"/>
              </a:endParaRPr>
            </a:p>
          </p:txBody>
        </p:sp>
      </p:grpSp>
      <p:grpSp>
        <p:nvGrpSpPr>
          <p:cNvPr id="20" name="Group 19">
            <a:extLst>
              <a:ext uri="{FF2B5EF4-FFF2-40B4-BE49-F238E27FC236}">
                <a16:creationId xmlns:a16="http://schemas.microsoft.com/office/drawing/2014/main" id="{BD0C40DD-8691-1A30-2248-935E50294DC7}"/>
              </a:ext>
            </a:extLst>
          </p:cNvPr>
          <p:cNvGrpSpPr/>
          <p:nvPr/>
        </p:nvGrpSpPr>
        <p:grpSpPr>
          <a:xfrm>
            <a:off x="252483" y="5030698"/>
            <a:ext cx="8226574" cy="1097280"/>
            <a:chOff x="252483" y="5138767"/>
            <a:chExt cx="8226574" cy="1097280"/>
          </a:xfrm>
        </p:grpSpPr>
        <p:sp>
          <p:nvSpPr>
            <p:cNvPr id="13" name="Rectangle 12">
              <a:extLst>
                <a:ext uri="{FF2B5EF4-FFF2-40B4-BE49-F238E27FC236}">
                  <a16:creationId xmlns:a16="http://schemas.microsoft.com/office/drawing/2014/main" id="{8233D1C2-5E42-6969-D9CD-85F22CBF0005}"/>
                </a:ext>
              </a:extLst>
            </p:cNvPr>
            <p:cNvSpPr/>
            <p:nvPr/>
          </p:nvSpPr>
          <p:spPr>
            <a:xfrm>
              <a:off x="252483" y="5138767"/>
              <a:ext cx="3558297" cy="109728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R="0" lvl="0" algn="ctr">
                <a:spcBef>
                  <a:spcPts val="0"/>
                </a:spcBef>
                <a:spcAft>
                  <a:spcPts val="600"/>
                </a:spcAft>
                <a:tabLst>
                  <a:tab pos="228600" algn="l"/>
                </a:tabLst>
              </a:pPr>
              <a:endParaRPr lang="en-US" altLang="en-US" sz="1600" b="1" dirty="0">
                <a:solidFill>
                  <a:schemeClr val="bg1"/>
                </a:solidFill>
                <a:latin typeface="Poppins" panose="00000500000000000000" pitchFamily="2" charset="0"/>
                <a:cs typeface="Poppins" panose="00000500000000000000" pitchFamily="2" charset="0"/>
              </a:endParaRPr>
            </a:p>
            <a:p>
              <a:pPr marR="0" lvl="0" algn="ctr">
                <a:spcBef>
                  <a:spcPts val="0"/>
                </a:spcBef>
                <a:spcAft>
                  <a:spcPts val="600"/>
                </a:spcAft>
                <a:tabLst>
                  <a:tab pos="228600" algn="l"/>
                </a:tabLst>
              </a:pPr>
              <a:r>
                <a:rPr lang="en-US" altLang="en-US" sz="1400" b="1" dirty="0">
                  <a:solidFill>
                    <a:schemeClr val="bg1"/>
                  </a:solidFill>
                  <a:latin typeface="+mj-lt"/>
                  <a:cs typeface="Poppins" panose="00000500000000000000" pitchFamily="2" charset="0"/>
                </a:rPr>
                <a:t>IV. </a:t>
              </a:r>
              <a:r>
                <a:rPr lang="en-US" sz="1400" b="1" dirty="0">
                  <a:solidFill>
                    <a:schemeClr val="bg1"/>
                  </a:solidFill>
                  <a:effectLst/>
                  <a:latin typeface="+mj-lt"/>
                  <a:ea typeface="Calibri" panose="020F0502020204030204" pitchFamily="34" charset="0"/>
                  <a:cs typeface="Poppins" panose="00000500000000000000" pitchFamily="2" charset="0"/>
                </a:rPr>
                <a:t>Managing across functions: </a:t>
              </a:r>
              <a:r>
                <a:rPr lang="en-US" sz="1400" dirty="0">
                  <a:solidFill>
                    <a:schemeClr val="bg1"/>
                  </a:solidFill>
                  <a:effectLst/>
                  <a:latin typeface="+mj-lt"/>
                  <a:ea typeface="Calibri" panose="020F0502020204030204" pitchFamily="34" charset="0"/>
                  <a:cs typeface="Poppins" panose="00000500000000000000" pitchFamily="2" charset="0"/>
                </a:rPr>
                <a:t>integrating HR, operations, finance and MEL.</a:t>
              </a:r>
            </a:p>
            <a:p>
              <a:pPr marL="0" marR="0" lvl="0" indent="0" defTabSz="914400" rtl="0" eaLnBrk="0" fontAlgn="base" latinLnBrk="0" hangingPunct="0">
                <a:lnSpc>
                  <a:spcPct val="100000"/>
                </a:lnSpc>
                <a:spcBef>
                  <a:spcPct val="0"/>
                </a:spcBef>
                <a:spcAft>
                  <a:spcPct val="0"/>
                </a:spcAft>
                <a:buClrTx/>
                <a:buSzTx/>
                <a:tabLst>
                  <a:tab pos="228600" algn="l"/>
                </a:tabLst>
              </a:pPr>
              <a:endParaRPr kumimoji="0" lang="en-US" altLang="en-US" sz="1600" b="0" i="0" u="none" strike="noStrike" cap="none" normalizeH="0" baseline="0" dirty="0">
                <a:ln>
                  <a:noFill/>
                </a:ln>
                <a:solidFill>
                  <a:schemeClr val="bg1"/>
                </a:solidFill>
                <a:effectLst/>
              </a:endParaRPr>
            </a:p>
          </p:txBody>
        </p:sp>
        <p:sp>
          <p:nvSpPr>
            <p:cNvPr id="6" name="Rectangle 5">
              <a:extLst>
                <a:ext uri="{FF2B5EF4-FFF2-40B4-BE49-F238E27FC236}">
                  <a16:creationId xmlns:a16="http://schemas.microsoft.com/office/drawing/2014/main" id="{70D550D5-2CFB-D0BF-7569-75467FF37A93}"/>
                </a:ext>
              </a:extLst>
            </p:cNvPr>
            <p:cNvSpPr/>
            <p:nvPr/>
          </p:nvSpPr>
          <p:spPr>
            <a:xfrm>
              <a:off x="3800473" y="5138767"/>
              <a:ext cx="4678584" cy="1097280"/>
            </a:xfrm>
            <a:prstGeom prst="rect">
              <a:avLst/>
            </a:prstGeom>
            <a:solidFill>
              <a:schemeClr val="accent4">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b="1" i="0" u="none" strike="noStrike" dirty="0">
                  <a:solidFill>
                    <a:srgbClr val="000000"/>
                  </a:solidFill>
                  <a:effectLst/>
                  <a:latin typeface="+mj-lt"/>
                  <a:cs typeface="Poppins" panose="00000500000000000000" pitchFamily="2" charset="0"/>
                </a:rPr>
                <a:t>“Pulling the pieces together to work cohesively”</a:t>
              </a:r>
              <a:endParaRPr lang="en-US" sz="1200" b="1" dirty="0">
                <a:latin typeface="+mj-lt"/>
                <a:cs typeface="Poppins" panose="00000500000000000000" pitchFamily="2" charset="0"/>
              </a:endParaRPr>
            </a:p>
          </p:txBody>
        </p:sp>
      </p:grpSp>
    </p:spTree>
    <p:extLst>
      <p:ext uri="{BB962C8B-B14F-4D97-AF65-F5344CB8AC3E}">
        <p14:creationId xmlns:p14="http://schemas.microsoft.com/office/powerpoint/2010/main" val="3102072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05DBBA-B8F8-2799-B83A-D274308421DD}"/>
              </a:ext>
            </a:extLst>
          </p:cNvPr>
          <p:cNvSpPr>
            <a:spLocks noGrp="1"/>
          </p:cNvSpPr>
          <p:nvPr>
            <p:ph idx="1"/>
          </p:nvPr>
        </p:nvSpPr>
        <p:spPr>
          <a:xfrm>
            <a:off x="306753" y="1005840"/>
            <a:ext cx="8407733" cy="5159828"/>
          </a:xfrm>
        </p:spPr>
        <p:txBody>
          <a:bodyPr>
            <a:normAutofit/>
          </a:bodyPr>
          <a:lstStyle/>
          <a:p>
            <a:pPr marL="0" indent="0">
              <a:buNone/>
            </a:pPr>
            <a:r>
              <a:rPr lang="en-US" sz="1600" b="1" dirty="0">
                <a:latin typeface="+mj-lt"/>
                <a:cs typeface="Poppins" panose="00000500000000000000" pitchFamily="2" charset="0"/>
              </a:rPr>
              <a:t>What is the purpose of the Team Leader (TL) competency framework? </a:t>
            </a:r>
            <a:r>
              <a:rPr lang="en-US" sz="1600" dirty="0">
                <a:latin typeface="+mj-lt"/>
                <a:cs typeface="Poppins" panose="00000500000000000000" pitchFamily="2" charset="0"/>
              </a:rPr>
              <a:t>The framework aims to provide a benchmark against which TLs and aspiring TLs can assess their own strengths and areas of improvement against the four identified competency domains. Donors and recruiters may also find the framework useful for developing </a:t>
            </a:r>
            <a:r>
              <a:rPr lang="en-US" sz="1600" dirty="0" err="1">
                <a:latin typeface="+mj-lt"/>
                <a:cs typeface="Poppins" panose="00000500000000000000" pitchFamily="2" charset="0"/>
              </a:rPr>
              <a:t>ToRs</a:t>
            </a:r>
            <a:r>
              <a:rPr lang="en-US" sz="1600" dirty="0">
                <a:latin typeface="+mj-lt"/>
                <a:cs typeface="Poppins" panose="00000500000000000000" pitchFamily="2" charset="0"/>
              </a:rPr>
              <a:t> and recruiting staff for senior leader roles on MSD programs.</a:t>
            </a:r>
          </a:p>
          <a:p>
            <a:pPr marL="0" indent="0">
              <a:buNone/>
            </a:pPr>
            <a:r>
              <a:rPr lang="en-US" sz="1600" b="1" dirty="0">
                <a:latin typeface="+mj-lt"/>
                <a:cs typeface="Poppins" panose="00000500000000000000" pitchFamily="2" charset="0"/>
              </a:rPr>
              <a:t>What is the research that underpins the framework?  </a:t>
            </a:r>
            <a:r>
              <a:rPr lang="en-US" sz="1600" dirty="0">
                <a:latin typeface="+mj-lt"/>
                <a:cs typeface="Poppins" panose="00000500000000000000" pitchFamily="2" charset="0"/>
              </a:rPr>
              <a:t>The four domains and the descriptions of the competencies were developed from 65 surveys and 10+ interviews with experienced senior leaders of MSD programs. The descriptions were then further nuanced by Mike Klassen in consultation with the Canopy Lab Managing Partners and veteran TL, Julian Peach. Feedback on the competency framework was then solicited from MSD TLs and advisors.</a:t>
            </a:r>
            <a:endParaRPr lang="en-US" sz="1600" b="1" dirty="0">
              <a:latin typeface="+mj-lt"/>
              <a:cs typeface="Poppins" panose="00000500000000000000" pitchFamily="2" charset="0"/>
            </a:endParaRPr>
          </a:p>
          <a:p>
            <a:pPr marL="0" indent="0">
              <a:buNone/>
            </a:pPr>
            <a:r>
              <a:rPr lang="en-US" sz="1600" b="1" dirty="0">
                <a:latin typeface="+mj-lt"/>
                <a:cs typeface="Poppins" panose="00000500000000000000" pitchFamily="2" charset="0"/>
              </a:rPr>
              <a:t>What are the limitations? </a:t>
            </a:r>
            <a:r>
              <a:rPr lang="en-US" sz="1600" dirty="0">
                <a:latin typeface="+mj-lt"/>
                <a:cs typeface="Poppins" panose="00000500000000000000" pitchFamily="2" charset="0"/>
              </a:rPr>
              <a:t>The framework and description are intended to provide a benchmark against which current and aspiring TLs can assess themselves and identify areas for further development. These tools are not intended to be used as a formal evaluation but rather provide insights on relative strengths and areas for further development.</a:t>
            </a:r>
          </a:p>
          <a:p>
            <a:pPr marL="0" indent="0">
              <a:buNone/>
            </a:pPr>
            <a:r>
              <a:rPr lang="en-US" sz="1600" dirty="0"/>
              <a:t>The Canopy Lab would like to thank the following market systems development (MSD) experts for their insightful feedback and constructive suggestions, which helped to strengthen this framework: Harald Bekkers, Andrew Panton, Maryam Piracha, Richard Rose, Sergio Rivas, Meseret Tefera, Ben Taylor, and John </a:t>
            </a:r>
            <a:r>
              <a:rPr lang="en-US" sz="1600" dirty="0" err="1"/>
              <a:t>Rachkara</a:t>
            </a:r>
            <a:r>
              <a:rPr lang="en-US" sz="1600" dirty="0"/>
              <a:t>.</a:t>
            </a:r>
            <a:endParaRPr lang="en-US" sz="1600" b="1" dirty="0">
              <a:highlight>
                <a:srgbClr val="FFFF00"/>
              </a:highlight>
              <a:latin typeface="+mj-lt"/>
              <a:cs typeface="Poppins" panose="00000500000000000000" pitchFamily="2" charset="0"/>
            </a:endParaRPr>
          </a:p>
          <a:p>
            <a:pPr marL="0" indent="0">
              <a:buNone/>
            </a:pPr>
            <a:endParaRPr lang="en-US" sz="1800" b="1" dirty="0">
              <a:highlight>
                <a:srgbClr val="FFFF00"/>
              </a:highlight>
              <a:latin typeface="+mj-lt"/>
              <a:cs typeface="Poppins" panose="00000500000000000000" pitchFamily="2" charset="0"/>
            </a:endParaRPr>
          </a:p>
        </p:txBody>
      </p:sp>
      <p:pic>
        <p:nvPicPr>
          <p:cNvPr id="5" name="Picture 4" descr="A logo with trees and sun&#10;&#10;Description automatically generated">
            <a:extLst>
              <a:ext uri="{FF2B5EF4-FFF2-40B4-BE49-F238E27FC236}">
                <a16:creationId xmlns:a16="http://schemas.microsoft.com/office/drawing/2014/main" id="{89243EC1-BD2B-53E0-6499-1570C9F4D1A8}"/>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10" name="Title 3">
            <a:extLst>
              <a:ext uri="{FF2B5EF4-FFF2-40B4-BE49-F238E27FC236}">
                <a16:creationId xmlns:a16="http://schemas.microsoft.com/office/drawing/2014/main" id="{07624225-783C-5ACE-158C-1843AAB82A6B}"/>
              </a:ext>
            </a:extLst>
          </p:cNvPr>
          <p:cNvSpPr txBox="1">
            <a:spLocks/>
          </p:cNvSpPr>
          <p:nvPr/>
        </p:nvSpPr>
        <p:spPr>
          <a:xfrm>
            <a:off x="306754" y="351899"/>
            <a:ext cx="8386672" cy="403476"/>
          </a:xfrm>
          <a:prstGeom prst="rect">
            <a:avLst/>
          </a:prstGeom>
        </p:spPr>
        <p:txBody>
          <a:bodyPr anchor="ctr"/>
          <a:lstStyle>
            <a:lvl1pPr algn="l" defTabSz="914377" rtl="0" eaLnBrk="1" latinLnBrk="0" hangingPunct="1">
              <a:lnSpc>
                <a:spcPct val="90000"/>
              </a:lnSpc>
              <a:spcBef>
                <a:spcPct val="0"/>
              </a:spcBef>
              <a:buNone/>
              <a:defRPr sz="2400" kern="1200" spc="-60" baseline="0">
                <a:solidFill>
                  <a:schemeClr val="bg1"/>
                </a:solidFill>
                <a:latin typeface="Arial" panose="020B0604020202020204" pitchFamily="34" charset="0"/>
                <a:ea typeface="+mj-ea"/>
                <a:cs typeface="Arial" panose="020B0604020202020204" pitchFamily="34" charset="0"/>
              </a:defRPr>
            </a:lvl1pPr>
          </a:lstStyle>
          <a:p>
            <a:r>
              <a:rPr lang="en-US" b="1" dirty="0">
                <a:solidFill>
                  <a:schemeClr val="tx1"/>
                </a:solidFill>
                <a:latin typeface="+mj-lt"/>
                <a:cs typeface="Poppins" panose="00000500000000000000" pitchFamily="2" charset="0"/>
              </a:rPr>
              <a:t>Purpose, limitations and acknowledgements</a:t>
            </a:r>
          </a:p>
        </p:txBody>
      </p:sp>
    </p:spTree>
    <p:extLst>
      <p:ext uri="{BB962C8B-B14F-4D97-AF65-F5344CB8AC3E}">
        <p14:creationId xmlns:p14="http://schemas.microsoft.com/office/powerpoint/2010/main" val="2313551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C6931F8-E0F1-11A1-04B0-7180D7CBC63D}"/>
              </a:ext>
            </a:extLst>
          </p:cNvPr>
          <p:cNvSpPr>
            <a:spLocks noGrp="1"/>
          </p:cNvSpPr>
          <p:nvPr>
            <p:ph sz="quarter" idx="10"/>
          </p:nvPr>
        </p:nvSpPr>
        <p:spPr/>
        <p:txBody>
          <a:bodyPr anchor="ctr">
            <a:normAutofit/>
          </a:bodyPr>
          <a:lstStyle/>
          <a:p>
            <a:pPr marL="0" indent="0" algn="ctr">
              <a:buNone/>
            </a:pPr>
            <a:r>
              <a:rPr lang="fr-CH" sz="3600" b="1" dirty="0">
                <a:latin typeface="+mj-lt"/>
                <a:cs typeface="Poppins" panose="00000500000000000000" pitchFamily="2" charset="0"/>
              </a:rPr>
              <a:t>Market </a:t>
            </a:r>
            <a:r>
              <a:rPr lang="fr-CH" sz="3600" b="1" dirty="0" err="1">
                <a:latin typeface="+mj-lt"/>
                <a:cs typeface="Poppins" panose="00000500000000000000" pitchFamily="2" charset="0"/>
              </a:rPr>
              <a:t>Systems</a:t>
            </a:r>
            <a:r>
              <a:rPr lang="fr-CH" sz="3600" b="1" dirty="0">
                <a:latin typeface="+mj-lt"/>
                <a:cs typeface="Poppins" panose="00000500000000000000" pitchFamily="2" charset="0"/>
              </a:rPr>
              <a:t> </a:t>
            </a:r>
            <a:r>
              <a:rPr lang="fr-CH" sz="3600" b="1" dirty="0" err="1">
                <a:latin typeface="+mj-lt"/>
                <a:cs typeface="Poppins" panose="00000500000000000000" pitchFamily="2" charset="0"/>
              </a:rPr>
              <a:t>Development</a:t>
            </a:r>
            <a:r>
              <a:rPr lang="fr-CH" sz="3600" b="1" dirty="0">
                <a:latin typeface="+mj-lt"/>
                <a:cs typeface="Poppins" panose="00000500000000000000" pitchFamily="2" charset="0"/>
              </a:rPr>
              <a:t> </a:t>
            </a:r>
          </a:p>
          <a:p>
            <a:pPr marL="0" indent="0" algn="ctr">
              <a:buNone/>
            </a:pPr>
            <a:r>
              <a:rPr lang="fr-CH" sz="3600" b="1" dirty="0">
                <a:latin typeface="+mj-lt"/>
                <a:cs typeface="Poppins" panose="00000500000000000000" pitchFamily="2" charset="0"/>
              </a:rPr>
              <a:t>Team Leader </a:t>
            </a:r>
          </a:p>
          <a:p>
            <a:pPr marL="0" indent="0" algn="ctr">
              <a:buNone/>
            </a:pPr>
            <a:r>
              <a:rPr lang="fr-CH" sz="3600" b="1" dirty="0" err="1">
                <a:latin typeface="+mj-lt"/>
                <a:cs typeface="Poppins" panose="00000500000000000000" pitchFamily="2" charset="0"/>
              </a:rPr>
              <a:t>Competency</a:t>
            </a:r>
            <a:r>
              <a:rPr lang="fr-CH" sz="3600" b="1" dirty="0">
                <a:latin typeface="+mj-lt"/>
                <a:cs typeface="Poppins" panose="00000500000000000000" pitchFamily="2" charset="0"/>
              </a:rPr>
              <a:t> Framework</a:t>
            </a:r>
          </a:p>
        </p:txBody>
      </p:sp>
    </p:spTree>
    <p:extLst>
      <p:ext uri="{BB962C8B-B14F-4D97-AF65-F5344CB8AC3E}">
        <p14:creationId xmlns:p14="http://schemas.microsoft.com/office/powerpoint/2010/main" val="447052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logo with trees and sun&#10;&#10;Description automatically generated">
            <a:extLst>
              <a:ext uri="{FF2B5EF4-FFF2-40B4-BE49-F238E27FC236}">
                <a16:creationId xmlns:a16="http://schemas.microsoft.com/office/drawing/2014/main" id="{7695A54A-4A0B-8F66-F64E-5B720E724700}"/>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4" name="Title 3">
            <a:extLst>
              <a:ext uri="{FF2B5EF4-FFF2-40B4-BE49-F238E27FC236}">
                <a16:creationId xmlns:a16="http://schemas.microsoft.com/office/drawing/2014/main" id="{B3F931B1-DF0F-6DD1-C682-B28A76A999F0}"/>
              </a:ext>
            </a:extLst>
          </p:cNvPr>
          <p:cNvSpPr>
            <a:spLocks noGrp="1"/>
          </p:cNvSpPr>
          <p:nvPr>
            <p:ph type="title"/>
          </p:nvPr>
        </p:nvSpPr>
        <p:spPr>
          <a:xfrm>
            <a:off x="300446" y="365126"/>
            <a:ext cx="8525502" cy="276999"/>
          </a:xfrm>
        </p:spPr>
        <p:txBody>
          <a:bodyPr/>
          <a:lstStyle/>
          <a:p>
            <a:r>
              <a:rPr lang="en-US" sz="2400" b="1" dirty="0">
                <a:latin typeface="+mj-lt"/>
                <a:cs typeface="Poppins" panose="00000500000000000000" pitchFamily="2" charset="0"/>
              </a:rPr>
              <a:t>Overview competency domains and sub-domains</a:t>
            </a:r>
          </a:p>
        </p:txBody>
      </p:sp>
      <p:graphicFrame>
        <p:nvGraphicFramePr>
          <p:cNvPr id="5" name="Table 4">
            <a:extLst>
              <a:ext uri="{FF2B5EF4-FFF2-40B4-BE49-F238E27FC236}">
                <a16:creationId xmlns:a16="http://schemas.microsoft.com/office/drawing/2014/main" id="{9C7EE9A4-A64B-1043-693B-63F09090A056}"/>
              </a:ext>
            </a:extLst>
          </p:cNvPr>
          <p:cNvGraphicFramePr>
            <a:graphicFrameLocks noGrp="1"/>
          </p:cNvGraphicFramePr>
          <p:nvPr>
            <p:extLst>
              <p:ext uri="{D42A27DB-BD31-4B8C-83A1-F6EECF244321}">
                <p14:modId xmlns:p14="http://schemas.microsoft.com/office/powerpoint/2010/main" val="4210958229"/>
              </p:ext>
            </p:extLst>
          </p:nvPr>
        </p:nvGraphicFramePr>
        <p:xfrm>
          <a:off x="524971" y="1319121"/>
          <a:ext cx="8055813" cy="3969769"/>
        </p:xfrm>
        <a:graphic>
          <a:graphicData uri="http://schemas.openxmlformats.org/drawingml/2006/table">
            <a:tbl>
              <a:tblPr firstRow="1" bandRow="1">
                <a:tableStyleId>{5940675A-B579-460E-94D1-54222C63F5DA}</a:tableStyleId>
              </a:tblPr>
              <a:tblGrid>
                <a:gridCol w="416497">
                  <a:extLst>
                    <a:ext uri="{9D8B030D-6E8A-4147-A177-3AD203B41FA5}">
                      <a16:colId xmlns:a16="http://schemas.microsoft.com/office/drawing/2014/main" val="1078720113"/>
                    </a:ext>
                  </a:extLst>
                </a:gridCol>
                <a:gridCol w="1909829">
                  <a:extLst>
                    <a:ext uri="{9D8B030D-6E8A-4147-A177-3AD203B41FA5}">
                      <a16:colId xmlns:a16="http://schemas.microsoft.com/office/drawing/2014/main" val="4074303152"/>
                    </a:ext>
                  </a:extLst>
                </a:gridCol>
                <a:gridCol w="1909829">
                  <a:extLst>
                    <a:ext uri="{9D8B030D-6E8A-4147-A177-3AD203B41FA5}">
                      <a16:colId xmlns:a16="http://schemas.microsoft.com/office/drawing/2014/main" val="1615506464"/>
                    </a:ext>
                  </a:extLst>
                </a:gridCol>
                <a:gridCol w="1909829">
                  <a:extLst>
                    <a:ext uri="{9D8B030D-6E8A-4147-A177-3AD203B41FA5}">
                      <a16:colId xmlns:a16="http://schemas.microsoft.com/office/drawing/2014/main" val="304102314"/>
                    </a:ext>
                  </a:extLst>
                </a:gridCol>
                <a:gridCol w="1909829">
                  <a:extLst>
                    <a:ext uri="{9D8B030D-6E8A-4147-A177-3AD203B41FA5}">
                      <a16:colId xmlns:a16="http://schemas.microsoft.com/office/drawing/2014/main" val="1209339808"/>
                    </a:ext>
                  </a:extLst>
                </a:gridCol>
              </a:tblGrid>
              <a:tr h="552674">
                <a:tc>
                  <a:txBody>
                    <a:bodyPr/>
                    <a:lstStyle/>
                    <a:p>
                      <a:pPr algn="l"/>
                      <a:endParaRPr lang="en-US" sz="1050" b="1" dirty="0">
                        <a:latin typeface="+mj-lt"/>
                        <a:cs typeface="Poppins" panose="00000500000000000000" pitchFamily="2" charset="0"/>
                      </a:endParaRPr>
                    </a:p>
                  </a:txBody>
                  <a:tcP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0" fontAlgn="base" latinLnBrk="0" hangingPunct="0">
                        <a:lnSpc>
                          <a:spcPct val="100000"/>
                        </a:lnSpc>
                        <a:spcBef>
                          <a:spcPct val="0"/>
                        </a:spcBef>
                        <a:spcAft>
                          <a:spcPct val="0"/>
                        </a:spcAft>
                        <a:buClrTx/>
                        <a:buSzTx/>
                        <a:tabLst>
                          <a:tab pos="228600" algn="l"/>
                        </a:tabLst>
                      </a:pPr>
                      <a:r>
                        <a:rPr kumimoji="0" lang="en-US" altLang="en-US" sz="10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I. Manage a portfolio of interventions</a:t>
                      </a:r>
                      <a:endParaRPr kumimoji="0" lang="en-US" altLang="en-US" sz="1000" b="0" i="0" u="none" strike="noStrike" cap="none" normalizeH="0" baseline="0" dirty="0">
                        <a:ln>
                          <a:noFill/>
                        </a:ln>
                        <a:solidFill>
                          <a:schemeClr val="bg1"/>
                        </a:solidFill>
                        <a:effectLst/>
                        <a:latin typeface="+mj-lt"/>
                        <a:cs typeface="Poppins" panose="00000500000000000000" pitchFamily="2" charset="0"/>
                      </a:endParaRPr>
                    </a:p>
                  </a:txBody>
                  <a:tcP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0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II. Shaping the team’s learning culture</a:t>
                      </a:r>
                      <a:endParaRPr lang="en-US" sz="1000" b="1" dirty="0">
                        <a:solidFill>
                          <a:schemeClr val="bg1"/>
                        </a:solidFill>
                        <a:latin typeface="+mj-lt"/>
                        <a:cs typeface="Poppins" panose="00000500000000000000" pitchFamily="2" charset="0"/>
                      </a:endParaRPr>
                    </a:p>
                  </a:txBody>
                  <a:tcP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0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III. Creating the space to operate</a:t>
                      </a:r>
                      <a:endParaRPr lang="en-US" sz="1000" b="1" dirty="0">
                        <a:solidFill>
                          <a:schemeClr val="bg1"/>
                        </a:solidFill>
                        <a:latin typeface="+mj-lt"/>
                        <a:cs typeface="Poppins" panose="00000500000000000000" pitchFamily="2" charset="0"/>
                      </a:endParaRPr>
                    </a:p>
                  </a:txBody>
                  <a:tcP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altLang="en-US" sz="1000" b="1" dirty="0">
                          <a:solidFill>
                            <a:schemeClr val="bg1"/>
                          </a:solidFill>
                          <a:latin typeface="+mj-lt"/>
                          <a:cs typeface="Poppins" panose="00000500000000000000" pitchFamily="2" charset="0"/>
                        </a:rPr>
                        <a:t>IV. </a:t>
                      </a:r>
                      <a:r>
                        <a:rPr lang="en-US" sz="1000" b="1" dirty="0">
                          <a:solidFill>
                            <a:schemeClr val="bg1"/>
                          </a:solidFill>
                          <a:effectLst/>
                          <a:latin typeface="+mj-lt"/>
                          <a:ea typeface="Calibri" panose="020F0502020204030204" pitchFamily="34" charset="0"/>
                          <a:cs typeface="Poppins" panose="00000500000000000000" pitchFamily="2" charset="0"/>
                        </a:rPr>
                        <a:t>Adaptive operations</a:t>
                      </a:r>
                      <a:endParaRPr lang="en-US" sz="1000" b="1" dirty="0">
                        <a:solidFill>
                          <a:schemeClr val="bg1"/>
                        </a:solidFill>
                        <a:latin typeface="+mj-lt"/>
                        <a:cs typeface="Poppins" panose="00000500000000000000" pitchFamily="2" charset="0"/>
                      </a:endParaRPr>
                    </a:p>
                  </a:txBody>
                  <a:tcPr>
                    <a:lnL w="12700" cmpd="sng">
                      <a:noFill/>
                    </a:lnL>
                    <a:lnR w="12700" cmpd="sng">
                      <a:noFill/>
                    </a:lnR>
                    <a:lnT w="12700" cmpd="sng">
                      <a:noFill/>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74720419"/>
                  </a:ext>
                </a:extLst>
              </a:tr>
              <a:tr h="825327">
                <a:tc>
                  <a:txBody>
                    <a:bodyPr/>
                    <a:lstStyle/>
                    <a:p>
                      <a:pPr algn="ctr"/>
                      <a:endParaRPr lang="en-US" sz="1050" b="1" i="1"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0" lang="en-US" altLang="en-US" sz="900" b="0" i="1" u="none" strike="noStrike" kern="1200" cap="none" normalizeH="0" baseline="0" dirty="0">
                          <a:ln>
                            <a:noFill/>
                          </a:ln>
                          <a:solidFill>
                            <a:schemeClr val="tx1"/>
                          </a:solidFill>
                          <a:effectLst/>
                          <a:latin typeface="+mj-lt"/>
                          <a:cs typeface="Poppins" panose="00000500000000000000" pitchFamily="2" charset="0"/>
                        </a:rPr>
                        <a:t>Deal-making, experimentation, and capacity building within a broader vision of systemic change</a:t>
                      </a:r>
                      <a:endParaRPr kumimoji="0" lang="en-US" sz="900" b="0" i="1" u="none" strike="noStrike" kern="1200" cap="none" normalizeH="0" baseline="0" dirty="0">
                        <a:ln>
                          <a:noFill/>
                        </a:ln>
                        <a:solidFill>
                          <a:schemeClr val="tx1"/>
                        </a:solidFill>
                        <a:effectLst/>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900" b="0" i="1" u="none" strike="noStrike" kern="1200" cap="none" normalizeH="0" baseline="0" dirty="0">
                          <a:ln>
                            <a:noFill/>
                          </a:ln>
                          <a:solidFill>
                            <a:schemeClr val="tx1"/>
                          </a:solidFill>
                          <a:effectLst/>
                          <a:latin typeface="+mj-lt"/>
                          <a:ea typeface="Calibri" panose="020F0502020204030204" pitchFamily="34" charset="0"/>
                          <a:cs typeface="Poppins" panose="00000500000000000000" pitchFamily="2" charset="0"/>
                        </a:rPr>
                        <a:t>Culture, motivation and capacity.</a:t>
                      </a:r>
                      <a:endParaRPr kumimoji="0" lang="en-US" altLang="en-US" sz="900" b="0" i="1" u="none" strike="noStrike" kern="1200" cap="none" normalizeH="0" baseline="0" dirty="0">
                        <a:ln>
                          <a:noFill/>
                        </a:ln>
                        <a:solidFill>
                          <a:schemeClr val="tx1"/>
                        </a:solidFill>
                        <a:effectLst/>
                        <a:latin typeface="+mj-lt"/>
                        <a:ea typeface="+mn-ea"/>
                        <a:cs typeface="Poppins" panose="00000500000000000000" pitchFamily="2" charset="0"/>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lang="en-US" sz="900" i="1"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900" b="0" i="1" u="none" strike="noStrike" kern="1200" cap="none" normalizeH="0" baseline="0" dirty="0">
                          <a:ln>
                            <a:noFill/>
                          </a:ln>
                          <a:solidFill>
                            <a:schemeClr val="tx1"/>
                          </a:solidFill>
                          <a:effectLst/>
                          <a:latin typeface="+mj-lt"/>
                          <a:ea typeface="Calibri" panose="020F0502020204030204" pitchFamily="34" charset="0"/>
                          <a:cs typeface="Poppins" panose="00000500000000000000" pitchFamily="2" charset="0"/>
                        </a:rPr>
                        <a:t>Managing the most influential relationships internally and externally</a:t>
                      </a:r>
                      <a:endParaRPr kumimoji="0" lang="en-US" altLang="en-US" sz="900" b="0" i="1" u="none" strike="noStrike" kern="1200" cap="none" normalizeH="0" baseline="0" dirty="0">
                        <a:ln>
                          <a:noFill/>
                        </a:ln>
                        <a:solidFill>
                          <a:schemeClr val="tx1"/>
                        </a:solidFill>
                        <a:effectLst/>
                        <a:latin typeface="+mj-lt"/>
                        <a:ea typeface="+mn-ea"/>
                        <a:cs typeface="Poppins" panose="00000500000000000000" pitchFamily="2" charset="0"/>
                      </a:endParaRPr>
                    </a:p>
                    <a:p>
                      <a:pPr marL="0" marR="0" lvl="0" indent="0" algn="ctr" defTabSz="914377" rtl="0" eaLnBrk="1" fontAlgn="auto" latinLnBrk="0" hangingPunct="1">
                        <a:lnSpc>
                          <a:spcPct val="100000"/>
                        </a:lnSpc>
                        <a:spcBef>
                          <a:spcPts val="0"/>
                        </a:spcBef>
                        <a:spcAft>
                          <a:spcPts val="0"/>
                        </a:spcAft>
                        <a:buClrTx/>
                        <a:buSzTx/>
                        <a:buFontTx/>
                        <a:buNone/>
                        <a:tabLst/>
                        <a:defRPr/>
                      </a:pPr>
                      <a:endParaRPr lang="en-US" sz="900" i="1"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900" i="1" kern="1200" dirty="0">
                          <a:solidFill>
                            <a:schemeClr val="tx1"/>
                          </a:solidFill>
                          <a:effectLst/>
                          <a:latin typeface="+mj-lt"/>
                          <a:ea typeface="Calibri" panose="020F0502020204030204" pitchFamily="34" charset="0"/>
                          <a:cs typeface="Poppins" panose="00000500000000000000" pitchFamily="2" charset="0"/>
                        </a:rPr>
                        <a:t>Making Finance, Procurement and HR more flexible and ‘fit for MSD’</a:t>
                      </a:r>
                    </a:p>
                    <a:p>
                      <a:pPr marL="0" marR="0" lvl="0" indent="0" algn="ctr" defTabSz="914377" rtl="0" eaLnBrk="1" fontAlgn="auto" latinLnBrk="0" hangingPunct="1">
                        <a:lnSpc>
                          <a:spcPct val="100000"/>
                        </a:lnSpc>
                        <a:spcBef>
                          <a:spcPts val="0"/>
                        </a:spcBef>
                        <a:spcAft>
                          <a:spcPts val="0"/>
                        </a:spcAft>
                        <a:buClrTx/>
                        <a:buSzTx/>
                        <a:buFontTx/>
                        <a:buNone/>
                        <a:tabLst/>
                        <a:defRPr/>
                      </a:pPr>
                      <a:endParaRPr lang="en-US" sz="900" i="1"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445644426"/>
                  </a:ext>
                </a:extLst>
              </a:tr>
              <a:tr h="677947">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1" dirty="0">
                          <a:latin typeface="+mj-lt"/>
                          <a:cs typeface="Poppins" panose="00000500000000000000" pitchFamily="2" charset="0"/>
                        </a:rPr>
                        <a:t>A</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mj-lt"/>
                          <a:cs typeface="Poppins" panose="00000500000000000000" pitchFamily="2" charset="0"/>
                          <a:hlinkClick r:id="rId3" action="ppaction://hlinksldjump">
                            <a:extLst>
                              <a:ext uri="{A12FA001-AC4F-418D-AE19-62706E023703}">
                                <ahyp:hlinkClr xmlns:ahyp="http://schemas.microsoft.com/office/drawing/2018/hyperlinkcolor" val="tx"/>
                              </a:ext>
                            </a:extLst>
                          </a:hlinkClick>
                        </a:rPr>
                        <a:t>Building  the team’s capacity to find and manage partnerships</a:t>
                      </a:r>
                      <a:endParaRPr lang="en-US" sz="900" dirty="0">
                        <a:solidFill>
                          <a:schemeClr val="tx1"/>
                        </a:solidFill>
                        <a:latin typeface="+mj-lt"/>
                        <a:cs typeface="Poppins" panose="00000500000000000000" pitchFamily="2" charset="0"/>
                      </a:endParaRPr>
                    </a:p>
                    <a:p>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mj-lt"/>
                          <a:ea typeface="+mn-ea"/>
                          <a:cs typeface="Poppins" panose="00000500000000000000" pitchFamily="2" charset="0"/>
                          <a:hlinkClick r:id="rId4" action="ppaction://hlinksldjump">
                            <a:extLst>
                              <a:ext uri="{A12FA001-AC4F-418D-AE19-62706E023703}">
                                <ahyp:hlinkClr xmlns:ahyp="http://schemas.microsoft.com/office/drawing/2018/hyperlinkcolor" val="tx"/>
                              </a:ext>
                            </a:extLst>
                          </a:hlinkClick>
                        </a:rPr>
                        <a:t>Creating a culture of performance and learning</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mj-lt"/>
                          <a:ea typeface="+mn-ea"/>
                          <a:cs typeface="Poppins" panose="00000500000000000000" pitchFamily="2" charset="0"/>
                          <a:hlinkClick r:id="rId5" action="ppaction://hlinksldjump">
                            <a:extLst>
                              <a:ext uri="{A12FA001-AC4F-418D-AE19-62706E023703}">
                                <ahyp:hlinkClr xmlns:ahyp="http://schemas.microsoft.com/office/drawing/2018/hyperlinkcolor" val="tx"/>
                              </a:ext>
                            </a:extLst>
                          </a:hlinkClick>
                        </a:rPr>
                        <a:t>Managing donor relationships</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mj-lt"/>
                          <a:ea typeface="+mn-ea"/>
                          <a:cs typeface="Poppins" panose="00000500000000000000" pitchFamily="2" charset="0"/>
                          <a:hlinkClick r:id="rId6" action="ppaction://hlinksldjump">
                            <a:extLst>
                              <a:ext uri="{A12FA001-AC4F-418D-AE19-62706E023703}">
                                <ahyp:hlinkClr xmlns:ahyp="http://schemas.microsoft.com/office/drawing/2018/hyperlinkcolor" val="tx"/>
                              </a:ext>
                            </a:extLst>
                          </a:hlinkClick>
                        </a:rPr>
                        <a:t>Finance: </a:t>
                      </a:r>
                      <a:r>
                        <a:rPr lang="en-US" sz="900" b="0" i="0" kern="1200" dirty="0">
                          <a:solidFill>
                            <a:schemeClr val="tx1"/>
                          </a:solidFill>
                          <a:effectLst/>
                          <a:latin typeface="+mj-lt"/>
                          <a:ea typeface="+mn-ea"/>
                          <a:cs typeface="Poppins" panose="00000500000000000000" pitchFamily="2" charset="0"/>
                        </a:rPr>
                        <a:t>Strategic budget management and optimizing resources over time</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3460766"/>
                  </a:ext>
                </a:extLst>
              </a:tr>
              <a:tr h="825327">
                <a:tc>
                  <a:txBody>
                    <a:bodyPr/>
                    <a:lstStyle/>
                    <a:p>
                      <a:r>
                        <a:rPr lang="en-US" sz="900" b="1" dirty="0">
                          <a:latin typeface="+mj-lt"/>
                          <a:cs typeface="Poppins" panose="00000500000000000000" pitchFamily="2" charset="0"/>
                        </a:rPr>
                        <a:t>B</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US" sz="900" b="0" i="0" kern="1200" dirty="0">
                          <a:solidFill>
                            <a:schemeClr val="tx1"/>
                          </a:solidFill>
                          <a:effectLst/>
                          <a:latin typeface="+mj-lt"/>
                          <a:ea typeface="+mn-ea"/>
                          <a:cs typeface="Poppins" panose="00000500000000000000" pitchFamily="2" charset="0"/>
                          <a:hlinkClick r:id="rId7" action="ppaction://hlinksldjump">
                            <a:extLst>
                              <a:ext uri="{A12FA001-AC4F-418D-AE19-62706E023703}">
                                <ahyp:hlinkClr xmlns:ahyp="http://schemas.microsoft.com/office/drawing/2018/hyperlinkcolor" val="tx"/>
                              </a:ext>
                            </a:extLst>
                          </a:hlinkClick>
                        </a:rPr>
                        <a:t>Technical understanding and application of MSD</a:t>
                      </a:r>
                      <a:endParaRPr lang="en-US" sz="900" b="0" i="0" kern="1200" dirty="0">
                        <a:solidFill>
                          <a:schemeClr val="tx1"/>
                        </a:solidFill>
                        <a:effectLst/>
                        <a:latin typeface="+mj-lt"/>
                        <a:ea typeface="+mn-ea"/>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mj-lt"/>
                          <a:ea typeface="+mn-ea"/>
                          <a:cs typeface="Poppins" panose="00000500000000000000" pitchFamily="2" charset="0"/>
                          <a:hlinkClick r:id="rId8" action="ppaction://hlinksldjump">
                            <a:extLst>
                              <a:ext uri="{A12FA001-AC4F-418D-AE19-62706E023703}">
                                <ahyp:hlinkClr xmlns:ahyp="http://schemas.microsoft.com/office/drawing/2018/hyperlinkcolor" val="tx"/>
                              </a:ext>
                            </a:extLst>
                          </a:hlinkClick>
                        </a:rPr>
                        <a:t>Creating an effective structure for technical teams</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b="0" i="0" kern="1200" dirty="0">
                          <a:solidFill>
                            <a:schemeClr val="tx1"/>
                          </a:solidFill>
                          <a:effectLst/>
                          <a:latin typeface="+mj-lt"/>
                          <a:ea typeface="+mn-ea"/>
                          <a:cs typeface="Poppins" panose="00000500000000000000" pitchFamily="2" charset="0"/>
                          <a:hlinkClick r:id="rId9" action="ppaction://hlinksldjump">
                            <a:extLst>
                              <a:ext uri="{A12FA001-AC4F-418D-AE19-62706E023703}">
                                <ahyp:hlinkClr xmlns:ahyp="http://schemas.microsoft.com/office/drawing/2018/hyperlinkcolor" val="tx"/>
                              </a:ext>
                            </a:extLst>
                          </a:hlinkClick>
                        </a:rPr>
                        <a:t>Managing relationships with implementer HQ</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b="0" i="0" kern="1200" dirty="0">
                          <a:solidFill>
                            <a:schemeClr val="tx1"/>
                          </a:solidFill>
                          <a:effectLst/>
                          <a:latin typeface="+mj-lt"/>
                          <a:ea typeface="+mn-ea"/>
                          <a:cs typeface="Poppins" panose="00000500000000000000" pitchFamily="2" charset="0"/>
                          <a:hlinkClick r:id="rId10" action="ppaction://hlinksldjump">
                            <a:extLst>
                              <a:ext uri="{A12FA001-AC4F-418D-AE19-62706E023703}">
                                <ahyp:hlinkClr xmlns:ahyp="http://schemas.microsoft.com/office/drawing/2018/hyperlinkcolor" val="tx"/>
                              </a:ext>
                            </a:extLst>
                          </a:hlinkClick>
                        </a:rPr>
                        <a:t>Operations/grants</a:t>
                      </a:r>
                      <a:r>
                        <a:rPr lang="en-US" sz="900" b="0" i="0" kern="1200" dirty="0">
                          <a:solidFill>
                            <a:schemeClr val="tx1"/>
                          </a:solidFill>
                          <a:effectLst/>
                          <a:latin typeface="+mj-lt"/>
                          <a:ea typeface="+mn-ea"/>
                          <a:cs typeface="Poppins" panose="00000500000000000000" pitchFamily="2" charset="0"/>
                        </a:rPr>
                        <a:t>: Using the right instruments for the right partnerships</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75705938"/>
                  </a:ext>
                </a:extLst>
              </a:tr>
              <a:tr h="677947">
                <a:tc>
                  <a:txBody>
                    <a:bodyPr/>
                    <a:lstStyle/>
                    <a:p>
                      <a:r>
                        <a:rPr lang="en-US" sz="900" b="1" dirty="0">
                          <a:latin typeface="+mj-lt"/>
                          <a:cs typeface="Poppins" panose="00000500000000000000" pitchFamily="2" charset="0"/>
                        </a:rPr>
                        <a:t>C</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US" sz="900" b="0" i="0" kern="1200" dirty="0">
                          <a:solidFill>
                            <a:schemeClr val="tx1"/>
                          </a:solidFill>
                          <a:effectLst/>
                          <a:latin typeface="+mj-lt"/>
                          <a:ea typeface="+mn-ea"/>
                          <a:cs typeface="Poppins" panose="00000500000000000000" pitchFamily="2" charset="0"/>
                          <a:hlinkClick r:id="rId11" action="ppaction://hlinksldjump">
                            <a:extLst>
                              <a:ext uri="{A12FA001-AC4F-418D-AE19-62706E023703}">
                                <ahyp:hlinkClr xmlns:ahyp="http://schemas.microsoft.com/office/drawing/2018/hyperlinkcolor" val="tx"/>
                              </a:ext>
                            </a:extLst>
                          </a:hlinkClick>
                        </a:rPr>
                        <a:t>Developing and selling a compelling systemic change vision</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b="0" i="0" kern="1200" dirty="0">
                          <a:solidFill>
                            <a:schemeClr val="tx1"/>
                          </a:solidFill>
                          <a:effectLst/>
                          <a:latin typeface="+mj-lt"/>
                          <a:ea typeface="+mn-ea"/>
                          <a:cs typeface="Poppins" panose="00000500000000000000" pitchFamily="2" charset="0"/>
                          <a:hlinkClick r:id="rId4" action="ppaction://hlinksldjump">
                            <a:extLst>
                              <a:ext uri="{A12FA001-AC4F-418D-AE19-62706E023703}">
                                <ahyp:hlinkClr xmlns:ahyp="http://schemas.microsoft.com/office/drawing/2018/hyperlinkcolor" val="tx"/>
                              </a:ext>
                            </a:extLst>
                          </a:hlinkClick>
                        </a:rPr>
                        <a:t>Encouraging open flows of information and feedback in a high-trust environment</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b="0" i="0" kern="1200" dirty="0">
                          <a:solidFill>
                            <a:schemeClr val="tx1"/>
                          </a:solidFill>
                          <a:effectLst/>
                          <a:latin typeface="+mj-lt"/>
                          <a:ea typeface="+mn-ea"/>
                          <a:cs typeface="Poppins" panose="00000500000000000000" pitchFamily="2" charset="0"/>
                          <a:hlinkClick r:id="rId9" action="ppaction://hlinksldjump">
                            <a:extLst>
                              <a:ext uri="{A12FA001-AC4F-418D-AE19-62706E023703}">
                                <ahyp:hlinkClr xmlns:ahyp="http://schemas.microsoft.com/office/drawing/2018/hyperlinkcolor" val="tx"/>
                              </a:ext>
                            </a:extLst>
                          </a:hlinkClick>
                        </a:rPr>
                        <a:t>Navigating local politics</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900" b="0" i="0" kern="1200" dirty="0">
                          <a:solidFill>
                            <a:schemeClr val="tx1"/>
                          </a:solidFill>
                          <a:effectLst/>
                          <a:latin typeface="+mj-lt"/>
                          <a:ea typeface="+mn-ea"/>
                          <a:cs typeface="Poppins" panose="00000500000000000000" pitchFamily="2" charset="0"/>
                          <a:hlinkClick r:id="rId8" action="ppaction://hlinksldjump">
                            <a:extLst>
                              <a:ext uri="{A12FA001-AC4F-418D-AE19-62706E023703}">
                                <ahyp:hlinkClr xmlns:ahyp="http://schemas.microsoft.com/office/drawing/2018/hyperlinkcolor" val="tx"/>
                              </a:ext>
                            </a:extLst>
                          </a:hlinkClick>
                        </a:rPr>
                        <a:t>Human Resources</a:t>
                      </a:r>
                      <a:r>
                        <a:rPr lang="en-US" sz="900" b="0" i="0" kern="1200" dirty="0">
                          <a:solidFill>
                            <a:srgbClr val="62749E"/>
                          </a:solidFill>
                          <a:effectLst/>
                          <a:latin typeface="+mj-lt"/>
                          <a:ea typeface="+mn-ea"/>
                          <a:cs typeface="Poppins" panose="00000500000000000000" pitchFamily="2" charset="0"/>
                          <a:hlinkClick r:id="rId8" action="ppaction://hlinksldjump">
                            <a:extLst>
                              <a:ext uri="{A12FA001-AC4F-418D-AE19-62706E023703}">
                                <ahyp:hlinkClr xmlns:ahyp="http://schemas.microsoft.com/office/drawing/2018/hyperlinkcolor" val="tx"/>
                              </a:ext>
                            </a:extLst>
                          </a:hlinkClick>
                        </a:rPr>
                        <a:t>: </a:t>
                      </a:r>
                      <a:r>
                        <a:rPr lang="en-US" sz="900" b="0" i="0" u="sng" kern="1200" dirty="0">
                          <a:solidFill>
                            <a:schemeClr val="tx1"/>
                          </a:solidFill>
                          <a:effectLst/>
                          <a:latin typeface="+mj-lt"/>
                          <a:ea typeface="+mn-ea"/>
                          <a:cs typeface="Poppins" panose="00000500000000000000" pitchFamily="2" charset="0"/>
                          <a:hlinkClick r:id="rId8" action="ppaction://hlinksldjump">
                            <a:extLst>
                              <a:ext uri="{A12FA001-AC4F-418D-AE19-62706E023703}">
                                <ahyp:hlinkClr xmlns:ahyp="http://schemas.microsoft.com/office/drawing/2018/hyperlinkcolor" val="tx"/>
                              </a:ext>
                            </a:extLst>
                          </a:hlinkClick>
                        </a:rPr>
                        <a:t>Taking control of recruitment, promotion &amp; performance</a:t>
                      </a:r>
                      <a:endParaRPr lang="en-US" sz="900" u="sng"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4874636"/>
                  </a:ext>
                </a:extLst>
              </a:tr>
              <a:tr h="410547">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1" dirty="0">
                          <a:latin typeface="+mj-lt"/>
                          <a:cs typeface="Poppins" panose="00000500000000000000" pitchFamily="2" charset="0"/>
                        </a:rPr>
                        <a:t>D</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lang="en-US" sz="900" b="0" i="0" kern="1200" dirty="0">
                          <a:solidFill>
                            <a:schemeClr val="tx1"/>
                          </a:solidFill>
                          <a:effectLst/>
                          <a:latin typeface="+mj-lt"/>
                          <a:ea typeface="+mn-ea"/>
                          <a:cs typeface="Poppins" panose="00000500000000000000" pitchFamily="2" charset="0"/>
                          <a:hlinkClick r:id="rId4" action="ppaction://hlinksldjump">
                            <a:extLst>
                              <a:ext uri="{A12FA001-AC4F-418D-AE19-62706E023703}">
                                <ahyp:hlinkClr xmlns:ahyp="http://schemas.microsoft.com/office/drawing/2018/hyperlinkcolor" val="tx"/>
                              </a:ext>
                            </a:extLst>
                          </a:hlinkClick>
                        </a:rPr>
                        <a:t>Connecting interventions</a:t>
                      </a:r>
                      <a:r>
                        <a:rPr lang="en-US" sz="900" b="0" i="0" kern="1200" dirty="0">
                          <a:solidFill>
                            <a:schemeClr val="tx1"/>
                          </a:solidFill>
                          <a:effectLst/>
                          <a:latin typeface="+mj-lt"/>
                          <a:ea typeface="+mn-ea"/>
                          <a:cs typeface="Poppins" panose="00000500000000000000" pitchFamily="2" charset="0"/>
                        </a:rPr>
                        <a:t> to the systemic change vision</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mj-lt"/>
                          <a:ea typeface="+mn-ea"/>
                          <a:cs typeface="Poppins" panose="00000500000000000000" pitchFamily="2" charset="0"/>
                          <a:hlinkClick r:id="rId10" action="ppaction://hlinksldjump">
                            <a:extLst>
                              <a:ext uri="{A12FA001-AC4F-418D-AE19-62706E023703}">
                                <ahyp:hlinkClr xmlns:ahyp="http://schemas.microsoft.com/office/drawing/2018/hyperlinkcolor" val="tx"/>
                              </a:ext>
                            </a:extLst>
                          </a:hlinkClick>
                        </a:rPr>
                        <a:t>Building bridges between MRM: and technical teams</a:t>
                      </a:r>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900" b="0" i="0" kern="1200" dirty="0">
                          <a:solidFill>
                            <a:schemeClr val="tx1"/>
                          </a:solidFill>
                          <a:effectLst/>
                          <a:latin typeface="+mj-lt"/>
                          <a:ea typeface="+mn-ea"/>
                          <a:cs typeface="Poppins" panose="00000500000000000000" pitchFamily="2" charset="0"/>
                          <a:hlinkClick r:id="rId12" action="ppaction://hlinksldjump">
                            <a:extLst>
                              <a:ext uri="{A12FA001-AC4F-418D-AE19-62706E023703}">
                                <ahyp:hlinkClr xmlns:ahyp="http://schemas.microsoft.com/office/drawing/2018/hyperlinkcolor" val="tx"/>
                              </a:ext>
                            </a:extLst>
                          </a:hlinkClick>
                        </a:rPr>
                        <a:t>Empowering Deputy and investing in their growth</a:t>
                      </a:r>
                      <a:endParaRPr lang="en-US" sz="900" b="0" i="0" kern="1200" dirty="0">
                        <a:solidFill>
                          <a:schemeClr val="tx1"/>
                        </a:solidFill>
                        <a:effectLst/>
                        <a:latin typeface="+mj-lt"/>
                        <a:ea typeface="+mn-ea"/>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dirty="0">
                        <a:solidFill>
                          <a:schemeClr val="tx1"/>
                        </a:solidFill>
                        <a:latin typeface="+mj-lt"/>
                        <a:cs typeface="Poppins" panose="00000500000000000000" pitchFamily="2" charset="0"/>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5214912"/>
                  </a:ext>
                </a:extLst>
              </a:tr>
            </a:tbl>
          </a:graphicData>
        </a:graphic>
      </p:graphicFrame>
      <p:sp>
        <p:nvSpPr>
          <p:cNvPr id="10" name="TextBox 9">
            <a:extLst>
              <a:ext uri="{FF2B5EF4-FFF2-40B4-BE49-F238E27FC236}">
                <a16:creationId xmlns:a16="http://schemas.microsoft.com/office/drawing/2014/main" id="{662F7922-85E1-3ECF-6481-5D9BED5E4027}"/>
              </a:ext>
            </a:extLst>
          </p:cNvPr>
          <p:cNvSpPr txBox="1"/>
          <p:nvPr/>
        </p:nvSpPr>
        <p:spPr>
          <a:xfrm rot="16200000">
            <a:off x="-1404661" y="3445284"/>
            <a:ext cx="3410213" cy="276999"/>
          </a:xfrm>
          <a:prstGeom prst="rect">
            <a:avLst/>
          </a:prstGeom>
          <a:solidFill>
            <a:schemeClr val="bg1">
              <a:lumMod val="95000"/>
            </a:schemeClr>
          </a:solidFill>
        </p:spPr>
        <p:txBody>
          <a:bodyPr wrap="square" rtlCol="0">
            <a:spAutoFit/>
          </a:bodyPr>
          <a:lstStyle/>
          <a:p>
            <a:pPr algn="ctr"/>
            <a:r>
              <a:rPr lang="fr-CH" sz="1200" b="1" dirty="0">
                <a:solidFill>
                  <a:schemeClr val="tx1"/>
                </a:solidFill>
                <a:latin typeface="+mj-lt"/>
                <a:cs typeface="Poppins" panose="00000500000000000000" pitchFamily="2" charset="0"/>
              </a:rPr>
              <a:t>SUB-DOMAINS</a:t>
            </a:r>
          </a:p>
        </p:txBody>
      </p:sp>
      <p:sp>
        <p:nvSpPr>
          <p:cNvPr id="3" name="TextBox 2">
            <a:extLst>
              <a:ext uri="{FF2B5EF4-FFF2-40B4-BE49-F238E27FC236}">
                <a16:creationId xmlns:a16="http://schemas.microsoft.com/office/drawing/2014/main" id="{1F9831C5-0919-03F6-DD52-7A3C8A7B550F}"/>
              </a:ext>
            </a:extLst>
          </p:cNvPr>
          <p:cNvSpPr txBox="1"/>
          <p:nvPr/>
        </p:nvSpPr>
        <p:spPr>
          <a:xfrm>
            <a:off x="795130" y="860215"/>
            <a:ext cx="7785653" cy="276999"/>
          </a:xfrm>
          <a:prstGeom prst="rect">
            <a:avLst/>
          </a:prstGeom>
          <a:solidFill>
            <a:schemeClr val="bg1">
              <a:lumMod val="95000"/>
            </a:schemeClr>
          </a:solidFill>
        </p:spPr>
        <p:txBody>
          <a:bodyPr wrap="square" rtlCol="0">
            <a:spAutoFit/>
          </a:bodyPr>
          <a:lstStyle/>
          <a:p>
            <a:pPr algn="ctr"/>
            <a:r>
              <a:rPr lang="fr-CH" sz="1200" b="1" dirty="0">
                <a:solidFill>
                  <a:schemeClr val="tx1"/>
                </a:solidFill>
                <a:latin typeface="+mj-lt"/>
                <a:cs typeface="Poppins" panose="00000500000000000000" pitchFamily="2" charset="0"/>
              </a:rPr>
              <a:t>DOMAINS</a:t>
            </a:r>
          </a:p>
        </p:txBody>
      </p:sp>
    </p:spTree>
    <p:extLst>
      <p:ext uri="{BB962C8B-B14F-4D97-AF65-F5344CB8AC3E}">
        <p14:creationId xmlns:p14="http://schemas.microsoft.com/office/powerpoint/2010/main" val="391975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52694-FC1B-526B-8B76-523D7494DC36}"/>
              </a:ext>
            </a:extLst>
          </p:cNvPr>
          <p:cNvSpPr>
            <a:spLocks noGrp="1"/>
          </p:cNvSpPr>
          <p:nvPr>
            <p:ph type="title"/>
          </p:nvPr>
        </p:nvSpPr>
        <p:spPr/>
        <p:txBody>
          <a:bodyPr/>
          <a:lstStyle/>
          <a:p>
            <a:r>
              <a:rPr lang="en-US" sz="2400" b="1" dirty="0">
                <a:solidFill>
                  <a:srgbClr val="000000"/>
                </a:solidFill>
                <a:latin typeface="+mj-lt"/>
                <a:cs typeface="Poppins" panose="00000500000000000000" pitchFamily="2" charset="0"/>
              </a:rPr>
              <a:t>Domain 1: </a:t>
            </a:r>
            <a:r>
              <a:rPr lang="en-US" sz="2400" b="1" i="0" u="none" strike="noStrike" dirty="0">
                <a:solidFill>
                  <a:srgbClr val="000000"/>
                </a:solidFill>
                <a:effectLst/>
                <a:latin typeface="+mj-lt"/>
                <a:cs typeface="Poppins" panose="00000500000000000000" pitchFamily="2" charset="0"/>
              </a:rPr>
              <a:t>Manage a portfolio of interventions</a:t>
            </a:r>
            <a:endParaRPr lang="en-US" sz="2400" dirty="0">
              <a:latin typeface="+mj-lt"/>
              <a:cs typeface="Poppins" panose="00000500000000000000" pitchFamily="2" charset="0"/>
            </a:endParaRPr>
          </a:p>
        </p:txBody>
      </p:sp>
      <p:sp>
        <p:nvSpPr>
          <p:cNvPr id="5" name="Rectangle 4">
            <a:extLst>
              <a:ext uri="{FF2B5EF4-FFF2-40B4-BE49-F238E27FC236}">
                <a16:creationId xmlns:a16="http://schemas.microsoft.com/office/drawing/2014/main" id="{789F5702-6983-83D5-8002-3B559BA6D4DC}"/>
              </a:ext>
            </a:extLst>
          </p:cNvPr>
          <p:cNvSpPr/>
          <p:nvPr/>
        </p:nvSpPr>
        <p:spPr>
          <a:xfrm>
            <a:off x="487711" y="2074337"/>
            <a:ext cx="3017520" cy="3471333"/>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tabLst>
                <a:tab pos="228600" algn="l"/>
              </a:tabLst>
            </a:pPr>
            <a:r>
              <a:rPr kumimoji="0" lang="en-US" altLang="en-US" sz="24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I. Manage a portfolio of interventions:</a:t>
            </a:r>
            <a:r>
              <a:rPr kumimoji="0" lang="en-US" altLang="en-US" sz="2400" b="0"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 deal-making, experimentation, within a vision of systemic change.</a:t>
            </a:r>
            <a:endParaRPr kumimoji="0" lang="en-US" altLang="en-US" sz="2400" b="0" i="0" u="none" strike="noStrike" cap="none" normalizeH="0" baseline="0" dirty="0">
              <a:ln>
                <a:noFill/>
              </a:ln>
              <a:solidFill>
                <a:schemeClr val="bg1"/>
              </a:solidFill>
              <a:effectLst/>
              <a:latin typeface="+mj-lt"/>
              <a:cs typeface="Poppins" panose="00000500000000000000" pitchFamily="2" charset="0"/>
            </a:endParaRPr>
          </a:p>
        </p:txBody>
      </p:sp>
      <p:sp>
        <p:nvSpPr>
          <p:cNvPr id="6" name="Rectangle 5">
            <a:extLst>
              <a:ext uri="{FF2B5EF4-FFF2-40B4-BE49-F238E27FC236}">
                <a16:creationId xmlns:a16="http://schemas.microsoft.com/office/drawing/2014/main" id="{C7E9F4AB-9742-91E7-E09B-ED031B8E1683}"/>
              </a:ext>
            </a:extLst>
          </p:cNvPr>
          <p:cNvSpPr/>
          <p:nvPr/>
        </p:nvSpPr>
        <p:spPr>
          <a:xfrm>
            <a:off x="3589900" y="2074337"/>
            <a:ext cx="4597369" cy="347133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342900">
              <a:spcBef>
                <a:spcPts val="300"/>
              </a:spcBef>
              <a:buFont typeface="+mj-lt"/>
              <a:buAutoNum type="alphaUcPeriod"/>
            </a:pPr>
            <a:r>
              <a:rPr lang="en-US" dirty="0">
                <a:solidFill>
                  <a:schemeClr val="tx1"/>
                </a:solidFill>
                <a:latin typeface="+mj-lt"/>
                <a:cs typeface="Poppins" panose="00000500000000000000" pitchFamily="2" charset="0"/>
              </a:rPr>
              <a:t>Building the team’s capacity to find and manage partnerships</a:t>
            </a:r>
          </a:p>
          <a:p>
            <a:pPr marL="571500" indent="-342900" rtl="0">
              <a:spcBef>
                <a:spcPts val="300"/>
              </a:spcBef>
              <a:spcAft>
                <a:spcPts val="0"/>
              </a:spcAft>
              <a:buFont typeface="+mj-lt"/>
              <a:buAutoNum type="alphaUcPeriod"/>
            </a:pPr>
            <a:r>
              <a:rPr lang="en-US" b="0" i="0" u="none" strike="noStrike" dirty="0">
                <a:solidFill>
                  <a:schemeClr val="tx1"/>
                </a:solidFill>
                <a:effectLst/>
                <a:latin typeface="+mj-lt"/>
                <a:cs typeface="Poppins" panose="00000500000000000000" pitchFamily="2" charset="0"/>
              </a:rPr>
              <a:t>Technical understanding and application of the MSD approach</a:t>
            </a:r>
          </a:p>
          <a:p>
            <a:pPr marL="571500" indent="-342900" rtl="0">
              <a:spcBef>
                <a:spcPts val="300"/>
              </a:spcBef>
              <a:spcAft>
                <a:spcPts val="0"/>
              </a:spcAft>
              <a:buFont typeface="+mj-lt"/>
              <a:buAutoNum type="alphaUcPeriod"/>
            </a:pPr>
            <a:r>
              <a:rPr lang="en-US" b="0" i="0" u="none" strike="noStrike" dirty="0">
                <a:solidFill>
                  <a:schemeClr val="tx1"/>
                </a:solidFill>
                <a:effectLst/>
                <a:latin typeface="+mj-lt"/>
                <a:cs typeface="Poppins" panose="00000500000000000000" pitchFamily="2" charset="0"/>
              </a:rPr>
              <a:t>Developing and selling a compelling systemic change vision</a:t>
            </a:r>
            <a:endParaRPr lang="en-US" b="0" dirty="0">
              <a:solidFill>
                <a:schemeClr val="tx1"/>
              </a:solidFill>
              <a:effectLst/>
              <a:latin typeface="+mj-lt"/>
              <a:cs typeface="Poppins" panose="00000500000000000000" pitchFamily="2" charset="0"/>
            </a:endParaRPr>
          </a:p>
          <a:p>
            <a:pPr marL="571500" indent="-342900" rtl="0">
              <a:spcBef>
                <a:spcPts val="300"/>
              </a:spcBef>
              <a:spcAft>
                <a:spcPts val="0"/>
              </a:spcAft>
              <a:buFont typeface="+mj-lt"/>
              <a:buAutoNum type="alphaUcPeriod"/>
            </a:pPr>
            <a:r>
              <a:rPr lang="en-US" b="0" i="0" u="none" strike="noStrike" dirty="0">
                <a:solidFill>
                  <a:schemeClr val="tx1"/>
                </a:solidFill>
                <a:effectLst/>
                <a:latin typeface="+mj-lt"/>
                <a:cs typeface="Poppins" panose="00000500000000000000" pitchFamily="2" charset="0"/>
              </a:rPr>
              <a:t>Connecting interventions to the systemic change vision</a:t>
            </a:r>
            <a:endParaRPr lang="en-US" b="0" dirty="0">
              <a:solidFill>
                <a:schemeClr val="tx1"/>
              </a:solidFill>
              <a:effectLst/>
              <a:latin typeface="+mj-lt"/>
              <a:cs typeface="Poppins" panose="00000500000000000000" pitchFamily="2" charset="0"/>
            </a:endParaRPr>
          </a:p>
        </p:txBody>
      </p:sp>
      <p:sp>
        <p:nvSpPr>
          <p:cNvPr id="7" name="Rectangle 6">
            <a:extLst>
              <a:ext uri="{FF2B5EF4-FFF2-40B4-BE49-F238E27FC236}">
                <a16:creationId xmlns:a16="http://schemas.microsoft.com/office/drawing/2014/main" id="{DB4B49D8-22C7-2227-35DE-39234D2D02FD}"/>
              </a:ext>
            </a:extLst>
          </p:cNvPr>
          <p:cNvSpPr/>
          <p:nvPr/>
        </p:nvSpPr>
        <p:spPr>
          <a:xfrm>
            <a:off x="487711" y="1532491"/>
            <a:ext cx="3017520" cy="4656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tabLst>
                <a:tab pos="228600" algn="l"/>
              </a:tabLst>
            </a:pPr>
            <a:r>
              <a:rPr kumimoji="0" lang="en-US" altLang="en-US" sz="20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Domain</a:t>
            </a:r>
            <a:endParaRPr kumimoji="0" lang="en-US" altLang="en-US" sz="2000" b="0" i="0" u="none" strike="noStrike" cap="none" normalizeH="0" baseline="0" dirty="0">
              <a:ln>
                <a:noFill/>
              </a:ln>
              <a:solidFill>
                <a:schemeClr val="bg1"/>
              </a:solidFill>
              <a:effectLst/>
              <a:latin typeface="+mj-lt"/>
              <a:cs typeface="Poppins" panose="00000500000000000000" pitchFamily="2" charset="0"/>
            </a:endParaRPr>
          </a:p>
        </p:txBody>
      </p:sp>
      <p:sp>
        <p:nvSpPr>
          <p:cNvPr id="8" name="Rectangle 7">
            <a:extLst>
              <a:ext uri="{FF2B5EF4-FFF2-40B4-BE49-F238E27FC236}">
                <a16:creationId xmlns:a16="http://schemas.microsoft.com/office/drawing/2014/main" id="{E1C253B8-CF82-3CA7-5605-5A11D70B6DFE}"/>
              </a:ext>
            </a:extLst>
          </p:cNvPr>
          <p:cNvSpPr/>
          <p:nvPr/>
        </p:nvSpPr>
        <p:spPr>
          <a:xfrm>
            <a:off x="3594977" y="1532491"/>
            <a:ext cx="4592292" cy="46566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tabLst>
                <a:tab pos="228600" algn="l"/>
              </a:tabLst>
            </a:pPr>
            <a:r>
              <a:rPr kumimoji="0" lang="en-US" altLang="en-US" sz="2000" b="1" i="0" u="none" strike="noStrike" cap="none" normalizeH="0" baseline="0" dirty="0">
                <a:ln>
                  <a:noFill/>
                </a:ln>
                <a:solidFill>
                  <a:schemeClr val="tx1"/>
                </a:solidFill>
                <a:effectLst/>
                <a:latin typeface="+mj-lt"/>
                <a:ea typeface="Calibri" panose="020F0502020204030204" pitchFamily="34" charset="0"/>
                <a:cs typeface="Poppins" panose="00000500000000000000" pitchFamily="2" charset="0"/>
              </a:rPr>
              <a:t>Sub-Domains</a:t>
            </a:r>
            <a:endParaRPr kumimoji="0" lang="en-US" altLang="en-US" sz="2000" b="0" i="0" u="none" strike="noStrike" cap="none" normalizeH="0" baseline="0" dirty="0">
              <a:ln>
                <a:noFill/>
              </a:ln>
              <a:solidFill>
                <a:schemeClr val="tx1"/>
              </a:solidFill>
              <a:effectLst/>
              <a:latin typeface="+mj-lt"/>
              <a:cs typeface="Poppins" panose="00000500000000000000" pitchFamily="2" charset="0"/>
            </a:endParaRPr>
          </a:p>
        </p:txBody>
      </p:sp>
      <p:pic>
        <p:nvPicPr>
          <p:cNvPr id="4" name="Picture 3" descr="A logo with trees and sun&#10;&#10;Description automatically generated">
            <a:extLst>
              <a:ext uri="{FF2B5EF4-FFF2-40B4-BE49-F238E27FC236}">
                <a16:creationId xmlns:a16="http://schemas.microsoft.com/office/drawing/2014/main" id="{6D4EDF58-C5AA-3E52-71E6-861AB8E03A6A}"/>
              </a:ext>
            </a:extLst>
          </p:cNvPr>
          <p:cNvPicPr>
            <a:picLocks noChangeAspect="1"/>
          </p:cNvPicPr>
          <p:nvPr/>
        </p:nvPicPr>
        <p:blipFill>
          <a:blip r:embed="rId2"/>
          <a:stretch>
            <a:fillRect/>
          </a:stretch>
        </p:blipFill>
        <p:spPr>
          <a:xfrm>
            <a:off x="7863840" y="6027654"/>
            <a:ext cx="1284041" cy="830346"/>
          </a:xfrm>
          <a:prstGeom prst="rect">
            <a:avLst/>
          </a:prstGeom>
        </p:spPr>
      </p:pic>
    </p:spTree>
    <p:extLst>
      <p:ext uri="{BB962C8B-B14F-4D97-AF65-F5344CB8AC3E}">
        <p14:creationId xmlns:p14="http://schemas.microsoft.com/office/powerpoint/2010/main" val="543780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E212C-B45C-E262-A6BE-D9A8417B13F6}"/>
            </a:ext>
          </a:extLst>
        </p:cNvPr>
        <p:cNvGrpSpPr/>
        <p:nvPr/>
      </p:nvGrpSpPr>
      <p:grpSpPr>
        <a:xfrm>
          <a:off x="0" y="0"/>
          <a:ext cx="0" cy="0"/>
          <a:chOff x="0" y="0"/>
          <a:chExt cx="0" cy="0"/>
        </a:xfrm>
      </p:grpSpPr>
      <p:pic>
        <p:nvPicPr>
          <p:cNvPr id="2" name="Picture 1" descr="A logo with trees and sun&#10;&#10;Description automatically generated">
            <a:extLst>
              <a:ext uri="{FF2B5EF4-FFF2-40B4-BE49-F238E27FC236}">
                <a16:creationId xmlns:a16="http://schemas.microsoft.com/office/drawing/2014/main" id="{EBEE0BE7-EE0A-0C95-1A56-4B96292B2DEC}"/>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FFC96D05-9835-6ED4-8398-90D8C18A048C}"/>
              </a:ext>
            </a:extLst>
          </p:cNvPr>
          <p:cNvSpPr/>
          <p:nvPr/>
        </p:nvSpPr>
        <p:spPr>
          <a:xfrm>
            <a:off x="336497" y="388558"/>
            <a:ext cx="3657600" cy="24885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1: Manage a portfolio of interventions</a:t>
            </a:r>
            <a:endParaRPr lang="en-US" sz="1200" b="1" dirty="0">
              <a:solidFill>
                <a:schemeClr val="bg1"/>
              </a:solidFill>
              <a:effectLst/>
              <a:latin typeface="+mj-lt"/>
              <a:cs typeface="Poppins" panose="00000500000000000000" pitchFamily="2" charset="0"/>
            </a:endParaRPr>
          </a:p>
          <a:p>
            <a:endParaRPr lang="en-US" sz="1200" dirty="0">
              <a:latin typeface="+mj-lt"/>
            </a:endParaRPr>
          </a:p>
        </p:txBody>
      </p:sp>
      <p:sp>
        <p:nvSpPr>
          <p:cNvPr id="6" name="Rectangle 5">
            <a:extLst>
              <a:ext uri="{FF2B5EF4-FFF2-40B4-BE49-F238E27FC236}">
                <a16:creationId xmlns:a16="http://schemas.microsoft.com/office/drawing/2014/main" id="{E7172C3F-931D-FB83-A478-82F998815C37}"/>
              </a:ext>
            </a:extLst>
          </p:cNvPr>
          <p:cNvSpPr/>
          <p:nvPr/>
        </p:nvSpPr>
        <p:spPr>
          <a:xfrm>
            <a:off x="336497" y="637412"/>
            <a:ext cx="8340382" cy="24622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A: Building the team’s capacity to find and manage partnerships</a:t>
            </a:r>
            <a:br>
              <a:rPr lang="en-US" sz="1200" b="1" dirty="0">
                <a:solidFill>
                  <a:schemeClr val="tx1"/>
                </a:solidFill>
                <a:effectLst/>
                <a:latin typeface="+mj-lt"/>
              </a:rPr>
            </a:br>
            <a:endParaRPr lang="en-US" sz="1200" b="1" dirty="0">
              <a:solidFill>
                <a:schemeClr val="tx1"/>
              </a:solidFill>
              <a:effectLst/>
              <a:latin typeface="+mj-lt"/>
            </a:endParaRPr>
          </a:p>
          <a:p>
            <a:endParaRPr lang="en-US" sz="1200" dirty="0">
              <a:solidFill>
                <a:schemeClr val="tx1"/>
              </a:solidFill>
              <a:latin typeface="+mj-lt"/>
            </a:endParaRPr>
          </a:p>
        </p:txBody>
      </p:sp>
      <p:graphicFrame>
        <p:nvGraphicFramePr>
          <p:cNvPr id="4" name="Table 3">
            <a:extLst>
              <a:ext uri="{FF2B5EF4-FFF2-40B4-BE49-F238E27FC236}">
                <a16:creationId xmlns:a16="http://schemas.microsoft.com/office/drawing/2014/main" id="{06CA4C8B-6357-33D9-1E5C-0543C222B153}"/>
              </a:ext>
            </a:extLst>
          </p:cNvPr>
          <p:cNvGraphicFramePr>
            <a:graphicFrameLocks noGrp="1"/>
          </p:cNvGraphicFramePr>
          <p:nvPr>
            <p:extLst>
              <p:ext uri="{D42A27DB-BD31-4B8C-83A1-F6EECF244321}">
                <p14:modId xmlns:p14="http://schemas.microsoft.com/office/powerpoint/2010/main" val="3652993491"/>
              </p:ext>
            </p:extLst>
          </p:nvPr>
        </p:nvGraphicFramePr>
        <p:xfrm>
          <a:off x="317499" y="1235433"/>
          <a:ext cx="8340382" cy="3191746"/>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319108">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behaviors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2426154913"/>
                  </a:ext>
                </a:extLst>
              </a:tr>
              <a:tr h="295666">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82188056"/>
                  </a:ext>
                </a:extLst>
              </a:tr>
              <a:tr h="1916448">
                <a:tc>
                  <a:txBody>
                    <a:bodyPr/>
                    <a:lstStyle/>
                    <a:p>
                      <a:pPr marL="285750" marR="0" lvl="0" indent="-2857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Are the project’s chief deal-maker, or at least one of the most proficient partnership builders at the project’s early stage. They lead high-profile partner meetings and can negotiate and close deals where necessary.</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Coach team members on approaching and finding shared value with partners.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Are decisive about when to drop/exit partnerships, reinforcing the message that this is part of a bigger strategy (doesn’t reflect individual/personal failure).</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Encourage staff to take risks and make bets - acknowledging the portfolio approach (not all bets will pay off, and that’s expected).</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Quickly build and maintain a large portfolio of partners, with streamlined processes. </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Network heavily within focal market systems, maintaining a wide range of contacts to consistently bring new potential partnership opportunities back to the project for consideration.</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Start and exit partnerships regularly, with support from procurement/operations.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Codify knowledge about how to develop partnerships and relationships – all technical staff can point to successful partnerships they have both discovered and manage.</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bl>
          </a:graphicData>
        </a:graphic>
      </p:graphicFrame>
      <p:graphicFrame>
        <p:nvGraphicFramePr>
          <p:cNvPr id="7" name="Table 6">
            <a:extLst>
              <a:ext uri="{FF2B5EF4-FFF2-40B4-BE49-F238E27FC236}">
                <a16:creationId xmlns:a16="http://schemas.microsoft.com/office/drawing/2014/main" id="{9654A78E-30AD-8D02-3A7D-CA75C0F345C5}"/>
              </a:ext>
            </a:extLst>
          </p:cNvPr>
          <p:cNvGraphicFramePr>
            <a:graphicFrameLocks noGrp="1"/>
          </p:cNvGraphicFramePr>
          <p:nvPr>
            <p:extLst>
              <p:ext uri="{D42A27DB-BD31-4B8C-83A1-F6EECF244321}">
                <p14:modId xmlns:p14="http://schemas.microsoft.com/office/powerpoint/2010/main" val="2732159121"/>
              </p:ext>
            </p:extLst>
          </p:nvPr>
        </p:nvGraphicFramePr>
        <p:xfrm>
          <a:off x="317499" y="4427179"/>
          <a:ext cx="8340382" cy="1633504"/>
        </p:xfrm>
        <a:graphic>
          <a:graphicData uri="http://schemas.openxmlformats.org/drawingml/2006/table">
            <a:tbl>
              <a:tblPr/>
              <a:tblGrid>
                <a:gridCol w="8340382">
                  <a:extLst>
                    <a:ext uri="{9D8B030D-6E8A-4147-A177-3AD203B41FA5}">
                      <a16:colId xmlns:a16="http://schemas.microsoft.com/office/drawing/2014/main" val="740156246"/>
                    </a:ext>
                  </a:extLst>
                </a:gridCol>
              </a:tblGrid>
              <a:tr h="153130">
                <a:tc>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Competency Check: What does it look like? </a:t>
                      </a:r>
                      <a:endParaRPr lang="en-US" sz="1100" b="0" i="0" u="none" strike="noStrike" kern="1200" dirty="0">
                        <a:solidFill>
                          <a:srgbClr val="202124"/>
                        </a:solidFill>
                        <a:effectLst/>
                        <a:latin typeface="+mj-lt"/>
                        <a:ea typeface="+mn-ea"/>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435432491"/>
                  </a:ext>
                </a:extLst>
              </a:tr>
              <a:tr h="780684">
                <a:tc>
                  <a:txBody>
                    <a:bodyPr/>
                    <a:lstStyle/>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How many new partnerships are your team members bringing in?</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How fast can you move a potential partnership from initial discussion to agreement? </a:t>
                      </a:r>
                    </a:p>
                    <a:p>
                      <a:pPr marL="285750" indent="-285750" rtl="0" fontAlgn="base">
                        <a:buFont typeface="Wingdings" panose="05000000000000000000" pitchFamily="2" charset="2"/>
                        <a:buChar char="ü"/>
                      </a:pPr>
                      <a:endParaRPr lang="en-US" sz="1100" b="0" i="0" u="none" strike="noStrike" dirty="0">
                        <a:solidFill>
                          <a:srgbClr val="202124"/>
                        </a:solidFill>
                        <a:effectLst/>
                        <a:latin typeface="+mj-lt"/>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dirty="0">
                          <a:solidFill>
                            <a:srgbClr val="202124"/>
                          </a:solidFill>
                          <a:effectLst/>
                          <a:latin typeface="+mj-lt"/>
                          <a:cs typeface="Poppins" panose="00000500000000000000" pitchFamily="2" charset="0"/>
                        </a:rPr>
                        <a:t>Do you have the freedom to adapt initial partnership ideas to be more systemic?</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Does the team have an appetite for failed partnerships? What does that look like?</a:t>
                      </a:r>
                    </a:p>
                    <a:p>
                      <a:pPr marL="285750" indent="-285750" rtl="0" fontAlgn="base">
                        <a:buFont typeface="Wingdings" panose="05000000000000000000" pitchFamily="2" charset="2"/>
                        <a:buChar char="ü"/>
                      </a:pP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Tree>
    <p:extLst>
      <p:ext uri="{BB962C8B-B14F-4D97-AF65-F5344CB8AC3E}">
        <p14:creationId xmlns:p14="http://schemas.microsoft.com/office/powerpoint/2010/main" val="2920518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logo with trees and sun&#10;&#10;Description automatically generated">
            <a:extLst>
              <a:ext uri="{FF2B5EF4-FFF2-40B4-BE49-F238E27FC236}">
                <a16:creationId xmlns:a16="http://schemas.microsoft.com/office/drawing/2014/main" id="{4B06CF13-AFDC-8D9F-1BC3-986582DACAE9}"/>
              </a:ext>
            </a:extLst>
          </p:cNvPr>
          <p:cNvPicPr>
            <a:picLocks noChangeAspect="1"/>
          </p:cNvPicPr>
          <p:nvPr/>
        </p:nvPicPr>
        <p:blipFill>
          <a:blip r:embed="rId2"/>
          <a:stretch>
            <a:fillRect/>
          </a:stretch>
        </p:blipFill>
        <p:spPr>
          <a:xfrm>
            <a:off x="7855898" y="6011270"/>
            <a:ext cx="1284041" cy="830346"/>
          </a:xfrm>
          <a:prstGeom prst="rect">
            <a:avLst/>
          </a:prstGeom>
        </p:spPr>
      </p:pic>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1044127154"/>
              </p:ext>
            </p:extLst>
          </p:nvPr>
        </p:nvGraphicFramePr>
        <p:xfrm>
          <a:off x="300446" y="1215989"/>
          <a:ext cx="8340382" cy="2534076"/>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136801">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behaviors </a:t>
                      </a:r>
                      <a:endParaRPr lang="en-US" sz="1100" dirty="0">
                        <a:solidFill>
                          <a:schemeClr val="bg1"/>
                        </a:solidFill>
                        <a:effectLst/>
                        <a:latin typeface="+mj-lt"/>
                        <a:cs typeface="Poppins" panose="00000500000000000000" pitchFamily="2" charset="0"/>
                      </a:endParaRPr>
                    </a:p>
                  </a:txBody>
                  <a:tcPr marL="31186" marR="31186" marT="31186" marB="31186"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Organizational behaviors/dynamics</a:t>
                      </a:r>
                      <a:endParaRPr lang="en-US" sz="1100" dirty="0">
                        <a:solidFill>
                          <a:schemeClr val="bg1"/>
                        </a:solidFill>
                        <a:effectLst/>
                        <a:latin typeface="+mj-lt"/>
                        <a:cs typeface="Poppins" panose="00000500000000000000" pitchFamily="2" charset="0"/>
                      </a:endParaRPr>
                    </a:p>
                  </a:txBody>
                  <a:tcPr marL="31186" marR="31186" marT="31186" marB="311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2426154913"/>
                  </a:ext>
                </a:extLst>
              </a:tr>
              <a:tr h="228005">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4469231"/>
                  </a:ext>
                </a:extLst>
              </a:tr>
              <a:tr h="1281144">
                <a:tc>
                  <a:txBody>
                    <a:bodyPr/>
                    <a:lstStyle/>
                    <a:p>
                      <a:pPr marL="171450" marR="0" lvl="0" indent="-17145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100" dirty="0">
                          <a:effectLst/>
                          <a:latin typeface="+mj-lt"/>
                          <a:cs typeface="Poppins" panose="00000500000000000000" pitchFamily="2" charset="0"/>
                        </a:rPr>
                        <a:t>Are comfortable with different definitions and variations of the MSD approach, familiar with their strengths and weaknesses.</a:t>
                      </a:r>
                    </a:p>
                    <a:p>
                      <a:pPr marL="171450" marR="0" lvl="0" indent="-17145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endParaRPr lang="en-US" sz="1100" dirty="0">
                        <a:effectLst/>
                        <a:latin typeface="+mj-lt"/>
                        <a:cs typeface="Poppins" panose="00000500000000000000" pitchFamily="2" charset="0"/>
                      </a:endParaRPr>
                    </a:p>
                    <a:p>
                      <a:pPr marL="171450" marR="0" lvl="0" indent="-17145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effectLst/>
                          <a:latin typeface="+mj-lt"/>
                          <a:cs typeface="Poppins" panose="00000500000000000000" pitchFamily="2" charset="0"/>
                        </a:rPr>
                        <a:t>Can give examples of where and how MSD has been applied effectively in different contexts.</a:t>
                      </a:r>
                    </a:p>
                    <a:p>
                      <a:pPr marL="171450" marR="0" lvl="0" indent="-17145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endParaRPr lang="en-US" sz="1100" dirty="0">
                        <a:solidFill>
                          <a:schemeClr val="tx1"/>
                        </a:solidFill>
                        <a:effectLst/>
                        <a:latin typeface="+mj-lt"/>
                        <a:cs typeface="Poppins" panose="00000500000000000000" pitchFamily="2" charset="0"/>
                      </a:endParaRPr>
                    </a:p>
                    <a:p>
                      <a:pPr marL="171450" marR="0" lvl="0" indent="-17145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effectLst/>
                          <a:latin typeface="+mj-lt"/>
                          <a:cs typeface="Poppins" panose="00000500000000000000" pitchFamily="2" charset="0"/>
                        </a:rPr>
                        <a:t>Can draw on tools/frameworks from inside and outside of MSD, able to communicate them to project staff in a way that's practical/relatable.</a:t>
                      </a:r>
                    </a:p>
                    <a:p>
                      <a:pPr marL="171450" marR="0" lvl="0" indent="-17145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endParaRPr lang="en-US" sz="1100" dirty="0">
                        <a:solidFill>
                          <a:schemeClr val="tx1"/>
                        </a:solidFill>
                        <a:effectLst/>
                        <a:latin typeface="+mj-lt"/>
                        <a:cs typeface="Poppins" panose="00000500000000000000" pitchFamily="2" charset="0"/>
                      </a:endParaRPr>
                    </a:p>
                    <a:p>
                      <a:pPr marL="171450" marR="0" lvl="0" indent="-171450" algn="l" defTabSz="914377"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chemeClr val="tx1"/>
                          </a:solidFill>
                          <a:effectLst/>
                          <a:latin typeface="+mj-lt"/>
                          <a:cs typeface="Poppins" panose="00000500000000000000" pitchFamily="2" charset="0"/>
                        </a:rPr>
                        <a:t>Curate available tools/ frameworks for application in a particular project context, and understand where there are gaps.</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dirty="0">
                          <a:effectLst/>
                          <a:latin typeface="+mj-lt"/>
                          <a:cs typeface="Poppins" panose="00000500000000000000" pitchFamily="2" charset="0"/>
                        </a:rPr>
                        <a:t>Understand that MSD only 'works well' when many pieces are in place - hence the importance of investing in the project/organization to create those conditions.</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100" dirty="0">
                        <a:effectLst/>
                        <a:latin typeface="+mj-lt"/>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dirty="0">
                          <a:effectLst/>
                          <a:latin typeface="+mj-lt"/>
                          <a:cs typeface="Poppins" panose="00000500000000000000" pitchFamily="2" charset="0"/>
                        </a:rPr>
                        <a:t>Are comfortable with a range of tools/frameworks and able to adapt them to suit their needs.</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100" dirty="0">
                        <a:effectLst/>
                        <a:latin typeface="+mj-lt"/>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dirty="0">
                          <a:effectLst/>
                          <a:latin typeface="+mj-lt"/>
                          <a:cs typeface="Poppins" panose="00000500000000000000" pitchFamily="2" charset="0"/>
                        </a:rPr>
                        <a:t>Have productive, nuanced conversations about MSD, both theoretically and in the context of their work.</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bl>
          </a:graphicData>
        </a:graphic>
      </p:graphicFrame>
      <p:graphicFrame>
        <p:nvGraphicFramePr>
          <p:cNvPr id="2" name="Table 1">
            <a:extLst>
              <a:ext uri="{FF2B5EF4-FFF2-40B4-BE49-F238E27FC236}">
                <a16:creationId xmlns:a16="http://schemas.microsoft.com/office/drawing/2014/main" id="{552A4059-7DAA-3336-9900-987FEB137AA1}"/>
              </a:ext>
            </a:extLst>
          </p:cNvPr>
          <p:cNvGraphicFramePr>
            <a:graphicFrameLocks noGrp="1"/>
          </p:cNvGraphicFramePr>
          <p:nvPr>
            <p:extLst>
              <p:ext uri="{D42A27DB-BD31-4B8C-83A1-F6EECF244321}">
                <p14:modId xmlns:p14="http://schemas.microsoft.com/office/powerpoint/2010/main" val="2451121972"/>
              </p:ext>
            </p:extLst>
          </p:nvPr>
        </p:nvGraphicFramePr>
        <p:xfrm>
          <a:off x="300876" y="3750065"/>
          <a:ext cx="8340382" cy="2136424"/>
        </p:xfrm>
        <a:graphic>
          <a:graphicData uri="http://schemas.openxmlformats.org/drawingml/2006/table">
            <a:tbl>
              <a:tblPr/>
              <a:tblGrid>
                <a:gridCol w="8340382">
                  <a:extLst>
                    <a:ext uri="{9D8B030D-6E8A-4147-A177-3AD203B41FA5}">
                      <a16:colId xmlns:a16="http://schemas.microsoft.com/office/drawing/2014/main" val="740156246"/>
                    </a:ext>
                  </a:extLst>
                </a:gridCol>
              </a:tblGrid>
              <a:tr h="209818">
                <a:tc>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Competency Check: What does it look like? </a:t>
                      </a:r>
                      <a:endParaRPr lang="en-US" sz="1100" b="0" i="0" u="none" strike="noStrike" dirty="0">
                        <a:solidFill>
                          <a:srgbClr val="202124"/>
                        </a:solidFill>
                        <a:effectLst/>
                        <a:latin typeface="+mj-lt"/>
                        <a:cs typeface="Poppins" panose="00000500000000000000" pitchFamily="2" charset="0"/>
                      </a:endParaRPr>
                    </a:p>
                  </a:txBody>
                  <a:tcPr marL="31186" marR="31186" marT="31186" marB="31186"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435432491"/>
                  </a:ext>
                </a:extLst>
              </a:tr>
              <a:tr h="1069691">
                <a:tc>
                  <a:txBody>
                    <a:bodyPr/>
                    <a:lstStyle/>
                    <a:p>
                      <a:pPr marL="228600" indent="-171450" rtl="0" fontAlgn="t">
                        <a:spcBef>
                          <a:spcPts val="0"/>
                        </a:spcBef>
                        <a:spcAft>
                          <a:spcPts val="0"/>
                        </a:spcAft>
                        <a:buFont typeface="Wingdings" panose="05000000000000000000" pitchFamily="2" charset="2"/>
                        <a:buChar char="ü"/>
                      </a:pPr>
                      <a:r>
                        <a:rPr lang="en-US" sz="1100" b="0" i="0" u="none" strike="noStrike" kern="1200" dirty="0">
                          <a:solidFill>
                            <a:srgbClr val="202124"/>
                          </a:solidFill>
                          <a:effectLst/>
                          <a:latin typeface="+mj-lt"/>
                          <a:ea typeface="+mn-ea"/>
                          <a:cs typeface="Poppins" panose="00000500000000000000" pitchFamily="2" charset="0"/>
                        </a:rPr>
                        <a:t>Are the Team Leader and staff comfortable talking about MSD using their own language?</a:t>
                      </a:r>
                    </a:p>
                    <a:p>
                      <a:pPr marL="228600" indent="-171450" rtl="0" fontAlgn="t">
                        <a:spcBef>
                          <a:spcPts val="0"/>
                        </a:spcBef>
                        <a:spcAft>
                          <a:spcPts val="0"/>
                        </a:spcAft>
                        <a:buFont typeface="Wingdings" panose="05000000000000000000" pitchFamily="2" charset="2"/>
                        <a:buChar char="ü"/>
                      </a:pPr>
                      <a:endParaRPr lang="en-US" sz="1100" b="0" i="0" u="none" strike="noStrike" kern="1200" dirty="0">
                        <a:solidFill>
                          <a:srgbClr val="202124"/>
                        </a:solidFill>
                        <a:effectLst/>
                        <a:latin typeface="+mj-lt"/>
                        <a:ea typeface="+mn-ea"/>
                        <a:cs typeface="Poppins" panose="00000500000000000000" pitchFamily="2" charset="0"/>
                      </a:endParaRPr>
                    </a:p>
                    <a:p>
                      <a:pPr marL="228600" indent="-171450" rtl="0" fontAlgn="t">
                        <a:spcBef>
                          <a:spcPts val="0"/>
                        </a:spcBef>
                        <a:spcAft>
                          <a:spcPts val="0"/>
                        </a:spcAft>
                        <a:buFont typeface="Wingdings" panose="05000000000000000000" pitchFamily="2" charset="2"/>
                        <a:buChar char="ü"/>
                      </a:pPr>
                      <a:r>
                        <a:rPr lang="en-US" sz="1100" b="0" i="0" u="none" strike="noStrike" kern="1200" dirty="0">
                          <a:solidFill>
                            <a:srgbClr val="202124"/>
                          </a:solidFill>
                          <a:effectLst/>
                          <a:latin typeface="+mj-lt"/>
                          <a:ea typeface="+mn-ea"/>
                          <a:cs typeface="Poppins" panose="00000500000000000000" pitchFamily="2" charset="0"/>
                        </a:rPr>
                        <a:t>How do they introduce / define MS to colleagues, staff and donors?</a:t>
                      </a:r>
                    </a:p>
                    <a:p>
                      <a:pPr marL="228600" indent="-171450" rtl="0" fontAlgn="t">
                        <a:spcBef>
                          <a:spcPts val="0"/>
                        </a:spcBef>
                        <a:spcAft>
                          <a:spcPts val="0"/>
                        </a:spcAft>
                        <a:buFont typeface="Wingdings" panose="05000000000000000000" pitchFamily="2" charset="2"/>
                        <a:buChar char="ü"/>
                      </a:pPr>
                      <a:endParaRPr lang="en-US" sz="1100" b="0" i="0" u="none" strike="noStrike" kern="1200" dirty="0">
                        <a:solidFill>
                          <a:srgbClr val="202124"/>
                        </a:solidFill>
                        <a:effectLst/>
                        <a:latin typeface="+mj-lt"/>
                        <a:ea typeface="+mn-ea"/>
                        <a:cs typeface="Poppins" panose="00000500000000000000" pitchFamily="2" charset="0"/>
                      </a:endParaRPr>
                    </a:p>
                    <a:p>
                      <a:pPr marL="228600" indent="-171450" rtl="0" fontAlgn="t">
                        <a:spcBef>
                          <a:spcPts val="0"/>
                        </a:spcBef>
                        <a:spcAft>
                          <a:spcPts val="0"/>
                        </a:spcAft>
                        <a:buFont typeface="Wingdings" panose="05000000000000000000" pitchFamily="2" charset="2"/>
                        <a:buChar char="ü"/>
                      </a:pPr>
                      <a:r>
                        <a:rPr lang="en-US" sz="1100" b="0" i="0" u="none" strike="noStrike" kern="1200" dirty="0">
                          <a:solidFill>
                            <a:srgbClr val="202124"/>
                          </a:solidFill>
                          <a:effectLst/>
                          <a:latin typeface="+mj-lt"/>
                          <a:ea typeface="+mn-ea"/>
                          <a:cs typeface="Poppins" panose="00000500000000000000" pitchFamily="2" charset="0"/>
                        </a:rPr>
                        <a:t>Do team members use key terms like “crowding in” correctly and consistently?</a:t>
                      </a:r>
                    </a:p>
                    <a:p>
                      <a:pPr marL="228600" indent="-171450" rtl="0" fontAlgn="t">
                        <a:spcBef>
                          <a:spcPts val="0"/>
                        </a:spcBef>
                        <a:spcAft>
                          <a:spcPts val="0"/>
                        </a:spcAft>
                        <a:buFont typeface="Wingdings" panose="05000000000000000000" pitchFamily="2" charset="2"/>
                        <a:buChar char="ü"/>
                      </a:pPr>
                      <a:endParaRPr lang="en-US" sz="1100" b="0" i="0" u="none" strike="noStrike" kern="1200" dirty="0">
                        <a:solidFill>
                          <a:srgbClr val="202124"/>
                        </a:solidFill>
                        <a:effectLst/>
                        <a:latin typeface="+mj-lt"/>
                        <a:ea typeface="+mn-ea"/>
                        <a:cs typeface="Poppins" panose="00000500000000000000" pitchFamily="2" charset="0"/>
                      </a:endParaRPr>
                    </a:p>
                    <a:p>
                      <a:pPr marL="228600" indent="-171450" rtl="0" fontAlgn="t">
                        <a:spcBef>
                          <a:spcPts val="0"/>
                        </a:spcBef>
                        <a:spcAft>
                          <a:spcPts val="0"/>
                        </a:spcAft>
                        <a:buFont typeface="Wingdings" panose="05000000000000000000" pitchFamily="2" charset="2"/>
                        <a:buChar char="ü"/>
                      </a:pPr>
                      <a:r>
                        <a:rPr lang="en-US" sz="1100" b="0" i="0" u="none" strike="noStrike" kern="1200" dirty="0">
                          <a:solidFill>
                            <a:srgbClr val="202124"/>
                          </a:solidFill>
                          <a:effectLst/>
                          <a:latin typeface="+mj-lt"/>
                          <a:ea typeface="+mn-ea"/>
                          <a:cs typeface="Poppins" panose="00000500000000000000" pitchFamily="2" charset="0"/>
                        </a:rPr>
                        <a:t>If they were to run an introductory MSD training for the team, what would they emphasize?</a:t>
                      </a:r>
                    </a:p>
                    <a:p>
                      <a:pPr marL="228600" indent="-171450" rtl="0" fontAlgn="t">
                        <a:spcBef>
                          <a:spcPts val="0"/>
                        </a:spcBef>
                        <a:spcAft>
                          <a:spcPts val="0"/>
                        </a:spcAft>
                        <a:buFont typeface="Wingdings" panose="05000000000000000000" pitchFamily="2" charset="2"/>
                        <a:buChar char="ü"/>
                      </a:pPr>
                      <a:endParaRPr lang="en-US" sz="1100" b="0" i="0" u="none" strike="noStrike" kern="1200" dirty="0">
                        <a:solidFill>
                          <a:srgbClr val="202124"/>
                        </a:solidFill>
                        <a:effectLst/>
                        <a:latin typeface="+mj-lt"/>
                        <a:ea typeface="+mn-ea"/>
                        <a:cs typeface="Poppins" panose="00000500000000000000" pitchFamily="2" charset="0"/>
                      </a:endParaRPr>
                    </a:p>
                    <a:p>
                      <a:pPr marL="228600" indent="-171450" rtl="0" fontAlgn="t">
                        <a:spcBef>
                          <a:spcPts val="0"/>
                        </a:spcBef>
                        <a:spcAft>
                          <a:spcPts val="0"/>
                        </a:spcAft>
                        <a:buFont typeface="Wingdings" panose="05000000000000000000" pitchFamily="2" charset="2"/>
                        <a:buChar char="ü"/>
                      </a:pPr>
                      <a:r>
                        <a:rPr lang="en-US" sz="1100" b="0" i="0" u="none" strike="noStrike" kern="1200" dirty="0">
                          <a:solidFill>
                            <a:srgbClr val="202124"/>
                          </a:solidFill>
                          <a:effectLst/>
                          <a:latin typeface="+mj-lt"/>
                          <a:ea typeface="+mn-ea"/>
                          <a:cs typeface="Poppins" panose="00000500000000000000" pitchFamily="2" charset="0"/>
                        </a:rPr>
                        <a:t>Do team discussions explore relevant systemic dynamics and the systemic dimensions of the project’s work, avoiding dead-end conversations about whether something “is MSD” or not?</a:t>
                      </a:r>
                    </a:p>
                    <a:p>
                      <a:pPr marL="228600" indent="-171450" rtl="0" fontAlgn="t">
                        <a:spcBef>
                          <a:spcPts val="0"/>
                        </a:spcBef>
                        <a:spcAft>
                          <a:spcPts val="0"/>
                        </a:spcAft>
                        <a:buFont typeface="Wingdings" panose="05000000000000000000" pitchFamily="2" charset="2"/>
                        <a:buChar char="ü"/>
                      </a:pP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
        <p:nvSpPr>
          <p:cNvPr id="16" name="Rectangle 15">
            <a:extLst>
              <a:ext uri="{FF2B5EF4-FFF2-40B4-BE49-F238E27FC236}">
                <a16:creationId xmlns:a16="http://schemas.microsoft.com/office/drawing/2014/main" id="{0BC671A6-B5C5-0837-FA49-52852F381E2C}"/>
              </a:ext>
            </a:extLst>
          </p:cNvPr>
          <p:cNvSpPr/>
          <p:nvPr/>
        </p:nvSpPr>
        <p:spPr>
          <a:xfrm>
            <a:off x="317499" y="741637"/>
            <a:ext cx="8357436" cy="24885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j-lt"/>
                <a:cs typeface="Poppins" panose="00000500000000000000" pitchFamily="2" charset="0"/>
              </a:rPr>
              <a:t>Sub-Domain B: Technical understanding and application of MSD</a:t>
            </a:r>
          </a:p>
          <a:p>
            <a:br>
              <a:rPr lang="en-US" sz="1200" b="1" dirty="0">
                <a:solidFill>
                  <a:schemeClr val="tx1"/>
                </a:solidFill>
                <a:effectLst/>
              </a:rPr>
            </a:br>
            <a:br>
              <a:rPr lang="en-US" sz="1200" b="1" dirty="0">
                <a:solidFill>
                  <a:schemeClr val="tx1"/>
                </a:solidFill>
                <a:effectLst/>
              </a:rPr>
            </a:br>
            <a:endParaRPr lang="en-US" sz="1200" b="1" dirty="0">
              <a:solidFill>
                <a:schemeClr val="tx1"/>
              </a:solidFill>
              <a:effectLst/>
            </a:endParaRPr>
          </a:p>
          <a:p>
            <a:endParaRPr lang="en-US" sz="1200" dirty="0">
              <a:solidFill>
                <a:schemeClr val="tx1"/>
              </a:solidFill>
            </a:endParaRPr>
          </a:p>
        </p:txBody>
      </p:sp>
      <p:sp>
        <p:nvSpPr>
          <p:cNvPr id="4" name="Rectangle 3">
            <a:extLst>
              <a:ext uri="{FF2B5EF4-FFF2-40B4-BE49-F238E27FC236}">
                <a16:creationId xmlns:a16="http://schemas.microsoft.com/office/drawing/2014/main" id="{D358B9D9-1D4C-9485-A459-C92C61AEE27D}"/>
              </a:ext>
            </a:extLst>
          </p:cNvPr>
          <p:cNvSpPr/>
          <p:nvPr/>
        </p:nvSpPr>
        <p:spPr>
          <a:xfrm>
            <a:off x="317499" y="473519"/>
            <a:ext cx="3657600" cy="24885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1: Manage a portfolio of interventions</a:t>
            </a:r>
            <a:endParaRPr lang="en-US" sz="1200" b="1" dirty="0">
              <a:solidFill>
                <a:schemeClr val="bg1"/>
              </a:solidFill>
              <a:effectLst/>
              <a:latin typeface="+mj-lt"/>
              <a:cs typeface="Poppins" panose="00000500000000000000" pitchFamily="2" charset="0"/>
            </a:endParaRPr>
          </a:p>
          <a:p>
            <a:endParaRPr lang="en-US" sz="1200" dirty="0">
              <a:latin typeface="+mj-lt"/>
            </a:endParaRPr>
          </a:p>
        </p:txBody>
      </p:sp>
    </p:spTree>
    <p:extLst>
      <p:ext uri="{BB962C8B-B14F-4D97-AF65-F5344CB8AC3E}">
        <p14:creationId xmlns:p14="http://schemas.microsoft.com/office/powerpoint/2010/main" val="2269474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with trees and sun&#10;&#10;Description automatically generated">
            <a:extLst>
              <a:ext uri="{FF2B5EF4-FFF2-40B4-BE49-F238E27FC236}">
                <a16:creationId xmlns:a16="http://schemas.microsoft.com/office/drawing/2014/main" id="{3D36C5E2-3A5B-965F-8125-D93DFB3FC30A}"/>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336497" y="388558"/>
            <a:ext cx="3657600" cy="24885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1: Manage a portfolio of interventions</a:t>
            </a:r>
            <a:endParaRPr lang="en-US" sz="1200" b="1" dirty="0">
              <a:solidFill>
                <a:schemeClr val="bg1"/>
              </a:solidFill>
              <a:effectLst/>
              <a:latin typeface="+mj-lt"/>
              <a:cs typeface="Poppins" panose="00000500000000000000" pitchFamily="2" charset="0"/>
            </a:endParaRPr>
          </a:p>
          <a:p>
            <a:endParaRPr lang="en-US" sz="1200" dirty="0"/>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1101429372"/>
              </p:ext>
            </p:extLst>
          </p:nvPr>
        </p:nvGraphicFramePr>
        <p:xfrm>
          <a:off x="317499" y="1255455"/>
          <a:ext cx="8340382" cy="2949418"/>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224459">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behaviors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Organizational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2426154913"/>
                  </a:ext>
                </a:extLst>
              </a:tr>
              <a:tr h="239229">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4469231"/>
                  </a:ext>
                </a:extLst>
              </a:tr>
              <a:tr h="2480177">
                <a:tc>
                  <a:txBody>
                    <a:bodyPr/>
                    <a:lstStyle/>
                    <a:p>
                      <a:pPr marL="171450" indent="-171450" rtl="0" fontAlgn="base">
                        <a:spcBef>
                          <a:spcPts val="0"/>
                        </a:spcBef>
                        <a:spcAft>
                          <a:spcPts val="0"/>
                        </a:spcAft>
                        <a:buFont typeface="Arial" panose="020B0604020202020204" pitchFamily="34" charset="0"/>
                        <a:buChar char="•"/>
                      </a:pPr>
                      <a:r>
                        <a:rPr lang="en-US" sz="1100" b="0" i="0" u="none" strike="noStrike" dirty="0">
                          <a:solidFill>
                            <a:srgbClr val="202124"/>
                          </a:solidFill>
                          <a:effectLst/>
                          <a:latin typeface="+mj-lt"/>
                          <a:cs typeface="Poppins" panose="00000500000000000000" pitchFamily="2" charset="0"/>
                        </a:rPr>
                        <a:t>Develop and cultivate a shared vision of what the team is trying to achieve in the market system (e.g. facilitating collaborative workshops).</a:t>
                      </a:r>
                    </a:p>
                    <a:p>
                      <a:pPr marL="171450" indent="-171450" rtl="0" fontAlgn="base">
                        <a:spcBef>
                          <a:spcPts val="0"/>
                        </a:spcBef>
                        <a:spcAft>
                          <a:spcPts val="0"/>
                        </a:spcAft>
                        <a:buFont typeface="Arial" panose="020B0604020202020204" pitchFamily="34" charset="0"/>
                        <a:buChar char="•"/>
                      </a:pPr>
                      <a:endParaRPr lang="en-US" sz="1100" b="0" i="0" u="none" strike="noStrike" dirty="0">
                        <a:solidFill>
                          <a:srgbClr val="202124"/>
                        </a:solidFill>
                        <a:effectLst/>
                        <a:latin typeface="+mj-lt"/>
                        <a:cs typeface="Poppins" panose="00000500000000000000" pitchFamily="2" charset="0"/>
                      </a:endParaRPr>
                    </a:p>
                    <a:p>
                      <a:pPr marL="171450" indent="-171450" rtl="0" fontAlgn="base">
                        <a:spcBef>
                          <a:spcPts val="0"/>
                        </a:spcBef>
                        <a:spcAft>
                          <a:spcPts val="0"/>
                        </a:spcAft>
                        <a:buFont typeface="Arial" panose="020B0604020202020204" pitchFamily="34" charset="0"/>
                        <a:buChar char="•"/>
                      </a:pPr>
                      <a:r>
                        <a:rPr lang="en-US" sz="1100" b="0" i="0" u="none" strike="noStrike" dirty="0">
                          <a:solidFill>
                            <a:srgbClr val="202124"/>
                          </a:solidFill>
                          <a:effectLst/>
                          <a:latin typeface="+mj-lt"/>
                          <a:cs typeface="Poppins" panose="00000500000000000000" pitchFamily="2" charset="0"/>
                        </a:rPr>
                        <a:t>Constantly sell the vision to the team, to partners, to donor, etc. Finding different ways to articulate, visualize and explain the core changes.</a:t>
                      </a:r>
                    </a:p>
                    <a:p>
                      <a:pPr marL="171450" indent="-171450" rtl="0" fontAlgn="base">
                        <a:spcBef>
                          <a:spcPts val="0"/>
                        </a:spcBef>
                        <a:spcAft>
                          <a:spcPts val="0"/>
                        </a:spcAft>
                        <a:buFont typeface="Arial" panose="020B0604020202020204" pitchFamily="34" charset="0"/>
                        <a:buChar char="•"/>
                      </a:pPr>
                      <a:endParaRPr lang="en-US" sz="1100" b="0" i="0" u="none" strike="noStrike" dirty="0">
                        <a:solidFill>
                          <a:srgbClr val="202124"/>
                        </a:solidFill>
                        <a:effectLst/>
                        <a:latin typeface="+mj-lt"/>
                        <a:cs typeface="Poppins" panose="00000500000000000000" pitchFamily="2" charset="0"/>
                      </a:endParaRPr>
                    </a:p>
                    <a:p>
                      <a:pPr marL="171450" indent="-171450" rtl="0" fontAlgn="base">
                        <a:spcBef>
                          <a:spcPts val="0"/>
                        </a:spcBef>
                        <a:spcAft>
                          <a:spcPts val="0"/>
                        </a:spcAft>
                        <a:buFont typeface="Arial" panose="020B0604020202020204" pitchFamily="34" charset="0"/>
                        <a:buChar char="•"/>
                      </a:pPr>
                      <a:r>
                        <a:rPr lang="en-US" sz="1100" b="0" i="0" u="none" strike="noStrike" dirty="0">
                          <a:solidFill>
                            <a:srgbClr val="202124"/>
                          </a:solidFill>
                          <a:effectLst/>
                          <a:latin typeface="+mj-lt"/>
                          <a:cs typeface="Poppins" panose="00000500000000000000" pitchFamily="2" charset="0"/>
                        </a:rPr>
                        <a:t>Analyze whether a strategy is likely to lead to sustainable behavior change and transformational system change.</a:t>
                      </a:r>
                    </a:p>
                    <a:p>
                      <a:pPr marL="171450" indent="-171450" rtl="0" fontAlgn="base">
                        <a:spcBef>
                          <a:spcPts val="0"/>
                        </a:spcBef>
                        <a:spcAft>
                          <a:spcPts val="0"/>
                        </a:spcAft>
                        <a:buFont typeface="Arial" panose="020B0604020202020204" pitchFamily="34" charset="0"/>
                        <a:buChar char="•"/>
                      </a:pPr>
                      <a:endParaRPr lang="en-US" sz="1100" b="0" i="0" u="none" strike="noStrike" dirty="0">
                        <a:solidFill>
                          <a:srgbClr val="202124"/>
                        </a:solidFill>
                        <a:effectLst/>
                        <a:latin typeface="+mj-lt"/>
                        <a:cs typeface="Poppins" panose="00000500000000000000" pitchFamily="2" charset="0"/>
                      </a:endParaRPr>
                    </a:p>
                    <a:p>
                      <a:pPr marL="171450" indent="-171450" rtl="0" fontAlgn="base">
                        <a:spcBef>
                          <a:spcPts val="0"/>
                        </a:spcBef>
                        <a:spcAft>
                          <a:spcPts val="0"/>
                        </a:spcAft>
                        <a:buFont typeface="Arial" panose="020B0604020202020204" pitchFamily="34" charset="0"/>
                        <a:buChar char="•"/>
                      </a:pPr>
                      <a:r>
                        <a:rPr lang="en-US" sz="1100" b="0" i="0" u="none" strike="noStrike" dirty="0">
                          <a:solidFill>
                            <a:srgbClr val="202124"/>
                          </a:solidFill>
                          <a:effectLst/>
                          <a:latin typeface="+mj-lt"/>
                          <a:cs typeface="Poppins" panose="00000500000000000000" pitchFamily="2" charset="0"/>
                        </a:rPr>
                        <a:t>Emphasize experiment as the means for achieving systemic change in market systems, building a process of experiment into the way interventions are designed and managed.</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indent="-171450" rtl="0" fontAlgn="base">
                        <a:spcBef>
                          <a:spcPts val="0"/>
                        </a:spcBef>
                        <a:spcAft>
                          <a:spcPts val="0"/>
                        </a:spcAft>
                        <a:buFont typeface="Arial" panose="020B0604020202020204" pitchFamily="34" charset="0"/>
                        <a:buChar char="•"/>
                      </a:pPr>
                      <a:r>
                        <a:rPr lang="en-US" sz="1100" b="0" i="0" u="none" strike="noStrike" dirty="0">
                          <a:solidFill>
                            <a:srgbClr val="202124"/>
                          </a:solidFill>
                          <a:effectLst/>
                          <a:latin typeface="+mj-lt"/>
                          <a:cs typeface="Poppins" panose="00000500000000000000" pitchFamily="2" charset="0"/>
                        </a:rPr>
                        <a:t>Invest in structural (but limited) analysis and synthesis to identify underlying causes and patterns</a:t>
                      </a:r>
                    </a:p>
                    <a:p>
                      <a:pPr marL="171450" indent="-171450" rtl="0" fontAlgn="base">
                        <a:spcBef>
                          <a:spcPts val="0"/>
                        </a:spcBef>
                        <a:spcAft>
                          <a:spcPts val="0"/>
                        </a:spcAft>
                        <a:buFont typeface="Arial" panose="020B0604020202020204" pitchFamily="34" charset="0"/>
                        <a:buChar char="•"/>
                      </a:pPr>
                      <a:endParaRPr lang="en-US" sz="1100" b="0" i="0" u="none" strike="noStrike" dirty="0">
                        <a:solidFill>
                          <a:srgbClr val="202124"/>
                        </a:solidFill>
                        <a:effectLst/>
                        <a:latin typeface="+mj-lt"/>
                        <a:cs typeface="Poppins" panose="00000500000000000000" pitchFamily="2" charset="0"/>
                      </a:endParaRPr>
                    </a:p>
                    <a:p>
                      <a:pPr marL="171450" indent="-171450" rtl="0" fontAlgn="base">
                        <a:spcBef>
                          <a:spcPts val="0"/>
                        </a:spcBef>
                        <a:spcAft>
                          <a:spcPts val="0"/>
                        </a:spcAft>
                        <a:buFont typeface="Arial" panose="020B0604020202020204" pitchFamily="34" charset="0"/>
                        <a:buChar char="•"/>
                      </a:pPr>
                      <a:r>
                        <a:rPr lang="en-US" sz="1100" b="0" i="0" u="none" strike="noStrike" dirty="0">
                          <a:solidFill>
                            <a:srgbClr val="202124"/>
                          </a:solidFill>
                          <a:effectLst/>
                          <a:latin typeface="+mj-lt"/>
                          <a:cs typeface="Poppins" panose="00000500000000000000" pitchFamily="2" charset="0"/>
                        </a:rPr>
                        <a:t>Have understanding and buy-in to the vision for market system change</a:t>
                      </a:r>
                    </a:p>
                    <a:p>
                      <a:pPr marL="171450" indent="-171450" rtl="0" fontAlgn="base">
                        <a:spcBef>
                          <a:spcPts val="0"/>
                        </a:spcBef>
                        <a:spcAft>
                          <a:spcPts val="0"/>
                        </a:spcAft>
                        <a:buFont typeface="Arial" panose="020B0604020202020204" pitchFamily="34" charset="0"/>
                        <a:buChar char="•"/>
                      </a:pPr>
                      <a:endParaRPr lang="en-US" sz="1100" b="0" i="0" u="none" strike="noStrike" dirty="0">
                        <a:solidFill>
                          <a:srgbClr val="202124"/>
                        </a:solidFill>
                        <a:effectLst/>
                        <a:latin typeface="+mj-lt"/>
                        <a:cs typeface="Poppins" panose="00000500000000000000" pitchFamily="2" charset="0"/>
                      </a:endParaRPr>
                    </a:p>
                    <a:p>
                      <a:pPr marL="171450" indent="-171450" rtl="0" fontAlgn="base">
                        <a:spcBef>
                          <a:spcPts val="0"/>
                        </a:spcBef>
                        <a:spcAft>
                          <a:spcPts val="0"/>
                        </a:spcAft>
                        <a:buFont typeface="Arial" panose="020B0604020202020204" pitchFamily="34" charset="0"/>
                        <a:buChar char="•"/>
                      </a:pPr>
                      <a:r>
                        <a:rPr lang="en-US" sz="1100" b="0" i="0" u="none" strike="noStrike" dirty="0">
                          <a:solidFill>
                            <a:srgbClr val="202124"/>
                          </a:solidFill>
                          <a:effectLst/>
                          <a:latin typeface="+mj-lt"/>
                          <a:cs typeface="Poppins" panose="00000500000000000000" pitchFamily="2" charset="0"/>
                        </a:rPr>
                        <a:t>Conduct regular sensemaking sessions: share ideas, information and seek mutual feedback</a:t>
                      </a:r>
                    </a:p>
                    <a:p>
                      <a:pPr marL="171450" indent="-171450" rtl="0" fontAlgn="base">
                        <a:spcBef>
                          <a:spcPts val="0"/>
                        </a:spcBef>
                        <a:spcAft>
                          <a:spcPts val="0"/>
                        </a:spcAft>
                        <a:buFont typeface="Arial" panose="020B0604020202020204" pitchFamily="34" charset="0"/>
                        <a:buChar char="•"/>
                      </a:pPr>
                      <a:endParaRPr lang="en-US" sz="1100" b="0" i="0" u="none" strike="noStrike" dirty="0">
                        <a:solidFill>
                          <a:srgbClr val="202124"/>
                        </a:solidFill>
                        <a:effectLst/>
                        <a:latin typeface="+mj-lt"/>
                        <a:cs typeface="Poppins" panose="00000500000000000000" pitchFamily="2" charset="0"/>
                      </a:endParaRPr>
                    </a:p>
                    <a:p>
                      <a:pPr marL="171450" indent="-171450" rtl="0" fontAlgn="base">
                        <a:spcBef>
                          <a:spcPts val="0"/>
                        </a:spcBef>
                        <a:spcAft>
                          <a:spcPts val="0"/>
                        </a:spcAft>
                        <a:buFont typeface="Arial" panose="020B0604020202020204" pitchFamily="34" charset="0"/>
                        <a:buChar char="•"/>
                      </a:pPr>
                      <a:r>
                        <a:rPr lang="en-US" sz="1100" b="0" i="0" u="none" strike="noStrike" dirty="0">
                          <a:solidFill>
                            <a:srgbClr val="202124"/>
                          </a:solidFill>
                          <a:effectLst/>
                          <a:latin typeface="+mj-lt"/>
                          <a:cs typeface="Poppins" panose="00000500000000000000" pitchFamily="2" charset="0"/>
                        </a:rPr>
                        <a:t>Access primary sources of information  to continuously learn about the market, check initial estimates and information, triangulate opinions.</a:t>
                      </a:r>
                      <a:br>
                        <a:rPr lang="en-US" sz="1100" dirty="0">
                          <a:effectLst/>
                          <a:latin typeface="+mj-lt"/>
                          <a:cs typeface="Poppins" panose="00000500000000000000" pitchFamily="2" charset="0"/>
                        </a:rPr>
                      </a:br>
                      <a:endParaRPr lang="en-US" sz="1100" dirty="0">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bl>
          </a:graphicData>
        </a:graphic>
      </p:graphicFrame>
      <p:sp>
        <p:nvSpPr>
          <p:cNvPr id="6" name="Rectangle 5">
            <a:extLst>
              <a:ext uri="{FF2B5EF4-FFF2-40B4-BE49-F238E27FC236}">
                <a16:creationId xmlns:a16="http://schemas.microsoft.com/office/drawing/2014/main" id="{96BBBF79-26E0-8098-EA64-0FB90206F8D5}"/>
              </a:ext>
            </a:extLst>
          </p:cNvPr>
          <p:cNvSpPr/>
          <p:nvPr/>
        </p:nvSpPr>
        <p:spPr>
          <a:xfrm>
            <a:off x="336497" y="637412"/>
            <a:ext cx="8321384" cy="24622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C: </a:t>
            </a:r>
            <a:r>
              <a:rPr lang="en-US" sz="1200" b="0" i="0" u="none" strike="noStrike" dirty="0">
                <a:solidFill>
                  <a:schemeClr val="tx1"/>
                </a:solidFill>
                <a:effectLst/>
                <a:latin typeface="+mj-lt"/>
                <a:cs typeface="Poppins" panose="00000500000000000000" pitchFamily="2" charset="0"/>
              </a:rPr>
              <a:t>Developing and selling a compelling systemic change vision</a:t>
            </a:r>
            <a:br>
              <a:rPr lang="en-US" sz="1200" b="1" dirty="0">
                <a:solidFill>
                  <a:schemeClr val="tx1"/>
                </a:solidFill>
                <a:effectLst/>
                <a:latin typeface="+mj-lt"/>
              </a:rPr>
            </a:br>
            <a:br>
              <a:rPr lang="en-US" sz="1200" b="1" dirty="0">
                <a:solidFill>
                  <a:schemeClr val="tx1"/>
                </a:solidFill>
                <a:effectLst/>
                <a:latin typeface="+mj-lt"/>
              </a:rPr>
            </a:br>
            <a:endParaRPr lang="en-US" sz="1200" b="1" dirty="0">
              <a:solidFill>
                <a:schemeClr val="tx1"/>
              </a:solidFill>
              <a:effectLst/>
              <a:latin typeface="+mj-lt"/>
            </a:endParaRPr>
          </a:p>
          <a:p>
            <a:endParaRPr lang="en-US" sz="1200" dirty="0">
              <a:solidFill>
                <a:schemeClr val="tx1"/>
              </a:solidFill>
              <a:latin typeface="+mj-lt"/>
            </a:endParaRPr>
          </a:p>
        </p:txBody>
      </p:sp>
      <p:graphicFrame>
        <p:nvGraphicFramePr>
          <p:cNvPr id="2" name="Table 1">
            <a:extLst>
              <a:ext uri="{FF2B5EF4-FFF2-40B4-BE49-F238E27FC236}">
                <a16:creationId xmlns:a16="http://schemas.microsoft.com/office/drawing/2014/main" id="{552A4059-7DAA-3336-9900-987FEB137AA1}"/>
              </a:ext>
            </a:extLst>
          </p:cNvPr>
          <p:cNvGraphicFramePr>
            <a:graphicFrameLocks noGrp="1"/>
          </p:cNvGraphicFramePr>
          <p:nvPr>
            <p:extLst>
              <p:ext uri="{D42A27DB-BD31-4B8C-83A1-F6EECF244321}">
                <p14:modId xmlns:p14="http://schemas.microsoft.com/office/powerpoint/2010/main" val="3630052609"/>
              </p:ext>
            </p:extLst>
          </p:nvPr>
        </p:nvGraphicFramePr>
        <p:xfrm>
          <a:off x="317499" y="4204873"/>
          <a:ext cx="8340382" cy="1766500"/>
        </p:xfrm>
        <a:graphic>
          <a:graphicData uri="http://schemas.openxmlformats.org/drawingml/2006/table">
            <a:tbl>
              <a:tblPr/>
              <a:tblGrid>
                <a:gridCol w="8340382">
                  <a:extLst>
                    <a:ext uri="{9D8B030D-6E8A-4147-A177-3AD203B41FA5}">
                      <a16:colId xmlns:a16="http://schemas.microsoft.com/office/drawing/2014/main" val="740156246"/>
                    </a:ext>
                  </a:extLst>
                </a:gridCol>
              </a:tblGrid>
              <a:tr h="289677">
                <a:tc>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Competency Check: What does it look like? </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435432491"/>
                  </a:ext>
                </a:extLst>
              </a:tr>
              <a:tr h="1476823">
                <a:tc>
                  <a:txBody>
                    <a:bodyPr/>
                    <a:lstStyle/>
                    <a:p>
                      <a:pPr marL="228600" indent="-171450" rtl="0" fontAlgn="t">
                        <a:spcBef>
                          <a:spcPts val="0"/>
                        </a:spcBef>
                        <a:spcAft>
                          <a:spcPts val="0"/>
                        </a:spcAft>
                        <a:buFont typeface="Wingdings" panose="05000000000000000000" pitchFamily="2" charset="2"/>
                        <a:buChar char="ü"/>
                      </a:pPr>
                      <a:r>
                        <a:rPr lang="en-US" sz="1100" b="0" i="0" u="none" strike="noStrike" kern="1200" dirty="0">
                          <a:solidFill>
                            <a:srgbClr val="202124"/>
                          </a:solidFill>
                          <a:effectLst/>
                          <a:latin typeface="+mj-lt"/>
                          <a:ea typeface="+mn-ea"/>
                          <a:cs typeface="Poppins" panose="00000500000000000000" pitchFamily="2" charset="0"/>
                        </a:rPr>
                        <a:t>Does a succinct vision for system change exist? Is it… tacit? Written? Visual? </a:t>
                      </a:r>
                      <a:endParaRPr lang="en-US" sz="1100" kern="1200" dirty="0">
                        <a:solidFill>
                          <a:schemeClr val="tx1"/>
                        </a:solidFill>
                        <a:effectLst/>
                        <a:latin typeface="+mj-lt"/>
                        <a:ea typeface="+mn-ea"/>
                        <a:cs typeface="Poppins" panose="00000500000000000000" pitchFamily="2" charset="0"/>
                      </a:endParaRPr>
                    </a:p>
                    <a:p>
                      <a:pPr marL="228600" indent="-171450" rtl="0" fontAlgn="t">
                        <a:spcBef>
                          <a:spcPts val="0"/>
                        </a:spcBef>
                        <a:spcAft>
                          <a:spcPts val="0"/>
                        </a:spcAft>
                        <a:buFont typeface="Wingdings" panose="05000000000000000000" pitchFamily="2" charset="2"/>
                        <a:buChar char="ü"/>
                      </a:pPr>
                      <a:endParaRPr lang="en-US" sz="1100" b="0" i="0" u="none" strike="noStrike" kern="1200" dirty="0">
                        <a:solidFill>
                          <a:srgbClr val="202124"/>
                        </a:solidFill>
                        <a:effectLst/>
                        <a:latin typeface="+mj-lt"/>
                        <a:ea typeface="+mn-ea"/>
                        <a:cs typeface="Poppins" panose="00000500000000000000" pitchFamily="2" charset="0"/>
                      </a:endParaRPr>
                    </a:p>
                    <a:p>
                      <a:pPr marL="228600" indent="-171450" rtl="0" fontAlgn="t">
                        <a:spcBef>
                          <a:spcPts val="0"/>
                        </a:spcBef>
                        <a:spcAft>
                          <a:spcPts val="0"/>
                        </a:spcAft>
                        <a:buFont typeface="Wingdings" panose="05000000000000000000" pitchFamily="2" charset="2"/>
                        <a:buChar char="ü"/>
                      </a:pPr>
                      <a:r>
                        <a:rPr lang="en-US" sz="1100" b="0" i="0" u="none" strike="noStrike" kern="1200" dirty="0">
                          <a:solidFill>
                            <a:srgbClr val="202124"/>
                          </a:solidFill>
                          <a:effectLst/>
                          <a:latin typeface="+mj-lt"/>
                          <a:ea typeface="+mn-ea"/>
                          <a:cs typeface="Poppins" panose="00000500000000000000" pitchFamily="2" charset="0"/>
                        </a:rPr>
                        <a:t>Is the team bought into the vision? Do they understand the vision? Is it translated into their particular roles/sectors?</a:t>
                      </a:r>
                      <a:endParaRPr lang="en-US" sz="1100" kern="1200" dirty="0">
                        <a:solidFill>
                          <a:schemeClr val="tx1"/>
                        </a:solidFill>
                        <a:effectLst/>
                        <a:latin typeface="+mj-lt"/>
                        <a:ea typeface="+mn-ea"/>
                        <a:cs typeface="Poppins" panose="00000500000000000000" pitchFamily="2" charset="0"/>
                      </a:endParaRPr>
                    </a:p>
                    <a:p>
                      <a:pPr marL="228600" indent="-171450" rtl="0" fontAlgn="t">
                        <a:spcBef>
                          <a:spcPts val="0"/>
                        </a:spcBef>
                        <a:spcAft>
                          <a:spcPts val="0"/>
                        </a:spcAft>
                        <a:buFont typeface="Wingdings" panose="05000000000000000000" pitchFamily="2" charset="2"/>
                        <a:buChar char="ü"/>
                      </a:pPr>
                      <a:endParaRPr lang="en-US" sz="1100" b="0" i="0" u="none" strike="noStrike" kern="1200" dirty="0">
                        <a:solidFill>
                          <a:srgbClr val="202124"/>
                        </a:solidFill>
                        <a:effectLst/>
                        <a:latin typeface="+mj-lt"/>
                        <a:ea typeface="+mn-ea"/>
                        <a:cs typeface="Poppins" panose="00000500000000000000" pitchFamily="2" charset="0"/>
                      </a:endParaRPr>
                    </a:p>
                    <a:p>
                      <a:pPr marL="228600" indent="-171450" rtl="0" fontAlgn="t">
                        <a:spcBef>
                          <a:spcPts val="0"/>
                        </a:spcBef>
                        <a:spcAft>
                          <a:spcPts val="0"/>
                        </a:spcAft>
                        <a:buFont typeface="Wingdings" panose="05000000000000000000" pitchFamily="2" charset="2"/>
                        <a:buChar char="ü"/>
                      </a:pPr>
                      <a:r>
                        <a:rPr lang="en-US" sz="1100" b="0" i="0" u="none" strike="noStrike" kern="1200" dirty="0">
                          <a:solidFill>
                            <a:srgbClr val="202124"/>
                          </a:solidFill>
                          <a:effectLst/>
                          <a:latin typeface="+mj-lt"/>
                          <a:ea typeface="+mn-ea"/>
                          <a:cs typeface="Poppins" panose="00000500000000000000" pitchFamily="2" charset="0"/>
                        </a:rPr>
                        <a:t>Does your vision for market system change consider the diversity of people in the market system and their different relations to that system?</a:t>
                      </a:r>
                    </a:p>
                    <a:p>
                      <a:pPr marL="228600" indent="-171450" rtl="0" fontAlgn="t">
                        <a:spcBef>
                          <a:spcPts val="0"/>
                        </a:spcBef>
                        <a:spcAft>
                          <a:spcPts val="0"/>
                        </a:spcAft>
                        <a:buFont typeface="Wingdings" panose="05000000000000000000" pitchFamily="2" charset="2"/>
                        <a:buChar char="ü"/>
                      </a:pPr>
                      <a:endParaRPr lang="en-US" sz="1100" b="0" i="0" u="none" strike="noStrike" kern="1200" dirty="0">
                        <a:solidFill>
                          <a:srgbClr val="202124"/>
                        </a:solidFill>
                        <a:effectLst/>
                        <a:latin typeface="+mj-lt"/>
                        <a:ea typeface="+mn-ea"/>
                        <a:cs typeface="Poppins" panose="00000500000000000000" pitchFamily="2" charset="0"/>
                      </a:endParaRPr>
                    </a:p>
                    <a:p>
                      <a:pPr marL="228600" indent="-171450" rtl="0" fontAlgn="t">
                        <a:spcBef>
                          <a:spcPts val="0"/>
                        </a:spcBef>
                        <a:spcAft>
                          <a:spcPts val="0"/>
                        </a:spcAft>
                        <a:buFont typeface="Wingdings" panose="05000000000000000000" pitchFamily="2" charset="2"/>
                        <a:buChar char="ü"/>
                      </a:pPr>
                      <a:r>
                        <a:rPr lang="en-US" sz="1100" b="0" i="0" u="none" strike="noStrike" kern="1200" dirty="0">
                          <a:solidFill>
                            <a:srgbClr val="202124"/>
                          </a:solidFill>
                          <a:effectLst/>
                          <a:latin typeface="+mj-lt"/>
                          <a:ea typeface="+mn-ea"/>
                          <a:cs typeface="Poppins" panose="00000500000000000000" pitchFamily="2" charset="0"/>
                        </a:rPr>
                        <a:t>Can the team (and their designs) show a steady process of tactical and strategic adaptation?</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Tree>
    <p:extLst>
      <p:ext uri="{BB962C8B-B14F-4D97-AF65-F5344CB8AC3E}">
        <p14:creationId xmlns:p14="http://schemas.microsoft.com/office/powerpoint/2010/main" val="806944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logo with trees and sun&#10;&#10;Description automatically generated">
            <a:extLst>
              <a:ext uri="{FF2B5EF4-FFF2-40B4-BE49-F238E27FC236}">
                <a16:creationId xmlns:a16="http://schemas.microsoft.com/office/drawing/2014/main" id="{5EF04706-BA72-04A6-D4BA-CF8F20532331}"/>
              </a:ext>
            </a:extLst>
          </p:cNvPr>
          <p:cNvPicPr>
            <a:picLocks noChangeAspect="1"/>
          </p:cNvPicPr>
          <p:nvPr/>
        </p:nvPicPr>
        <p:blipFill>
          <a:blip r:embed="rId3"/>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336497" y="388558"/>
            <a:ext cx="3657600" cy="248854"/>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1: Manage a portfolio of interventions</a:t>
            </a:r>
            <a:endParaRPr lang="en-US" sz="1200" b="1" dirty="0">
              <a:solidFill>
                <a:schemeClr val="bg1"/>
              </a:solidFill>
              <a:effectLst/>
              <a:latin typeface="+mj-lt"/>
              <a:cs typeface="Poppins" panose="00000500000000000000" pitchFamily="2" charset="0"/>
            </a:endParaRPr>
          </a:p>
          <a:p>
            <a:endParaRPr lang="en-US" sz="1200" dirty="0"/>
          </a:p>
        </p:txBody>
      </p:sp>
      <p:sp>
        <p:nvSpPr>
          <p:cNvPr id="6" name="Rectangle 5">
            <a:extLst>
              <a:ext uri="{FF2B5EF4-FFF2-40B4-BE49-F238E27FC236}">
                <a16:creationId xmlns:a16="http://schemas.microsoft.com/office/drawing/2014/main" id="{96BBBF79-26E0-8098-EA64-0FB90206F8D5}"/>
              </a:ext>
            </a:extLst>
          </p:cNvPr>
          <p:cNvSpPr/>
          <p:nvPr/>
        </p:nvSpPr>
        <p:spPr>
          <a:xfrm>
            <a:off x="336497" y="637412"/>
            <a:ext cx="8340382" cy="246221"/>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D: </a:t>
            </a:r>
            <a:r>
              <a:rPr lang="en-US" sz="1200" b="0" i="0" u="none" strike="noStrike" dirty="0">
                <a:solidFill>
                  <a:schemeClr val="tx1"/>
                </a:solidFill>
                <a:effectLst/>
                <a:latin typeface="+mj-lt"/>
                <a:cs typeface="Poppins" panose="00000500000000000000" pitchFamily="2" charset="0"/>
              </a:rPr>
              <a:t>Connecting interventions to the systemic </a:t>
            </a:r>
            <a:r>
              <a:rPr lang="en-US" sz="1200" dirty="0">
                <a:solidFill>
                  <a:schemeClr val="tx1"/>
                </a:solidFill>
                <a:latin typeface="+mj-lt"/>
                <a:cs typeface="Poppins" panose="00000500000000000000" pitchFamily="2" charset="0"/>
              </a:rPr>
              <a:t>c</a:t>
            </a:r>
            <a:r>
              <a:rPr lang="en-US" sz="1200" b="0" i="0" u="none" strike="noStrike" dirty="0">
                <a:solidFill>
                  <a:schemeClr val="tx1"/>
                </a:solidFill>
                <a:effectLst/>
                <a:latin typeface="+mj-lt"/>
                <a:cs typeface="Poppins" panose="00000500000000000000" pitchFamily="2" charset="0"/>
              </a:rPr>
              <a:t>hange Vision</a:t>
            </a:r>
            <a:br>
              <a:rPr lang="en-US" sz="1200" b="1" dirty="0">
                <a:solidFill>
                  <a:schemeClr val="tx1"/>
                </a:solidFill>
                <a:effectLst/>
                <a:latin typeface="+mj-lt"/>
              </a:rPr>
            </a:br>
            <a:br>
              <a:rPr lang="en-US" sz="1200" b="1" dirty="0">
                <a:solidFill>
                  <a:schemeClr val="tx1"/>
                </a:solidFill>
                <a:effectLst/>
                <a:latin typeface="+mj-lt"/>
              </a:rPr>
            </a:br>
            <a:endParaRPr lang="en-US" sz="1200" b="1" dirty="0">
              <a:solidFill>
                <a:schemeClr val="tx1"/>
              </a:solidFill>
              <a:effectLst/>
              <a:latin typeface="+mj-lt"/>
            </a:endParaRPr>
          </a:p>
          <a:p>
            <a:endParaRPr lang="en-US" sz="1200" dirty="0">
              <a:solidFill>
                <a:schemeClr val="tx1"/>
              </a:solidFill>
            </a:endParaRPr>
          </a:p>
        </p:txBody>
      </p:sp>
      <p:graphicFrame>
        <p:nvGraphicFramePr>
          <p:cNvPr id="4" name="Table 3">
            <a:extLst>
              <a:ext uri="{FF2B5EF4-FFF2-40B4-BE49-F238E27FC236}">
                <a16:creationId xmlns:a16="http://schemas.microsoft.com/office/drawing/2014/main" id="{743B6873-5950-CAEA-A35C-D58684FCE30F}"/>
              </a:ext>
            </a:extLst>
          </p:cNvPr>
          <p:cNvGraphicFramePr>
            <a:graphicFrameLocks noGrp="1"/>
          </p:cNvGraphicFramePr>
          <p:nvPr>
            <p:extLst>
              <p:ext uri="{D42A27DB-BD31-4B8C-83A1-F6EECF244321}">
                <p14:modId xmlns:p14="http://schemas.microsoft.com/office/powerpoint/2010/main" val="622569876"/>
              </p:ext>
            </p:extLst>
          </p:nvPr>
        </p:nvGraphicFramePr>
        <p:xfrm>
          <a:off x="317499" y="1243248"/>
          <a:ext cx="8340382" cy="2692855"/>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319108">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a:t>
                      </a:r>
                      <a:r>
                        <a:rPr lang="en-US" sz="1100" b="1" i="0" u="none" strike="noStrike" dirty="0" err="1">
                          <a:solidFill>
                            <a:schemeClr val="bg1"/>
                          </a:solidFill>
                          <a:effectLst/>
                          <a:latin typeface="+mj-lt"/>
                          <a:cs typeface="Poppins" panose="00000500000000000000" pitchFamily="2" charset="0"/>
                        </a:rPr>
                        <a:t>behaviours</a:t>
                      </a:r>
                      <a:r>
                        <a:rPr lang="en-US" sz="1100" b="1" i="0" u="none" strike="noStrike" dirty="0">
                          <a:solidFill>
                            <a:schemeClr val="bg1"/>
                          </a:solidFill>
                          <a:effectLst/>
                          <a:latin typeface="+mj-lt"/>
                          <a:cs typeface="Poppins" panose="00000500000000000000" pitchFamily="2" charset="0"/>
                        </a:rPr>
                        <a:t>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2426154913"/>
                  </a:ext>
                </a:extLst>
              </a:tr>
              <a:tr h="299695">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82188056"/>
                  </a:ext>
                </a:extLst>
              </a:tr>
              <a:tr h="1916448">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Keep the full spectrum of activities in mind and how they interact and how the learning from the interventions and their synergies are moving the market systems forward (stimulating change)</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Help staff remember the system perspective by reinforcing the bigger picture vision (scale and sustainability). Work through implications for staff in their individual work.</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Encourage strategic decisions about the overall portfolio and its likely influence on system.</a:t>
                      </a:r>
                    </a:p>
                    <a:p>
                      <a:pPr marL="171450" indent="-171450" rtl="0" fontAlgn="base">
                        <a:spcBef>
                          <a:spcPts val="0"/>
                        </a:spcBef>
                        <a:spcAft>
                          <a:spcPts val="0"/>
                        </a:spcAft>
                        <a:buFont typeface="Arial" panose="020B0604020202020204" pitchFamily="34" charset="0"/>
                        <a:buChar char="•"/>
                      </a:pP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Identify intervention synergies and team members start to coordinate directly</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Internalize the vision and can articulate it in relation to their specific work/interventions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Are willing to drop/adjust interventions that aren’t leading to desired systemic changes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Include each other in meetings with partners (and managers join too - to role model) </a:t>
                      </a:r>
                    </a:p>
                    <a:p>
                      <a:pPr marL="171450" indent="-171450" rtl="0" fontAlgn="base">
                        <a:spcBef>
                          <a:spcPts val="0"/>
                        </a:spcBef>
                        <a:spcAft>
                          <a:spcPts val="0"/>
                        </a:spcAft>
                        <a:buFont typeface="Arial" panose="020B0604020202020204" pitchFamily="34" charset="0"/>
                        <a:buChar char="•"/>
                      </a:pPr>
                      <a:endParaRPr lang="en-US" sz="1100" dirty="0">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bl>
          </a:graphicData>
        </a:graphic>
      </p:graphicFrame>
      <p:graphicFrame>
        <p:nvGraphicFramePr>
          <p:cNvPr id="7" name="Table 6">
            <a:extLst>
              <a:ext uri="{FF2B5EF4-FFF2-40B4-BE49-F238E27FC236}">
                <a16:creationId xmlns:a16="http://schemas.microsoft.com/office/drawing/2014/main" id="{8C476266-F422-8999-B9A1-6FA35C203F3B}"/>
              </a:ext>
            </a:extLst>
          </p:cNvPr>
          <p:cNvGraphicFramePr>
            <a:graphicFrameLocks noGrp="1"/>
          </p:cNvGraphicFramePr>
          <p:nvPr>
            <p:extLst>
              <p:ext uri="{D42A27DB-BD31-4B8C-83A1-F6EECF244321}">
                <p14:modId xmlns:p14="http://schemas.microsoft.com/office/powerpoint/2010/main" val="1018668616"/>
              </p:ext>
            </p:extLst>
          </p:nvPr>
        </p:nvGraphicFramePr>
        <p:xfrm>
          <a:off x="317499" y="3940365"/>
          <a:ext cx="8340382" cy="1674387"/>
        </p:xfrm>
        <a:graphic>
          <a:graphicData uri="http://schemas.openxmlformats.org/drawingml/2006/table">
            <a:tbl>
              <a:tblPr/>
              <a:tblGrid>
                <a:gridCol w="8340382">
                  <a:extLst>
                    <a:ext uri="{9D8B030D-6E8A-4147-A177-3AD203B41FA5}">
                      <a16:colId xmlns:a16="http://schemas.microsoft.com/office/drawing/2014/main" val="740156246"/>
                    </a:ext>
                  </a:extLst>
                </a:gridCol>
              </a:tblGrid>
              <a:tr h="270895">
                <a:tc>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Competency Check: What does it look like? </a:t>
                      </a:r>
                      <a:endParaRPr lang="en-US" sz="1100" b="0" i="0" u="none" strike="noStrike" kern="1200" dirty="0">
                        <a:solidFill>
                          <a:srgbClr val="202124"/>
                        </a:solidFill>
                        <a:effectLst/>
                        <a:latin typeface="+mj-lt"/>
                        <a:ea typeface="+mn-ea"/>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435432491"/>
                  </a:ext>
                </a:extLst>
              </a:tr>
              <a:tr h="1381068">
                <a:tc>
                  <a:txBody>
                    <a:bodyPr/>
                    <a:lstStyle/>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Does the TL tailor or translate the system change vision into work on particular sectors/interventions?</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marR="0" lvl="0" indent="-285750" algn="l" defTabSz="914377" rtl="0" eaLnBrk="1" fontAlgn="base"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dirty="0">
                          <a:solidFill>
                            <a:srgbClr val="202124"/>
                          </a:solidFill>
                          <a:effectLst/>
                          <a:latin typeface="+mj-lt"/>
                          <a:ea typeface="+mn-ea"/>
                          <a:cs typeface="Poppins" panose="00000500000000000000" pitchFamily="2" charset="0"/>
                        </a:rPr>
                        <a:t>How much time does it take to build systemic impact into new partnerships?</a:t>
                      </a: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Does the team jointly examine/question/explore their vision (or map) of the system?</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 decisions about whether to add/drop/expand partners and interventions get made? And, to what extent are they linked to the wider view/vision of the system?</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Tree>
    <p:extLst>
      <p:ext uri="{BB962C8B-B14F-4D97-AF65-F5344CB8AC3E}">
        <p14:creationId xmlns:p14="http://schemas.microsoft.com/office/powerpoint/2010/main" val="3599894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52694-FC1B-526B-8B76-523D7494DC36}"/>
              </a:ext>
            </a:extLst>
          </p:cNvPr>
          <p:cNvSpPr>
            <a:spLocks noGrp="1"/>
          </p:cNvSpPr>
          <p:nvPr>
            <p:ph type="title"/>
          </p:nvPr>
        </p:nvSpPr>
        <p:spPr/>
        <p:txBody>
          <a:bodyPr/>
          <a:lstStyle/>
          <a:p>
            <a:r>
              <a:rPr lang="en-US" sz="2400" b="1" dirty="0">
                <a:solidFill>
                  <a:srgbClr val="000000"/>
                </a:solidFill>
                <a:latin typeface="+mj-lt"/>
                <a:cs typeface="Poppins" panose="00000500000000000000" pitchFamily="2" charset="0"/>
              </a:rPr>
              <a:t>Domain 2: </a:t>
            </a:r>
            <a:r>
              <a:rPr lang="en-US" sz="2400" b="1" i="0" u="none" strike="noStrike" dirty="0">
                <a:solidFill>
                  <a:srgbClr val="000000"/>
                </a:solidFill>
                <a:effectLst/>
                <a:latin typeface="+mj-lt"/>
                <a:cs typeface="Poppins" panose="00000500000000000000" pitchFamily="2" charset="0"/>
              </a:rPr>
              <a:t>Shaping the team’s learning culture</a:t>
            </a:r>
            <a:br>
              <a:rPr lang="en-US" sz="2400" b="1" dirty="0">
                <a:effectLst/>
                <a:latin typeface="+mj-lt"/>
                <a:cs typeface="Poppins" panose="00000500000000000000" pitchFamily="2" charset="0"/>
              </a:rPr>
            </a:br>
            <a:endParaRPr lang="en-US" sz="2400" dirty="0">
              <a:latin typeface="+mj-lt"/>
              <a:cs typeface="Poppins" panose="00000500000000000000" pitchFamily="2" charset="0"/>
            </a:endParaRPr>
          </a:p>
        </p:txBody>
      </p:sp>
      <p:sp>
        <p:nvSpPr>
          <p:cNvPr id="5" name="Rectangle 4">
            <a:extLst>
              <a:ext uri="{FF2B5EF4-FFF2-40B4-BE49-F238E27FC236}">
                <a16:creationId xmlns:a16="http://schemas.microsoft.com/office/drawing/2014/main" id="{789F5702-6983-83D5-8002-3B559BA6D4DC}"/>
              </a:ext>
            </a:extLst>
          </p:cNvPr>
          <p:cNvSpPr/>
          <p:nvPr/>
        </p:nvSpPr>
        <p:spPr>
          <a:xfrm>
            <a:off x="487711" y="2074337"/>
            <a:ext cx="3017520" cy="347133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eaLnBrk="0" fontAlgn="base" hangingPunct="0">
              <a:spcBef>
                <a:spcPct val="0"/>
              </a:spcBef>
              <a:spcAft>
                <a:spcPct val="0"/>
              </a:spcAft>
              <a:tabLst>
                <a:tab pos="228600" algn="l"/>
              </a:tabLst>
            </a:pPr>
            <a:r>
              <a:rPr lang="en-US" altLang="en-US" sz="2400" b="1" dirty="0">
                <a:solidFill>
                  <a:schemeClr val="bg1"/>
                </a:solidFill>
                <a:latin typeface="+mj-lt"/>
                <a:cs typeface="Poppins" panose="00000500000000000000" pitchFamily="2" charset="0"/>
              </a:rPr>
              <a:t>II.</a:t>
            </a:r>
            <a:r>
              <a:rPr kumimoji="0" lang="en-US" altLang="en-US" sz="24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 Shaping the team’s learning culture: </a:t>
            </a:r>
            <a:r>
              <a:rPr kumimoji="0" lang="en-US" altLang="en-US" sz="2400" b="0" u="none" strike="noStrike" kern="1200" cap="none" normalizeH="0" baseline="0" dirty="0">
                <a:ln>
                  <a:noFill/>
                </a:ln>
                <a:solidFill>
                  <a:schemeClr val="bg1"/>
                </a:solidFill>
                <a:effectLst/>
                <a:latin typeface="+mj-lt"/>
                <a:ea typeface="Calibri" panose="020F0502020204030204" pitchFamily="34" charset="0"/>
                <a:cs typeface="Poppins" panose="00000500000000000000" pitchFamily="2" charset="0"/>
              </a:rPr>
              <a:t>Culture, motivation and capacity.</a:t>
            </a:r>
            <a:endParaRPr kumimoji="0" lang="en-US" altLang="en-US" sz="2400" b="0" u="none" strike="noStrike" kern="1200" cap="none" normalizeH="0" baseline="0" dirty="0">
              <a:ln>
                <a:noFill/>
              </a:ln>
              <a:solidFill>
                <a:schemeClr val="bg1"/>
              </a:solidFill>
              <a:effectLst/>
              <a:latin typeface="+mj-lt"/>
              <a:ea typeface="+mn-ea"/>
              <a:cs typeface="Poppins" panose="00000500000000000000" pitchFamily="2" charset="0"/>
            </a:endParaRPr>
          </a:p>
          <a:p>
            <a:pPr defTabSz="914400" eaLnBrk="0" fontAlgn="base" hangingPunct="0">
              <a:spcBef>
                <a:spcPct val="0"/>
              </a:spcBef>
              <a:spcAft>
                <a:spcPct val="0"/>
              </a:spcAft>
              <a:tabLst>
                <a:tab pos="228600" algn="l"/>
              </a:tabLst>
            </a:pPr>
            <a:endParaRPr kumimoji="0" lang="en-US" altLang="en-US" sz="2400" b="0" i="0" u="none" strike="noStrike" cap="none" normalizeH="0" baseline="0" dirty="0">
              <a:ln>
                <a:noFill/>
              </a:ln>
              <a:solidFill>
                <a:schemeClr val="bg1"/>
              </a:solidFill>
              <a:effectLst/>
              <a:latin typeface="+mj-lt"/>
              <a:cs typeface="Poppins" panose="00000500000000000000" pitchFamily="2" charset="0"/>
            </a:endParaRPr>
          </a:p>
        </p:txBody>
      </p:sp>
      <p:sp>
        <p:nvSpPr>
          <p:cNvPr id="6" name="Rectangle 5">
            <a:extLst>
              <a:ext uri="{FF2B5EF4-FFF2-40B4-BE49-F238E27FC236}">
                <a16:creationId xmlns:a16="http://schemas.microsoft.com/office/drawing/2014/main" id="{C7E9F4AB-9742-91E7-E09B-ED031B8E1683}"/>
              </a:ext>
            </a:extLst>
          </p:cNvPr>
          <p:cNvSpPr/>
          <p:nvPr/>
        </p:nvSpPr>
        <p:spPr>
          <a:xfrm>
            <a:off x="3589900" y="2074337"/>
            <a:ext cx="4597369" cy="347133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6263" indent="-342900" rtl="0">
              <a:spcBef>
                <a:spcPts val="300"/>
              </a:spcBef>
              <a:spcAft>
                <a:spcPts val="0"/>
              </a:spcAft>
              <a:buFont typeface="+mj-lt"/>
              <a:buAutoNum type="alphaUcPeriod"/>
            </a:pPr>
            <a:r>
              <a:rPr lang="en-US" sz="1800" b="0" i="0" u="none" strike="noStrike" dirty="0">
                <a:solidFill>
                  <a:srgbClr val="222222"/>
                </a:solidFill>
                <a:effectLst/>
                <a:latin typeface="+mj-lt"/>
                <a:cs typeface="Poppins" panose="00000500000000000000" pitchFamily="2" charset="0"/>
              </a:rPr>
              <a:t>Creating a culture of performance and learning</a:t>
            </a:r>
          </a:p>
          <a:p>
            <a:pPr marL="576263" indent="-342900" rtl="0">
              <a:spcBef>
                <a:spcPts val="300"/>
              </a:spcBef>
              <a:spcAft>
                <a:spcPts val="0"/>
              </a:spcAft>
              <a:buFont typeface="+mj-lt"/>
              <a:buAutoNum type="alphaUcPeriod"/>
            </a:pPr>
            <a:r>
              <a:rPr lang="en-US" sz="1800" b="0" i="0" u="none" strike="noStrike" dirty="0">
                <a:solidFill>
                  <a:srgbClr val="222222"/>
                </a:solidFill>
                <a:effectLst/>
                <a:latin typeface="+mj-lt"/>
                <a:cs typeface="Poppins" panose="00000500000000000000" pitchFamily="2" charset="0"/>
              </a:rPr>
              <a:t>Creating an effective structure for technical teams</a:t>
            </a:r>
          </a:p>
          <a:p>
            <a:pPr marL="576263" indent="-342900" rtl="0">
              <a:spcBef>
                <a:spcPts val="300"/>
              </a:spcBef>
              <a:spcAft>
                <a:spcPts val="0"/>
              </a:spcAft>
              <a:buFont typeface="+mj-lt"/>
              <a:buAutoNum type="alphaUcPeriod"/>
            </a:pPr>
            <a:r>
              <a:rPr lang="en-US" sz="1800" b="0" i="0" u="none" strike="noStrike" dirty="0">
                <a:solidFill>
                  <a:srgbClr val="222222"/>
                </a:solidFill>
                <a:effectLst/>
                <a:latin typeface="+mj-lt"/>
                <a:cs typeface="Poppins" panose="00000500000000000000" pitchFamily="2" charset="0"/>
              </a:rPr>
              <a:t>Encouraging </a:t>
            </a:r>
            <a:r>
              <a:rPr lang="en-US" dirty="0">
                <a:solidFill>
                  <a:srgbClr val="222222"/>
                </a:solidFill>
                <a:latin typeface="+mj-lt"/>
                <a:cs typeface="Poppins" panose="00000500000000000000" pitchFamily="2" charset="0"/>
              </a:rPr>
              <a:t>o</a:t>
            </a:r>
            <a:r>
              <a:rPr lang="en-US" sz="1800" b="0" i="0" u="none" strike="noStrike" dirty="0">
                <a:solidFill>
                  <a:srgbClr val="222222"/>
                </a:solidFill>
                <a:effectLst/>
                <a:latin typeface="+mj-lt"/>
                <a:cs typeface="Poppins" panose="00000500000000000000" pitchFamily="2" charset="0"/>
              </a:rPr>
              <a:t>pen flows </a:t>
            </a:r>
            <a:r>
              <a:rPr lang="en-US" dirty="0">
                <a:solidFill>
                  <a:srgbClr val="222222"/>
                </a:solidFill>
                <a:latin typeface="+mj-lt"/>
                <a:cs typeface="Poppins" panose="00000500000000000000" pitchFamily="2" charset="0"/>
              </a:rPr>
              <a:t>of information and feedback in a high-trust environment</a:t>
            </a:r>
            <a:endParaRPr lang="en-US" b="0" dirty="0">
              <a:effectLst/>
              <a:latin typeface="+mj-lt"/>
              <a:cs typeface="Poppins" panose="00000500000000000000" pitchFamily="2" charset="0"/>
            </a:endParaRPr>
          </a:p>
          <a:p>
            <a:pPr marL="576263" indent="-342900" rtl="0">
              <a:spcBef>
                <a:spcPts val="300"/>
              </a:spcBef>
              <a:spcAft>
                <a:spcPts val="0"/>
              </a:spcAft>
              <a:buFont typeface="+mj-lt"/>
              <a:buAutoNum type="alphaUcPeriod"/>
            </a:pPr>
            <a:r>
              <a:rPr lang="en-US" sz="1800" b="0" i="0" u="none" strike="noStrike" dirty="0">
                <a:solidFill>
                  <a:srgbClr val="222222"/>
                </a:solidFill>
                <a:effectLst/>
                <a:latin typeface="+mj-lt"/>
                <a:cs typeface="Poppins" panose="00000500000000000000" pitchFamily="2" charset="0"/>
              </a:rPr>
              <a:t>Building bridges between MEL and technical teams</a:t>
            </a:r>
            <a:br>
              <a:rPr lang="en-US" sz="1200" dirty="0">
                <a:latin typeface="+mj-lt"/>
              </a:rPr>
            </a:br>
            <a:endParaRPr kumimoji="0" lang="en-US" altLang="en-US" sz="1200" b="0" i="0" u="none" strike="noStrike" cap="none" normalizeH="0" baseline="0" dirty="0">
              <a:ln>
                <a:noFill/>
              </a:ln>
              <a:solidFill>
                <a:schemeClr val="tx1"/>
              </a:solidFill>
              <a:effectLst/>
              <a:latin typeface="+mj-lt"/>
              <a:cs typeface="Poppins" panose="00000500000000000000" pitchFamily="2" charset="0"/>
            </a:endParaRPr>
          </a:p>
        </p:txBody>
      </p:sp>
      <p:sp>
        <p:nvSpPr>
          <p:cNvPr id="7" name="Rectangle 6">
            <a:extLst>
              <a:ext uri="{FF2B5EF4-FFF2-40B4-BE49-F238E27FC236}">
                <a16:creationId xmlns:a16="http://schemas.microsoft.com/office/drawing/2014/main" id="{DB4B49D8-22C7-2227-35DE-39234D2D02FD}"/>
              </a:ext>
            </a:extLst>
          </p:cNvPr>
          <p:cNvSpPr/>
          <p:nvPr/>
        </p:nvSpPr>
        <p:spPr>
          <a:xfrm>
            <a:off x="487711" y="1532491"/>
            <a:ext cx="3017520" cy="46566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tabLst>
                <a:tab pos="228600" algn="l"/>
              </a:tabLst>
            </a:pPr>
            <a:r>
              <a:rPr kumimoji="0" lang="en-US" altLang="en-US" sz="20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Domain</a:t>
            </a:r>
            <a:endParaRPr kumimoji="0" lang="en-US" altLang="en-US" sz="2000" b="0" i="0" u="none" strike="noStrike" cap="none" normalizeH="0" baseline="0" dirty="0">
              <a:ln>
                <a:noFill/>
              </a:ln>
              <a:solidFill>
                <a:schemeClr val="bg1"/>
              </a:solidFill>
              <a:effectLst/>
              <a:latin typeface="+mj-lt"/>
              <a:cs typeface="Poppins" panose="00000500000000000000" pitchFamily="2" charset="0"/>
            </a:endParaRPr>
          </a:p>
        </p:txBody>
      </p:sp>
      <p:sp>
        <p:nvSpPr>
          <p:cNvPr id="8" name="Rectangle 7">
            <a:extLst>
              <a:ext uri="{FF2B5EF4-FFF2-40B4-BE49-F238E27FC236}">
                <a16:creationId xmlns:a16="http://schemas.microsoft.com/office/drawing/2014/main" id="{E1C253B8-CF82-3CA7-5605-5A11D70B6DFE}"/>
              </a:ext>
            </a:extLst>
          </p:cNvPr>
          <p:cNvSpPr/>
          <p:nvPr/>
        </p:nvSpPr>
        <p:spPr>
          <a:xfrm>
            <a:off x="3594977" y="1532491"/>
            <a:ext cx="4592292" cy="465667"/>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tabLst>
                <a:tab pos="228600" algn="l"/>
              </a:tabLst>
            </a:pPr>
            <a:r>
              <a:rPr kumimoji="0" lang="en-US" altLang="en-US" sz="2000" b="1" i="0" u="none" strike="noStrike" cap="none" normalizeH="0" baseline="0" dirty="0">
                <a:ln>
                  <a:noFill/>
                </a:ln>
                <a:solidFill>
                  <a:schemeClr val="tx1"/>
                </a:solidFill>
                <a:effectLst/>
                <a:latin typeface="+mj-lt"/>
                <a:ea typeface="Calibri" panose="020F0502020204030204" pitchFamily="34" charset="0"/>
                <a:cs typeface="Poppins" panose="00000500000000000000" pitchFamily="2" charset="0"/>
              </a:rPr>
              <a:t>Sub-Domains</a:t>
            </a:r>
            <a:endParaRPr kumimoji="0" lang="en-US" altLang="en-US" sz="2000" b="0" i="0" u="none" strike="noStrike" cap="none" normalizeH="0" baseline="0" dirty="0">
              <a:ln>
                <a:noFill/>
              </a:ln>
              <a:solidFill>
                <a:schemeClr val="tx1"/>
              </a:solidFill>
              <a:effectLst/>
              <a:latin typeface="+mj-lt"/>
              <a:cs typeface="Poppins" panose="00000500000000000000" pitchFamily="2" charset="0"/>
            </a:endParaRPr>
          </a:p>
        </p:txBody>
      </p:sp>
      <p:pic>
        <p:nvPicPr>
          <p:cNvPr id="4" name="Picture 3" descr="A logo with trees and sun&#10;&#10;Description automatically generated">
            <a:extLst>
              <a:ext uri="{FF2B5EF4-FFF2-40B4-BE49-F238E27FC236}">
                <a16:creationId xmlns:a16="http://schemas.microsoft.com/office/drawing/2014/main" id="{433F410C-5620-9A24-0697-68EF8141CCB9}"/>
              </a:ext>
            </a:extLst>
          </p:cNvPr>
          <p:cNvPicPr>
            <a:picLocks noChangeAspect="1"/>
          </p:cNvPicPr>
          <p:nvPr/>
        </p:nvPicPr>
        <p:blipFill>
          <a:blip r:embed="rId2"/>
          <a:stretch>
            <a:fillRect/>
          </a:stretch>
        </p:blipFill>
        <p:spPr>
          <a:xfrm>
            <a:off x="7855898" y="6011270"/>
            <a:ext cx="1284041" cy="830346"/>
          </a:xfrm>
          <a:prstGeom prst="rect">
            <a:avLst/>
          </a:prstGeom>
        </p:spPr>
      </p:pic>
    </p:spTree>
    <p:extLst>
      <p:ext uri="{BB962C8B-B14F-4D97-AF65-F5344CB8AC3E}">
        <p14:creationId xmlns:p14="http://schemas.microsoft.com/office/powerpoint/2010/main" val="3472658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logo with trees and sun&#10;&#10;Description automatically generated">
            <a:extLst>
              <a:ext uri="{FF2B5EF4-FFF2-40B4-BE49-F238E27FC236}">
                <a16:creationId xmlns:a16="http://schemas.microsoft.com/office/drawing/2014/main" id="{8036130D-73BA-DD71-925B-C2B242255F5A}"/>
              </a:ext>
            </a:extLst>
          </p:cNvPr>
          <p:cNvPicPr>
            <a:picLocks noChangeAspect="1"/>
          </p:cNvPicPr>
          <p:nvPr/>
        </p:nvPicPr>
        <p:blipFill>
          <a:blip r:embed="rId3"/>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402339" y="425136"/>
            <a:ext cx="3664178" cy="24885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2: Shaping the team’s learning culture </a:t>
            </a:r>
            <a:r>
              <a:rPr lang="en-US" sz="1200" dirty="0" err="1">
                <a:latin typeface="+mj-lt"/>
                <a:cs typeface="Poppins" panose="00000500000000000000" pitchFamily="2" charset="0"/>
              </a:rPr>
              <a:t>CULTURE</a:t>
            </a:r>
            <a:endParaRPr lang="en-US" sz="1200" b="1" dirty="0">
              <a:solidFill>
                <a:schemeClr val="bg1"/>
              </a:solidFill>
              <a:effectLst/>
              <a:latin typeface="+mj-lt"/>
              <a:cs typeface="Poppins" panose="00000500000000000000" pitchFamily="2" charset="0"/>
            </a:endParaRPr>
          </a:p>
          <a:p>
            <a:endParaRPr lang="en-US" sz="1200" dirty="0"/>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727681058"/>
              </p:ext>
            </p:extLst>
          </p:nvPr>
        </p:nvGraphicFramePr>
        <p:xfrm>
          <a:off x="401809" y="1169853"/>
          <a:ext cx="8340382" cy="3553256"/>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243352">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behaviors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2426154913"/>
                  </a:ext>
                </a:extLst>
              </a:tr>
              <a:tr h="219100">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88284549"/>
                  </a:ext>
                </a:extLst>
              </a:tr>
              <a:tr h="2956320">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Define a desired culture of performance based on learning and critical thinking. Act as a role model this by asking questions, seeking feedback and debating.</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Communicate clear performance expectations for staff: Create trajectories for staff who demonstrate an interest in learning and improving, and not retaining those who do not.</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Encourage, reward and act as a role model on coaching and mentoring among team: spend time 1-on-1 working through strategic and tactical issues with team members.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Encourage team members to be proactive, creative and adopt problem-solving mindset: “come to me with your proposed solution, not your problem.”</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marR="0" lvl="0" indent="-2857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Have a performance system that prioritizes learning, sharing failures, and risk taking by staff</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Promote a positive team culture across the program - ownership, initiative, curiosity, action, inclusiveness, high-quality delivery, fun</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Uses visual cues in the office to encourage team members to engage with and iterate program and intervention logic (e.g. posters of system changes)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Enable promotions to management positions for project staff</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Empower project staff to speak up, take initiative and be creative</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Encourage collective improvisation - integrated interventions across teams/portfolios</a:t>
                      </a:r>
                      <a:endParaRPr lang="en-US" sz="1100" dirty="0">
                        <a:solidFill>
                          <a:schemeClr val="tx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bl>
          </a:graphicData>
        </a:graphic>
      </p:graphicFrame>
      <p:sp>
        <p:nvSpPr>
          <p:cNvPr id="6" name="Rectangle 5">
            <a:extLst>
              <a:ext uri="{FF2B5EF4-FFF2-40B4-BE49-F238E27FC236}">
                <a16:creationId xmlns:a16="http://schemas.microsoft.com/office/drawing/2014/main" id="{96BBBF79-26E0-8098-EA64-0FB90206F8D5}"/>
              </a:ext>
            </a:extLst>
          </p:cNvPr>
          <p:cNvSpPr/>
          <p:nvPr/>
        </p:nvSpPr>
        <p:spPr>
          <a:xfrm>
            <a:off x="402339" y="673990"/>
            <a:ext cx="8339322" cy="246221"/>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A: </a:t>
            </a:r>
            <a:r>
              <a:rPr lang="en-US" sz="1200" i="0" u="none" strike="noStrike" dirty="0">
                <a:solidFill>
                  <a:schemeClr val="tx1"/>
                </a:solidFill>
                <a:effectLst/>
                <a:latin typeface="+mj-lt"/>
                <a:cs typeface="Poppins" panose="00000500000000000000" pitchFamily="2" charset="0"/>
              </a:rPr>
              <a:t>Creating a culture of performance and learning</a:t>
            </a:r>
          </a:p>
          <a:p>
            <a:endParaRPr lang="en-US" sz="1200" dirty="0">
              <a:effectLst/>
              <a:latin typeface="+mj-lt"/>
            </a:endParaRPr>
          </a:p>
          <a:p>
            <a:endParaRPr lang="en-US" sz="1200" b="1" dirty="0">
              <a:solidFill>
                <a:schemeClr val="tx1"/>
              </a:solidFill>
              <a:effectLst/>
              <a:latin typeface="+mj-lt"/>
            </a:endParaRPr>
          </a:p>
          <a:p>
            <a:br>
              <a:rPr lang="en-US" sz="1200" b="1" dirty="0">
                <a:solidFill>
                  <a:schemeClr val="tx1"/>
                </a:solidFill>
                <a:effectLst/>
                <a:latin typeface="+mj-lt"/>
              </a:rPr>
            </a:br>
            <a:endParaRPr lang="en-US" sz="1200" b="1" dirty="0">
              <a:solidFill>
                <a:schemeClr val="tx1"/>
              </a:solidFill>
              <a:effectLst/>
              <a:latin typeface="+mj-lt"/>
            </a:endParaRPr>
          </a:p>
          <a:p>
            <a:endParaRPr lang="en-US" sz="1200" dirty="0">
              <a:solidFill>
                <a:schemeClr val="tx1"/>
              </a:solidFill>
              <a:latin typeface="+mj-lt"/>
            </a:endParaRPr>
          </a:p>
        </p:txBody>
      </p:sp>
      <p:graphicFrame>
        <p:nvGraphicFramePr>
          <p:cNvPr id="2" name="Table 1">
            <a:extLst>
              <a:ext uri="{FF2B5EF4-FFF2-40B4-BE49-F238E27FC236}">
                <a16:creationId xmlns:a16="http://schemas.microsoft.com/office/drawing/2014/main" id="{302F8E71-4063-2454-B6D7-EDC01CBE08E1}"/>
              </a:ext>
            </a:extLst>
          </p:cNvPr>
          <p:cNvGraphicFramePr>
            <a:graphicFrameLocks noGrp="1"/>
          </p:cNvGraphicFramePr>
          <p:nvPr>
            <p:extLst>
              <p:ext uri="{D42A27DB-BD31-4B8C-83A1-F6EECF244321}">
                <p14:modId xmlns:p14="http://schemas.microsoft.com/office/powerpoint/2010/main" val="75866087"/>
              </p:ext>
            </p:extLst>
          </p:nvPr>
        </p:nvGraphicFramePr>
        <p:xfrm>
          <a:off x="401279" y="4723109"/>
          <a:ext cx="8340382" cy="1465864"/>
        </p:xfrm>
        <a:graphic>
          <a:graphicData uri="http://schemas.openxmlformats.org/drawingml/2006/table">
            <a:tbl>
              <a:tblPr/>
              <a:tblGrid>
                <a:gridCol w="8340382">
                  <a:extLst>
                    <a:ext uri="{9D8B030D-6E8A-4147-A177-3AD203B41FA5}">
                      <a16:colId xmlns:a16="http://schemas.microsoft.com/office/drawing/2014/main" val="740156246"/>
                    </a:ext>
                  </a:extLst>
                </a:gridCol>
              </a:tblGrid>
              <a:tr h="229452">
                <a:tc>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What does it look like? Prompts for reflection and discussion</a:t>
                      </a:r>
                      <a:endParaRPr lang="en-US" sz="1100" b="0" i="0" u="none" strike="noStrike" kern="1200" dirty="0">
                        <a:solidFill>
                          <a:srgbClr val="202124"/>
                        </a:solidFill>
                        <a:effectLst/>
                        <a:latin typeface="+mj-lt"/>
                        <a:ea typeface="+mn-ea"/>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435432491"/>
                  </a:ext>
                </a:extLst>
              </a:tr>
              <a:tr h="1107223">
                <a:tc>
                  <a:txBody>
                    <a:bodyPr/>
                    <a:lstStyle/>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Is the Team Leader seen as the best/only expert or does (s)he enable the team to provide their expertise or insights as well?</a:t>
                      </a:r>
                    </a:p>
                    <a:p>
                      <a:pPr marL="171450" indent="-1714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Is there a culture of active learning such as attending webinars, exchanging documents and comments, giving ideas and encouragement to each other? Does the project provide appropriate training and coaching for team members?</a:t>
                      </a:r>
                    </a:p>
                    <a:p>
                      <a:pPr marL="171450" indent="-1714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Does the project leadership join intervention managers for market research or partner meetings to help and empower the latter to make decisions, rather than to just supervise?</a:t>
                      </a:r>
                      <a:endParaRPr lang="en-US" sz="1100" b="0" i="0" u="none" strike="noStrike" dirty="0">
                        <a:solidFill>
                          <a:schemeClr val="tx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Tree>
    <p:extLst>
      <p:ext uri="{BB962C8B-B14F-4D97-AF65-F5344CB8AC3E}">
        <p14:creationId xmlns:p14="http://schemas.microsoft.com/office/powerpoint/2010/main" val="2039904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logo with trees and sun&#10;&#10;Description automatically generated">
            <a:extLst>
              <a:ext uri="{FF2B5EF4-FFF2-40B4-BE49-F238E27FC236}">
                <a16:creationId xmlns:a16="http://schemas.microsoft.com/office/drawing/2014/main" id="{84E01736-AF86-0F36-5F2E-0B5BAA61CA50}"/>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397236" y="408165"/>
            <a:ext cx="3495765" cy="24885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2: Shaping the team’s learning culture </a:t>
            </a:r>
            <a:r>
              <a:rPr lang="en-US" sz="1200" dirty="0" err="1">
                <a:latin typeface="+mj-lt"/>
                <a:cs typeface="Poppins" panose="00000500000000000000" pitchFamily="2" charset="0"/>
              </a:rPr>
              <a:t>CULTURE</a:t>
            </a:r>
            <a:endParaRPr lang="en-US" sz="1200" b="1" dirty="0">
              <a:solidFill>
                <a:schemeClr val="bg1"/>
              </a:solidFill>
              <a:effectLst/>
              <a:latin typeface="+mj-lt"/>
              <a:cs typeface="Poppins" panose="00000500000000000000" pitchFamily="2" charset="0"/>
            </a:endParaRPr>
          </a:p>
          <a:p>
            <a:endParaRPr lang="en-US" sz="1200" dirty="0">
              <a:latin typeface="+mj-lt"/>
            </a:endParaRPr>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1191335098"/>
              </p:ext>
            </p:extLst>
          </p:nvPr>
        </p:nvGraphicFramePr>
        <p:xfrm>
          <a:off x="397236" y="1164381"/>
          <a:ext cx="8340382" cy="4852728"/>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192836">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a:t>
                      </a:r>
                      <a:r>
                        <a:rPr lang="en-US" sz="1100" b="1" i="0" u="none" strike="noStrike" dirty="0" err="1">
                          <a:solidFill>
                            <a:schemeClr val="bg1"/>
                          </a:solidFill>
                          <a:effectLst/>
                          <a:latin typeface="+mj-lt"/>
                          <a:cs typeface="Poppins" panose="00000500000000000000" pitchFamily="2" charset="0"/>
                        </a:rPr>
                        <a:t>behaviours</a:t>
                      </a:r>
                      <a:r>
                        <a:rPr lang="en-US" sz="1100" b="1" i="0" u="none" strike="noStrike" dirty="0">
                          <a:solidFill>
                            <a:schemeClr val="bg1"/>
                          </a:solidFill>
                          <a:effectLst/>
                          <a:latin typeface="+mj-lt"/>
                          <a:cs typeface="Poppins" panose="00000500000000000000" pitchFamily="2" charset="0"/>
                        </a:rPr>
                        <a:t>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2426154913"/>
                  </a:ext>
                </a:extLst>
              </a:tr>
              <a:tr h="244600">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0309188"/>
                  </a:ext>
                </a:extLst>
              </a:tr>
              <a:tr h="2122689">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Have a clear vision and strategy for translating the project’s objectives into a set of technical teams with autonomy and interdependence.</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100" b="0" i="0" u="none" strike="noStrike" kern="1200" dirty="0">
                        <a:solidFill>
                          <a:schemeClr val="tx1"/>
                        </a:solidFill>
                        <a:effectLst/>
                        <a:latin typeface="+mj-lt"/>
                        <a:ea typeface="+mn-ea"/>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Design a realistic team structure based on budget and available talent. Decide which skills/expertise need to be in-house vs. which can be outsourced.</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Adjust and restructure technical team structure based on strategic learning and team dynamics</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100" b="0" i="0" u="none" strike="noStrike" kern="1200" dirty="0">
                        <a:solidFill>
                          <a:schemeClr val="tx1"/>
                        </a:solidFill>
                        <a:effectLst/>
                        <a:latin typeface="+mj-lt"/>
                        <a:ea typeface="+mn-ea"/>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Give the team confidence to go in a direction, space for learning, as well as guidance and course correction.</a:t>
                      </a:r>
                      <a:endParaRPr lang="en-US" sz="1100" b="0" i="0" u="none" strike="noStrike" dirty="0">
                        <a:solidFill>
                          <a:schemeClr val="tx1"/>
                        </a:solidFill>
                        <a:effectLst/>
                        <a:latin typeface="+mj-lt"/>
                        <a:cs typeface="Poppins" panose="00000500000000000000" pitchFamily="2" charset="0"/>
                      </a:endParaRPr>
                    </a:p>
                    <a:p>
                      <a:pPr marL="171450" indent="-171450" rtl="0" fontAlgn="base">
                        <a:buFont typeface="Arial" panose="020B0604020202020204" pitchFamily="34" charset="0"/>
                        <a:buChar char="•"/>
                      </a:pPr>
                      <a:endParaRPr lang="en-US" sz="1100" b="0" i="0" u="none" strike="noStrike" dirty="0">
                        <a:solidFill>
                          <a:schemeClr val="tx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Technical leaders feel ownership and autonomy of their ‘domain’ - with a strong desire to learn, test and experiment.</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Technical teams have an appropriate balance of knowledge/expertise of specific sectors vs. MSD approach, process</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100" b="0" i="0" u="none" strike="noStrike" kern="1200" dirty="0">
                        <a:solidFill>
                          <a:schemeClr val="tx1"/>
                        </a:solidFill>
                        <a:effectLst/>
                        <a:latin typeface="+mj-lt"/>
                        <a:ea typeface="+mn-ea"/>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Technical teams coordinate with each other to co-design and align interventions, identify synergies</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100" b="0" i="0" u="none" strike="noStrike" kern="1200" dirty="0">
                        <a:solidFill>
                          <a:schemeClr val="tx1"/>
                        </a:solidFill>
                        <a:effectLst/>
                        <a:latin typeface="+mj-lt"/>
                        <a:ea typeface="+mn-ea"/>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Communicative, supportive relationship between the project team and implementer’s headquarters.</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spcBef>
                          <a:spcPts val="0"/>
                        </a:spcBef>
                        <a:spcAft>
                          <a:spcPts val="0"/>
                        </a:spcAft>
                        <a:buFont typeface="Arial" panose="020B0604020202020204" pitchFamily="34" charset="0"/>
                        <a:buChar char="•"/>
                      </a:pPr>
                      <a:endParaRPr lang="en-US" sz="1100" dirty="0">
                        <a:solidFill>
                          <a:schemeClr val="tx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r h="192836">
                <a:tc gridSpan="2">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What does it look like? Prompts for reflection and discussion</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432491"/>
                  </a:ext>
                </a:extLst>
              </a:tr>
              <a:tr h="843166">
                <a:tc gridSpan="2">
                  <a:txBody>
                    <a:bodyPr/>
                    <a:lstStyle/>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Is there adequate knowledge and use of MSD, GESI, MRM and sector-specific expertise across the technical teams? Do technical teams draw on the expertise of GESI and MRM specialists to help design, deliver and monitor effective interventions?</a:t>
                      </a:r>
                    </a:p>
                    <a:p>
                      <a:pPr marL="171450" indent="-1714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 the different teams/individuals meet and talk to each other regularly, without the initiative needing to come from the Team Leader?</a:t>
                      </a:r>
                    </a:p>
                    <a:p>
                      <a:pPr marL="171450" indent="-1714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 team members think of themselves as facilitators? Do they act like they are?</a:t>
                      </a:r>
                    </a:p>
                    <a:p>
                      <a:pPr marL="171450" indent="-1714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Is anyone impractically overworked? Does each team member have the chance to substantively engage with every partnership?</a:t>
                      </a:r>
                    </a:p>
                    <a:p>
                      <a:pPr marL="171450" indent="-1714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
        <p:nvSpPr>
          <p:cNvPr id="6" name="Rectangle 5">
            <a:extLst>
              <a:ext uri="{FF2B5EF4-FFF2-40B4-BE49-F238E27FC236}">
                <a16:creationId xmlns:a16="http://schemas.microsoft.com/office/drawing/2014/main" id="{96BBBF79-26E0-8098-EA64-0FB90206F8D5}"/>
              </a:ext>
            </a:extLst>
          </p:cNvPr>
          <p:cNvSpPr/>
          <p:nvPr/>
        </p:nvSpPr>
        <p:spPr>
          <a:xfrm>
            <a:off x="397235" y="657019"/>
            <a:ext cx="8340383" cy="24885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B: </a:t>
            </a:r>
            <a:r>
              <a:rPr lang="en-US" sz="1200" dirty="0">
                <a:solidFill>
                  <a:srgbClr val="222222"/>
                </a:solidFill>
                <a:latin typeface="+mj-lt"/>
                <a:cs typeface="Poppins" panose="00000500000000000000" pitchFamily="2" charset="0"/>
              </a:rPr>
              <a:t>Creating an effective structure for technical/sector teams</a:t>
            </a:r>
            <a:endParaRPr lang="en-US" sz="1200" b="0" dirty="0">
              <a:effectLst/>
              <a:latin typeface="+mj-lt"/>
              <a:cs typeface="Poppins" panose="00000500000000000000" pitchFamily="2" charset="0"/>
            </a:endParaRPr>
          </a:p>
        </p:txBody>
      </p:sp>
    </p:spTree>
    <p:extLst>
      <p:ext uri="{BB962C8B-B14F-4D97-AF65-F5344CB8AC3E}">
        <p14:creationId xmlns:p14="http://schemas.microsoft.com/office/powerpoint/2010/main" val="2751759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logo with trees and sun&#10;&#10;Description automatically generated">
            <a:extLst>
              <a:ext uri="{FF2B5EF4-FFF2-40B4-BE49-F238E27FC236}">
                <a16:creationId xmlns:a16="http://schemas.microsoft.com/office/drawing/2014/main" id="{7F504E0A-55C3-33C9-EA3E-8A5CFCBE2811}"/>
              </a:ext>
            </a:extLst>
          </p:cNvPr>
          <p:cNvPicPr>
            <a:picLocks noChangeAspect="1"/>
          </p:cNvPicPr>
          <p:nvPr/>
        </p:nvPicPr>
        <p:blipFill>
          <a:blip r:embed="rId3"/>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402339" y="425136"/>
            <a:ext cx="3664178" cy="248854"/>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2: Shaping the team’s learning culture</a:t>
            </a:r>
            <a:endParaRPr lang="en-US" sz="1200" b="1" dirty="0">
              <a:solidFill>
                <a:schemeClr val="bg1"/>
              </a:solidFill>
              <a:effectLst/>
              <a:latin typeface="+mj-lt"/>
              <a:cs typeface="Poppins" panose="00000500000000000000" pitchFamily="2" charset="0"/>
            </a:endParaRPr>
          </a:p>
          <a:p>
            <a:endParaRPr lang="en-US" sz="1200" dirty="0"/>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3241987621"/>
              </p:ext>
            </p:extLst>
          </p:nvPr>
        </p:nvGraphicFramePr>
        <p:xfrm>
          <a:off x="401809" y="1169853"/>
          <a:ext cx="8340382" cy="3675042"/>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261593">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behaviors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2426154913"/>
                  </a:ext>
                </a:extLst>
              </a:tr>
              <a:tr h="235524">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88284549"/>
                  </a:ext>
                </a:extLst>
              </a:tr>
              <a:tr h="3177925">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Build trusting relationships with team members based on curiosity, active listening and empathy.</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Act as role models for openness and vulnerability - not having all the answers, relying on team members to step up. Signaling that you will make mistakes.</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100" b="0" i="0" u="none" strike="noStrike" kern="1200" dirty="0">
                        <a:solidFill>
                          <a:schemeClr val="tx1"/>
                        </a:solidFill>
                        <a:effectLst/>
                        <a:latin typeface="+mj-lt"/>
                        <a:ea typeface="+mn-ea"/>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Reward and incentivize information sharing and learning - within teams, across teams. </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Understand the culture and politics of the society, and helps the team look critically at how society functions. </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100" b="0" i="0" u="none" strike="noStrike" kern="1200" dirty="0">
                        <a:solidFill>
                          <a:schemeClr val="tx1"/>
                        </a:solidFill>
                        <a:effectLst/>
                        <a:latin typeface="+mj-lt"/>
                        <a:ea typeface="+mn-ea"/>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Manage conflict productively: identify and intervene in difficult issues; resolve clashes between project team members.</a:t>
                      </a: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100" b="0" i="0" u="none" strike="noStrike" kern="1200" dirty="0">
                        <a:solidFill>
                          <a:schemeClr val="tx1"/>
                        </a:solidFill>
                        <a:effectLst/>
                        <a:latin typeface="+mj-lt"/>
                        <a:ea typeface="+mn-ea"/>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dirty="0">
                          <a:solidFill>
                            <a:schemeClr val="tx1"/>
                          </a:solidFill>
                          <a:effectLst/>
                          <a:latin typeface="+mj-lt"/>
                          <a:cs typeface="Poppins" panose="00000500000000000000" pitchFamily="2" charset="0"/>
                        </a:rPr>
                        <a:t>Make mistakes, highlight them, and ask for help to correct them – demonstrate intellectual honesty.</a:t>
                      </a:r>
                      <a:endParaRPr lang="en-US" sz="1100" b="0" i="0" u="none" strike="noStrike" kern="1200" dirty="0">
                        <a:solidFill>
                          <a:schemeClr val="tx1"/>
                        </a:solidFill>
                        <a:effectLst/>
                        <a:latin typeface="+mj-lt"/>
                        <a:ea typeface="+mn-ea"/>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Have a culture of trust, strong team relationships and openness to failing and learning - a safe space for the team to interact.</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Encourage team members to share unfinished work (partial solutions, unfinished analysis…) and constantly seek feedback and new information.</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Ask tough questions and give feedback; generate creative ideas in group discussions.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dirty="0">
                          <a:solidFill>
                            <a:schemeClr val="tx1"/>
                          </a:solidFill>
                          <a:effectLst/>
                          <a:latin typeface="+mj-lt"/>
                          <a:cs typeface="Poppins" panose="00000500000000000000" pitchFamily="2" charset="0"/>
                        </a:rPr>
                        <a:t>Promote a culture of learning and enquiry, rather than (assumed) expertise.</a:t>
                      </a:r>
                      <a:endParaRPr lang="en-US" sz="1100" b="0" i="0" u="none" strike="noStrike" kern="1200" dirty="0">
                        <a:solidFill>
                          <a:schemeClr val="tx1"/>
                        </a:solidFill>
                        <a:effectLst/>
                        <a:latin typeface="+mj-lt"/>
                        <a:ea typeface="+mn-ea"/>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bl>
          </a:graphicData>
        </a:graphic>
      </p:graphicFrame>
      <p:sp>
        <p:nvSpPr>
          <p:cNvPr id="6" name="Rectangle 5">
            <a:extLst>
              <a:ext uri="{FF2B5EF4-FFF2-40B4-BE49-F238E27FC236}">
                <a16:creationId xmlns:a16="http://schemas.microsoft.com/office/drawing/2014/main" id="{96BBBF79-26E0-8098-EA64-0FB90206F8D5}"/>
              </a:ext>
            </a:extLst>
          </p:cNvPr>
          <p:cNvSpPr/>
          <p:nvPr/>
        </p:nvSpPr>
        <p:spPr>
          <a:xfrm>
            <a:off x="402339" y="673990"/>
            <a:ext cx="8339322" cy="24344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C: </a:t>
            </a:r>
            <a:r>
              <a:rPr lang="en-US" sz="1200" b="0" i="0" u="none" strike="noStrike" dirty="0">
                <a:solidFill>
                  <a:srgbClr val="222222"/>
                </a:solidFill>
                <a:effectLst/>
                <a:latin typeface="+mj-lt"/>
                <a:cs typeface="Poppins" panose="00000500000000000000" pitchFamily="2" charset="0"/>
              </a:rPr>
              <a:t>Encouraging </a:t>
            </a:r>
            <a:r>
              <a:rPr lang="en-US" sz="1200" dirty="0">
                <a:solidFill>
                  <a:srgbClr val="222222"/>
                </a:solidFill>
                <a:latin typeface="+mj-lt"/>
                <a:cs typeface="Poppins" panose="00000500000000000000" pitchFamily="2" charset="0"/>
              </a:rPr>
              <a:t>o</a:t>
            </a:r>
            <a:r>
              <a:rPr lang="en-US" sz="1200" b="0" i="0" u="none" strike="noStrike" dirty="0">
                <a:solidFill>
                  <a:srgbClr val="222222"/>
                </a:solidFill>
                <a:effectLst/>
                <a:latin typeface="+mj-lt"/>
                <a:cs typeface="Poppins" panose="00000500000000000000" pitchFamily="2" charset="0"/>
              </a:rPr>
              <a:t>pen flows </a:t>
            </a:r>
            <a:r>
              <a:rPr lang="en-US" sz="1200" dirty="0">
                <a:solidFill>
                  <a:srgbClr val="222222"/>
                </a:solidFill>
                <a:latin typeface="+mj-lt"/>
                <a:cs typeface="Poppins" panose="00000500000000000000" pitchFamily="2" charset="0"/>
              </a:rPr>
              <a:t>of information and feedback in a high-trust environment</a:t>
            </a:r>
            <a:endParaRPr lang="en-US" sz="1200" b="0" dirty="0">
              <a:effectLst/>
              <a:latin typeface="+mj-lt"/>
              <a:cs typeface="Poppins" panose="00000500000000000000" pitchFamily="2" charset="0"/>
            </a:endParaRPr>
          </a:p>
          <a:p>
            <a:endParaRPr lang="en-US" sz="1200" i="0" u="none" strike="noStrike" dirty="0">
              <a:solidFill>
                <a:srgbClr val="434343"/>
              </a:solidFill>
              <a:effectLst/>
              <a:latin typeface="+mj-lt"/>
              <a:cs typeface="Poppins" panose="00000500000000000000" pitchFamily="2" charset="0"/>
            </a:endParaRPr>
          </a:p>
          <a:p>
            <a:endParaRPr lang="en-US" sz="1200" dirty="0">
              <a:effectLst/>
              <a:latin typeface="+mj-lt"/>
              <a:cs typeface="Poppins" panose="00000500000000000000" pitchFamily="2" charset="0"/>
            </a:endParaRPr>
          </a:p>
          <a:p>
            <a:endParaRPr lang="en-US" sz="1200" b="1" dirty="0">
              <a:solidFill>
                <a:schemeClr val="tx1"/>
              </a:solidFill>
              <a:effectLst/>
              <a:latin typeface="+mj-lt"/>
            </a:endParaRPr>
          </a:p>
          <a:p>
            <a:br>
              <a:rPr lang="en-US" sz="1200" b="1" dirty="0">
                <a:solidFill>
                  <a:schemeClr val="tx1"/>
                </a:solidFill>
                <a:effectLst/>
                <a:latin typeface="+mj-lt"/>
              </a:rPr>
            </a:br>
            <a:endParaRPr lang="en-US" sz="1200" b="1" dirty="0">
              <a:solidFill>
                <a:schemeClr val="tx1"/>
              </a:solidFill>
              <a:effectLst/>
              <a:latin typeface="+mj-lt"/>
            </a:endParaRPr>
          </a:p>
          <a:p>
            <a:endParaRPr lang="en-US" sz="1200" dirty="0">
              <a:solidFill>
                <a:schemeClr val="tx1"/>
              </a:solidFill>
              <a:latin typeface="+mj-lt"/>
            </a:endParaRPr>
          </a:p>
        </p:txBody>
      </p:sp>
      <p:graphicFrame>
        <p:nvGraphicFramePr>
          <p:cNvPr id="2" name="Table 1">
            <a:extLst>
              <a:ext uri="{FF2B5EF4-FFF2-40B4-BE49-F238E27FC236}">
                <a16:creationId xmlns:a16="http://schemas.microsoft.com/office/drawing/2014/main" id="{302F8E71-4063-2454-B6D7-EDC01CBE08E1}"/>
              </a:ext>
            </a:extLst>
          </p:cNvPr>
          <p:cNvGraphicFramePr>
            <a:graphicFrameLocks noGrp="1"/>
          </p:cNvGraphicFramePr>
          <p:nvPr>
            <p:extLst>
              <p:ext uri="{D42A27DB-BD31-4B8C-83A1-F6EECF244321}">
                <p14:modId xmlns:p14="http://schemas.microsoft.com/office/powerpoint/2010/main" val="1818680138"/>
              </p:ext>
            </p:extLst>
          </p:nvPr>
        </p:nvGraphicFramePr>
        <p:xfrm>
          <a:off x="401279" y="4844895"/>
          <a:ext cx="8340382" cy="1465864"/>
        </p:xfrm>
        <a:graphic>
          <a:graphicData uri="http://schemas.openxmlformats.org/drawingml/2006/table">
            <a:tbl>
              <a:tblPr/>
              <a:tblGrid>
                <a:gridCol w="8340382">
                  <a:extLst>
                    <a:ext uri="{9D8B030D-6E8A-4147-A177-3AD203B41FA5}">
                      <a16:colId xmlns:a16="http://schemas.microsoft.com/office/drawing/2014/main" val="740156246"/>
                    </a:ext>
                  </a:extLst>
                </a:gridCol>
              </a:tblGrid>
              <a:tr h="210124">
                <a:tc>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What does it look like? Prompts for reflection and discussion</a:t>
                      </a:r>
                      <a:endParaRPr lang="en-US" sz="1100" b="0" i="0" u="none" strike="noStrike" kern="1200" dirty="0">
                        <a:solidFill>
                          <a:srgbClr val="202124"/>
                        </a:solidFill>
                        <a:effectLst/>
                        <a:latin typeface="+mj-lt"/>
                        <a:ea typeface="+mn-ea"/>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435432491"/>
                  </a:ext>
                </a:extLst>
              </a:tr>
              <a:tr h="1128991">
                <a:tc>
                  <a:txBody>
                    <a:bodyPr/>
                    <a:lstStyle/>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 team members regularly (and fearlessly) ask questions, in and out of meetings? During team meetings, are most contributions from team members assertions or questions? Are assertions challenged or taken at face value?</a:t>
                      </a:r>
                      <a:endParaRPr lang="en-US" sz="1100" b="0" i="0" u="none" strike="noStrike" kern="1200" dirty="0">
                        <a:solidFill>
                          <a:schemeClr val="tx1"/>
                        </a:solidFill>
                        <a:effectLst/>
                        <a:highlight>
                          <a:srgbClr val="FFFF00"/>
                        </a:highlight>
                        <a:latin typeface="+mj-lt"/>
                        <a:ea typeface="+mn-ea"/>
                        <a:cs typeface="Poppins" panose="00000500000000000000" pitchFamily="2" charset="0"/>
                      </a:endParaRPr>
                    </a:p>
                    <a:p>
                      <a:pPr marL="171450" indent="-171450" rtl="0" fontAlgn="base">
                        <a:buFont typeface="Wingdings" panose="05000000000000000000" pitchFamily="2" charset="2"/>
                        <a:buChar char="ü"/>
                      </a:pPr>
                      <a:endParaRPr lang="en-US" sz="1100" b="0" i="0" u="none" strike="noStrike" kern="1200" dirty="0">
                        <a:solidFill>
                          <a:schemeClr val="tx1"/>
                        </a:solidFill>
                        <a:effectLst/>
                        <a:highlight>
                          <a:srgbClr val="FFFF00"/>
                        </a:highlight>
                        <a:latin typeface="+mj-lt"/>
                        <a:ea typeface="+mn-ea"/>
                        <a:cs typeface="Poppins" panose="00000500000000000000" pitchFamily="2" charset="0"/>
                      </a:endParaRPr>
                    </a:p>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 the Team Leader and project component managers encourage and support team members to be open and collaborative with their colleagues?</a:t>
                      </a:r>
                    </a:p>
                    <a:p>
                      <a:pPr marL="171450" indent="-1714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marR="0" lvl="0" indent="-171450" algn="l" defTabSz="914377" rtl="0" eaLnBrk="1" fontAlgn="base"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noProof="0" dirty="0">
                          <a:solidFill>
                            <a:schemeClr val="tx1"/>
                          </a:solidFill>
                          <a:effectLst/>
                          <a:latin typeface="+mj-lt"/>
                          <a:ea typeface="+mn-ea"/>
                          <a:cs typeface="Poppins" panose="00000500000000000000" pitchFamily="2" charset="0"/>
                        </a:rPr>
                        <a:t>How willing are team members to make mistakes?</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Tree>
    <p:extLst>
      <p:ext uri="{BB962C8B-B14F-4D97-AF65-F5344CB8AC3E}">
        <p14:creationId xmlns:p14="http://schemas.microsoft.com/office/powerpoint/2010/main" val="1186390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logo with trees and sun&#10;&#10;Description automatically generated">
            <a:extLst>
              <a:ext uri="{FF2B5EF4-FFF2-40B4-BE49-F238E27FC236}">
                <a16:creationId xmlns:a16="http://schemas.microsoft.com/office/drawing/2014/main" id="{84E01736-AF86-0F36-5F2E-0B5BAA61CA50}"/>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399010" y="417819"/>
            <a:ext cx="3664178" cy="24885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2: Shaping the team’s learning culture</a:t>
            </a:r>
            <a:endParaRPr lang="en-US" sz="1200" b="1" dirty="0">
              <a:solidFill>
                <a:schemeClr val="bg1"/>
              </a:solidFill>
              <a:effectLst/>
              <a:latin typeface="+mj-lt"/>
              <a:cs typeface="Poppins" panose="00000500000000000000" pitchFamily="2" charset="0"/>
            </a:endParaRPr>
          </a:p>
          <a:p>
            <a:endParaRPr lang="en-US" sz="1200" dirty="0">
              <a:latin typeface="+mj-lt"/>
              <a:cs typeface="Poppins" panose="00000500000000000000" pitchFamily="2" charset="0"/>
            </a:endParaRPr>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197866646"/>
              </p:ext>
            </p:extLst>
          </p:nvPr>
        </p:nvGraphicFramePr>
        <p:xfrm>
          <a:off x="397236" y="1164381"/>
          <a:ext cx="8340382" cy="4350460"/>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192836">
                <a:tc>
                  <a:txBody>
                    <a:bodyPr/>
                    <a:lstStyle/>
                    <a:p>
                      <a:pPr algn="ctr" rtl="0" fontAlgn="t">
                        <a:spcBef>
                          <a:spcPts val="0"/>
                        </a:spcBef>
                        <a:spcAft>
                          <a:spcPts val="0"/>
                        </a:spcAft>
                      </a:pPr>
                      <a:r>
                        <a:rPr lang="en-US" sz="1200" b="1" i="0" u="none" strike="noStrike" dirty="0">
                          <a:solidFill>
                            <a:schemeClr val="bg1"/>
                          </a:solidFill>
                          <a:effectLst/>
                          <a:latin typeface="+mj-lt"/>
                          <a:cs typeface="Poppins" panose="00000500000000000000" pitchFamily="2" charset="0"/>
                        </a:rPr>
                        <a:t>Leader behaviors </a:t>
                      </a:r>
                      <a:endParaRPr lang="en-US" sz="12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2426154913"/>
                  </a:ext>
                </a:extLst>
              </a:tr>
              <a:tr h="227974">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263196987"/>
                  </a:ext>
                </a:extLst>
              </a:tr>
              <a:tr h="2122689">
                <a:tc>
                  <a:txBody>
                    <a:bodyPr/>
                    <a:lstStyle/>
                    <a:p>
                      <a:pPr marL="285750" marR="0" lvl="0" indent="-2857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Create a framework for making decisions, coordinating between interventions, and reviewing progress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Position the MEL/MRM team as a source of learning and information that should influence decisions and course-correction. </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Help technical teams articulate results chains and theory of change, linking their work to broader vision</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Prioritize and emphasize importance of project-wide learning and strategic review exercises</a:t>
                      </a:r>
                    </a:p>
                    <a:p>
                      <a:pPr marL="171450" indent="-171450" rtl="0" fontAlgn="base">
                        <a:spcBef>
                          <a:spcPts val="0"/>
                        </a:spcBef>
                        <a:spcAft>
                          <a:spcPts val="0"/>
                        </a:spcAft>
                        <a:buFont typeface="Arial" panose="020B0604020202020204" pitchFamily="34" charset="0"/>
                        <a:buChar char="•"/>
                      </a:pP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The MEL/MRM lead is member of leadership team - key to driving insights and gathering feedback</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Learning is seen as part of technical team’s responsibility - not just a separate function</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Collective reflection and decision-making during strategic review exercises - everyone participates with curiosity and critical inputs</a:t>
                      </a:r>
                    </a:p>
                    <a:p>
                      <a:pPr marL="285750" marR="0" lvl="0" indent="-2857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100" b="0" i="0" u="none" strike="noStrike" kern="1200" dirty="0">
                        <a:solidFill>
                          <a:schemeClr val="tx1"/>
                        </a:solidFill>
                        <a:effectLst/>
                        <a:latin typeface="+mj-lt"/>
                        <a:ea typeface="+mn-ea"/>
                        <a:cs typeface="Poppins" panose="00000500000000000000" pitchFamily="2" charset="0"/>
                      </a:endParaRPr>
                    </a:p>
                    <a:p>
                      <a:pPr marL="285750" marR="0" lvl="0" indent="-2857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Collectively review progress drawing on best available information to course correct</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r h="192836">
                <a:tc gridSpan="2">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What does it look like? Prompts for reflection and discussion</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432491"/>
                  </a:ext>
                </a:extLst>
              </a:tr>
              <a:tr h="0">
                <a:tc gridSpan="2">
                  <a:txBody>
                    <a:bodyPr/>
                    <a:lstStyle/>
                    <a:p>
                      <a:pPr marL="171450" indent="-171450" rtl="0">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Does the project team demonstrate curiosity and collect ad hoc data when needed (“let’s go figure that out”)?</a:t>
                      </a:r>
                    </a:p>
                    <a:p>
                      <a:pPr marL="171450" indent="-171450" rtl="0">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a:buFont typeface="Wingdings" panose="05000000000000000000" pitchFamily="2" charset="2"/>
                        <a:buChar char="ü"/>
                      </a:pPr>
                      <a:r>
                        <a:rPr lang="en-US" sz="1100" b="0" dirty="0">
                          <a:solidFill>
                            <a:schemeClr val="tx1"/>
                          </a:solidFill>
                          <a:effectLst/>
                          <a:latin typeface="+mj-lt"/>
                          <a:cs typeface="Poppins" panose="00000500000000000000" pitchFamily="2" charset="0"/>
                        </a:rPr>
                        <a:t>Is there a clear definition and alignment of roles between MEL/MRM and intervention managers? (e.g. </a:t>
                      </a:r>
                      <a:r>
                        <a:rPr lang="en-US" sz="1100" b="0" i="0" u="none" strike="noStrike" kern="1200" dirty="0">
                          <a:solidFill>
                            <a:schemeClr val="tx1"/>
                          </a:solidFill>
                          <a:effectLst/>
                          <a:latin typeface="+mj-lt"/>
                          <a:ea typeface="+mn-ea"/>
                          <a:cs typeface="Poppins" panose="00000500000000000000" pitchFamily="2" charset="0"/>
                        </a:rPr>
                        <a:t>Intervention staff lead on measurement, advised and enabled occasionally by MRM colleagues; MRM lead on aggregation and projections at project-level).</a:t>
                      </a:r>
                    </a:p>
                    <a:p>
                      <a:pPr marL="171450" indent="-171450" rtl="0">
                        <a:buFont typeface="Wingdings" panose="05000000000000000000" pitchFamily="2" charset="2"/>
                        <a:buChar char="ü"/>
                      </a:pPr>
                      <a:endParaRPr lang="en-US" sz="1100" b="0" dirty="0">
                        <a:solidFill>
                          <a:schemeClr val="tx1"/>
                        </a:solidFill>
                        <a:effectLst/>
                        <a:latin typeface="+mj-lt"/>
                        <a:cs typeface="Poppins" panose="00000500000000000000" pitchFamily="2" charset="0"/>
                      </a:endParaRPr>
                    </a:p>
                    <a:p>
                      <a:pPr marL="17145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dirty="0">
                          <a:solidFill>
                            <a:schemeClr val="tx1"/>
                          </a:solidFill>
                          <a:effectLst/>
                          <a:latin typeface="+mj-lt"/>
                          <a:ea typeface="+mn-ea"/>
                          <a:cs typeface="Poppins" panose="00000500000000000000" pitchFamily="2" charset="0"/>
                        </a:rPr>
                        <a:t>Is there clear evidence of continuous monitoring, learning and adaptation to interventions? (e.g. MRM plans completed in detail for the next 12 months and in less detail after that; changes made to intervention guides every 12 months or more regularly)</a:t>
                      </a:r>
                    </a:p>
                    <a:p>
                      <a:pPr marL="17145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en-US" sz="1100" b="0" i="0" u="none" strike="noStrike" kern="1200" dirty="0">
                        <a:solidFill>
                          <a:schemeClr val="tx1"/>
                        </a:solidFill>
                        <a:effectLst/>
                        <a:latin typeface="+mj-lt"/>
                        <a:ea typeface="+mn-ea"/>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
        <p:nvSpPr>
          <p:cNvPr id="9" name="Rectangle 8">
            <a:extLst>
              <a:ext uri="{FF2B5EF4-FFF2-40B4-BE49-F238E27FC236}">
                <a16:creationId xmlns:a16="http://schemas.microsoft.com/office/drawing/2014/main" id="{96BBBF79-26E0-8098-EA64-0FB90206F8D5}"/>
              </a:ext>
            </a:extLst>
          </p:cNvPr>
          <p:cNvSpPr/>
          <p:nvPr/>
        </p:nvSpPr>
        <p:spPr>
          <a:xfrm>
            <a:off x="399009" y="666673"/>
            <a:ext cx="8338609" cy="248854"/>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D: Building bridges between MEL teams and technical teams</a:t>
            </a:r>
            <a:endParaRPr lang="en-US" sz="1200" b="0" i="0" u="none" strike="noStrike" dirty="0">
              <a:solidFill>
                <a:srgbClr val="222222"/>
              </a:solidFill>
              <a:effectLst/>
              <a:latin typeface="+mj-lt"/>
              <a:cs typeface="Poppins" panose="00000500000000000000" pitchFamily="2" charset="0"/>
            </a:endParaRPr>
          </a:p>
          <a:p>
            <a:endParaRPr lang="en-US" sz="1200" dirty="0">
              <a:effectLst/>
              <a:latin typeface="+mj-lt"/>
              <a:cs typeface="Poppins" panose="00000500000000000000" pitchFamily="2" charset="0"/>
            </a:endParaRPr>
          </a:p>
          <a:p>
            <a:endParaRPr lang="en-US" sz="1200" b="1" dirty="0">
              <a:solidFill>
                <a:schemeClr val="tx1"/>
              </a:solidFill>
              <a:effectLst/>
              <a:latin typeface="+mj-lt"/>
              <a:cs typeface="Poppins" panose="00000500000000000000" pitchFamily="2" charset="0"/>
            </a:endParaRPr>
          </a:p>
          <a:p>
            <a:br>
              <a:rPr lang="en-US" sz="1200" dirty="0">
                <a:latin typeface="+mj-lt"/>
                <a:cs typeface="Poppins" panose="00000500000000000000" pitchFamily="2" charset="0"/>
              </a:rPr>
            </a:br>
            <a:br>
              <a:rPr lang="en-US" sz="1200" b="1" dirty="0">
                <a:solidFill>
                  <a:schemeClr val="tx1"/>
                </a:solidFill>
                <a:effectLst/>
                <a:latin typeface="+mj-lt"/>
                <a:cs typeface="Poppins" panose="00000500000000000000" pitchFamily="2" charset="0"/>
              </a:rPr>
            </a:br>
            <a:br>
              <a:rPr lang="en-US" sz="1200" b="1" dirty="0">
                <a:solidFill>
                  <a:schemeClr val="tx1"/>
                </a:solidFill>
                <a:effectLst/>
                <a:latin typeface="+mj-lt"/>
                <a:cs typeface="Poppins" panose="00000500000000000000" pitchFamily="2" charset="0"/>
              </a:rPr>
            </a:br>
            <a:endParaRPr lang="en-US" sz="1200" b="1" dirty="0">
              <a:solidFill>
                <a:schemeClr val="tx1"/>
              </a:solidFill>
              <a:effectLst/>
              <a:latin typeface="+mj-lt"/>
              <a:cs typeface="Poppins" panose="00000500000000000000" pitchFamily="2" charset="0"/>
            </a:endParaRPr>
          </a:p>
          <a:p>
            <a:endParaRPr lang="en-US" sz="1200" dirty="0">
              <a:solidFill>
                <a:schemeClr val="tx1"/>
              </a:solidFill>
              <a:latin typeface="+mj-lt"/>
              <a:cs typeface="Poppins" panose="00000500000000000000" pitchFamily="2" charset="0"/>
            </a:endParaRPr>
          </a:p>
          <a:p>
            <a:endParaRPr lang="en-US" sz="1200" dirty="0">
              <a:solidFill>
                <a:schemeClr val="tx1"/>
              </a:solidFill>
              <a:latin typeface="+mj-lt"/>
              <a:cs typeface="Poppins" panose="00000500000000000000" pitchFamily="2" charset="0"/>
            </a:endParaRPr>
          </a:p>
        </p:txBody>
      </p:sp>
    </p:spTree>
    <p:extLst>
      <p:ext uri="{BB962C8B-B14F-4D97-AF65-F5344CB8AC3E}">
        <p14:creationId xmlns:p14="http://schemas.microsoft.com/office/powerpoint/2010/main" val="1212358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52694-FC1B-526B-8B76-523D7494DC36}"/>
              </a:ext>
            </a:extLst>
          </p:cNvPr>
          <p:cNvSpPr>
            <a:spLocks noGrp="1"/>
          </p:cNvSpPr>
          <p:nvPr>
            <p:ph type="title"/>
          </p:nvPr>
        </p:nvSpPr>
        <p:spPr/>
        <p:txBody>
          <a:bodyPr/>
          <a:lstStyle/>
          <a:p>
            <a:r>
              <a:rPr lang="en-US" sz="2400" b="1" dirty="0">
                <a:solidFill>
                  <a:srgbClr val="000000"/>
                </a:solidFill>
                <a:latin typeface="+mj-lt"/>
                <a:cs typeface="Poppins" panose="00000500000000000000" pitchFamily="2" charset="0"/>
              </a:rPr>
              <a:t>Domain 3: </a:t>
            </a:r>
            <a:r>
              <a:rPr lang="en-US" sz="2400" b="1" i="0" u="none" strike="noStrike" dirty="0">
                <a:solidFill>
                  <a:srgbClr val="000000"/>
                </a:solidFill>
                <a:effectLst/>
                <a:latin typeface="+mj-lt"/>
                <a:cs typeface="Poppins" panose="00000500000000000000" pitchFamily="2" charset="0"/>
              </a:rPr>
              <a:t>Creating the space to operate: politics, relationships and expectations</a:t>
            </a:r>
            <a:br>
              <a:rPr lang="en-US" sz="2400" b="1" dirty="0">
                <a:effectLst/>
                <a:latin typeface="+mj-lt"/>
              </a:rPr>
            </a:br>
            <a:endParaRPr lang="en-US" sz="2400" dirty="0">
              <a:latin typeface="+mj-lt"/>
            </a:endParaRPr>
          </a:p>
        </p:txBody>
      </p:sp>
      <p:sp>
        <p:nvSpPr>
          <p:cNvPr id="5" name="Rectangle 4">
            <a:extLst>
              <a:ext uri="{FF2B5EF4-FFF2-40B4-BE49-F238E27FC236}">
                <a16:creationId xmlns:a16="http://schemas.microsoft.com/office/drawing/2014/main" id="{789F5702-6983-83D5-8002-3B559BA6D4DC}"/>
              </a:ext>
            </a:extLst>
          </p:cNvPr>
          <p:cNvSpPr/>
          <p:nvPr/>
        </p:nvSpPr>
        <p:spPr>
          <a:xfrm>
            <a:off x="487711" y="2074337"/>
            <a:ext cx="3017520" cy="34713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eaLnBrk="0" fontAlgn="base" hangingPunct="0">
              <a:spcBef>
                <a:spcPct val="0"/>
              </a:spcBef>
              <a:spcAft>
                <a:spcPct val="0"/>
              </a:spcAft>
              <a:tabLst>
                <a:tab pos="228600" algn="l"/>
              </a:tabLst>
            </a:pPr>
            <a:r>
              <a:rPr kumimoji="0" lang="en-US" altLang="en-US" sz="24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III. Creating the space to operate:</a:t>
            </a:r>
            <a:r>
              <a:rPr kumimoji="0" lang="en-US" altLang="en-US" sz="2400" b="0"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 Politics, relationships and expectations.</a:t>
            </a:r>
            <a:endParaRPr kumimoji="0" lang="en-US" altLang="en-US" sz="2400" b="0" i="0" u="none" strike="noStrike" cap="none" normalizeH="0" baseline="0" dirty="0">
              <a:ln>
                <a:noFill/>
              </a:ln>
              <a:solidFill>
                <a:schemeClr val="bg1"/>
              </a:solidFill>
              <a:effectLst/>
              <a:latin typeface="+mj-lt"/>
              <a:cs typeface="Poppins" panose="00000500000000000000" pitchFamily="2" charset="0"/>
            </a:endParaRPr>
          </a:p>
        </p:txBody>
      </p:sp>
      <p:sp>
        <p:nvSpPr>
          <p:cNvPr id="6" name="Rectangle 5">
            <a:extLst>
              <a:ext uri="{FF2B5EF4-FFF2-40B4-BE49-F238E27FC236}">
                <a16:creationId xmlns:a16="http://schemas.microsoft.com/office/drawing/2014/main" id="{C7E9F4AB-9742-91E7-E09B-ED031B8E1683}"/>
              </a:ext>
            </a:extLst>
          </p:cNvPr>
          <p:cNvSpPr/>
          <p:nvPr/>
        </p:nvSpPr>
        <p:spPr>
          <a:xfrm>
            <a:off x="3589900" y="2074337"/>
            <a:ext cx="4597369" cy="347133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indent="-342900" rtl="0">
              <a:spcBef>
                <a:spcPts val="300"/>
              </a:spcBef>
              <a:spcAft>
                <a:spcPts val="0"/>
              </a:spcAft>
              <a:buFont typeface="+mj-lt"/>
              <a:buAutoNum type="alphaUcPeriod"/>
            </a:pPr>
            <a:r>
              <a:rPr lang="en-US" dirty="0">
                <a:solidFill>
                  <a:srgbClr val="222222"/>
                </a:solidFill>
                <a:latin typeface="+mj-lt"/>
                <a:cs typeface="Poppins" panose="00000500000000000000" pitchFamily="2" charset="0"/>
              </a:rPr>
              <a:t>Managing donor relationships </a:t>
            </a:r>
          </a:p>
          <a:p>
            <a:pPr marL="685800" indent="-342900" rtl="0">
              <a:spcBef>
                <a:spcPts val="300"/>
              </a:spcBef>
              <a:spcAft>
                <a:spcPts val="0"/>
              </a:spcAft>
              <a:buFont typeface="+mj-lt"/>
              <a:buAutoNum type="alphaUcPeriod"/>
            </a:pPr>
            <a:r>
              <a:rPr lang="en-US" dirty="0">
                <a:solidFill>
                  <a:srgbClr val="222222"/>
                </a:solidFill>
                <a:latin typeface="+mj-lt"/>
                <a:cs typeface="Poppins" panose="00000500000000000000" pitchFamily="2" charset="0"/>
              </a:rPr>
              <a:t>Managing relationships with </a:t>
            </a:r>
            <a:r>
              <a:rPr lang="en-US" dirty="0">
                <a:solidFill>
                  <a:schemeClr val="tx1"/>
                </a:solidFill>
                <a:latin typeface="+mj-lt"/>
                <a:cs typeface="Poppins" panose="00000500000000000000" pitchFamily="2" charset="0"/>
              </a:rPr>
              <a:t>implementer HQ</a:t>
            </a:r>
          </a:p>
          <a:p>
            <a:pPr marL="685800" indent="-342900" rtl="0">
              <a:spcBef>
                <a:spcPts val="300"/>
              </a:spcBef>
              <a:spcAft>
                <a:spcPts val="0"/>
              </a:spcAft>
              <a:buFont typeface="+mj-lt"/>
              <a:buAutoNum type="alphaUcPeriod"/>
            </a:pPr>
            <a:r>
              <a:rPr lang="en-US" dirty="0">
                <a:solidFill>
                  <a:schemeClr val="tx1"/>
                </a:solidFill>
                <a:latin typeface="+mj-lt"/>
                <a:cs typeface="Poppins" panose="00000500000000000000" pitchFamily="2" charset="0"/>
              </a:rPr>
              <a:t>Navigating local politics</a:t>
            </a:r>
          </a:p>
          <a:p>
            <a:pPr marL="685800" indent="-342900" rtl="0">
              <a:spcBef>
                <a:spcPts val="300"/>
              </a:spcBef>
              <a:spcAft>
                <a:spcPts val="0"/>
              </a:spcAft>
              <a:buFont typeface="+mj-lt"/>
              <a:buAutoNum type="alphaUcPeriod"/>
            </a:pPr>
            <a:r>
              <a:rPr lang="en-US" dirty="0">
                <a:solidFill>
                  <a:schemeClr val="tx1"/>
                </a:solidFill>
                <a:latin typeface="+mj-lt"/>
                <a:cs typeface="Poppins" panose="00000500000000000000" pitchFamily="2" charset="0"/>
              </a:rPr>
              <a:t>Empowering deputy and investing in their growth</a:t>
            </a:r>
          </a:p>
        </p:txBody>
      </p:sp>
      <p:sp>
        <p:nvSpPr>
          <p:cNvPr id="7" name="Rectangle 6">
            <a:extLst>
              <a:ext uri="{FF2B5EF4-FFF2-40B4-BE49-F238E27FC236}">
                <a16:creationId xmlns:a16="http://schemas.microsoft.com/office/drawing/2014/main" id="{DB4B49D8-22C7-2227-35DE-39234D2D02FD}"/>
              </a:ext>
            </a:extLst>
          </p:cNvPr>
          <p:cNvSpPr/>
          <p:nvPr/>
        </p:nvSpPr>
        <p:spPr>
          <a:xfrm>
            <a:off x="487711" y="1532491"/>
            <a:ext cx="3017520" cy="465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tabLst>
                <a:tab pos="228600" algn="l"/>
              </a:tabLst>
            </a:pPr>
            <a:r>
              <a:rPr kumimoji="0" lang="en-US" altLang="en-US" sz="20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Domain</a:t>
            </a:r>
            <a:endParaRPr kumimoji="0" lang="en-US" altLang="en-US" sz="2000" b="0" i="0" u="none" strike="noStrike" cap="none" normalizeH="0" baseline="0" dirty="0">
              <a:ln>
                <a:noFill/>
              </a:ln>
              <a:solidFill>
                <a:schemeClr val="bg1"/>
              </a:solidFill>
              <a:effectLst/>
              <a:latin typeface="+mj-lt"/>
              <a:cs typeface="Poppins" panose="00000500000000000000" pitchFamily="2" charset="0"/>
            </a:endParaRPr>
          </a:p>
        </p:txBody>
      </p:sp>
      <p:sp>
        <p:nvSpPr>
          <p:cNvPr id="8" name="Rectangle 7">
            <a:extLst>
              <a:ext uri="{FF2B5EF4-FFF2-40B4-BE49-F238E27FC236}">
                <a16:creationId xmlns:a16="http://schemas.microsoft.com/office/drawing/2014/main" id="{E1C253B8-CF82-3CA7-5605-5A11D70B6DFE}"/>
              </a:ext>
            </a:extLst>
          </p:cNvPr>
          <p:cNvSpPr/>
          <p:nvPr/>
        </p:nvSpPr>
        <p:spPr>
          <a:xfrm>
            <a:off x="3594977" y="1532491"/>
            <a:ext cx="4592292" cy="465667"/>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tabLst>
                <a:tab pos="228600" algn="l"/>
              </a:tabLst>
            </a:pPr>
            <a:r>
              <a:rPr kumimoji="0" lang="en-US" altLang="en-US" sz="2000" b="1" i="0" u="none" strike="noStrike" cap="none" normalizeH="0" baseline="0" dirty="0">
                <a:ln>
                  <a:noFill/>
                </a:ln>
                <a:solidFill>
                  <a:schemeClr val="tx1"/>
                </a:solidFill>
                <a:effectLst/>
                <a:latin typeface="+mj-lt"/>
                <a:ea typeface="Calibri" panose="020F0502020204030204" pitchFamily="34" charset="0"/>
                <a:cs typeface="Poppins" panose="00000500000000000000" pitchFamily="2" charset="0"/>
              </a:rPr>
              <a:t>Sub-Domains</a:t>
            </a:r>
            <a:endParaRPr kumimoji="0" lang="en-US" altLang="en-US" sz="2000" b="0" i="0" u="none" strike="noStrike" cap="none" normalizeH="0" baseline="0" dirty="0">
              <a:ln>
                <a:noFill/>
              </a:ln>
              <a:solidFill>
                <a:schemeClr val="tx1"/>
              </a:solidFill>
              <a:effectLst/>
              <a:latin typeface="+mj-lt"/>
              <a:cs typeface="Poppins" panose="00000500000000000000" pitchFamily="2" charset="0"/>
            </a:endParaRPr>
          </a:p>
        </p:txBody>
      </p:sp>
      <p:pic>
        <p:nvPicPr>
          <p:cNvPr id="4" name="Picture 3" descr="A logo with trees and sun&#10;&#10;Description automatically generated">
            <a:extLst>
              <a:ext uri="{FF2B5EF4-FFF2-40B4-BE49-F238E27FC236}">
                <a16:creationId xmlns:a16="http://schemas.microsoft.com/office/drawing/2014/main" id="{D3FC5A16-A6E4-A5B8-C0F0-F513BF0FB321}"/>
              </a:ext>
            </a:extLst>
          </p:cNvPr>
          <p:cNvPicPr>
            <a:picLocks noChangeAspect="1"/>
          </p:cNvPicPr>
          <p:nvPr/>
        </p:nvPicPr>
        <p:blipFill>
          <a:blip r:embed="rId2"/>
          <a:stretch>
            <a:fillRect/>
          </a:stretch>
        </p:blipFill>
        <p:spPr>
          <a:xfrm>
            <a:off x="7855898" y="6011270"/>
            <a:ext cx="1284041" cy="830346"/>
          </a:xfrm>
          <a:prstGeom prst="rect">
            <a:avLst/>
          </a:prstGeom>
        </p:spPr>
      </p:pic>
    </p:spTree>
    <p:extLst>
      <p:ext uri="{BB962C8B-B14F-4D97-AF65-F5344CB8AC3E}">
        <p14:creationId xmlns:p14="http://schemas.microsoft.com/office/powerpoint/2010/main" val="4103365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logo with trees and sun&#10;&#10;Description automatically generated">
            <a:extLst>
              <a:ext uri="{FF2B5EF4-FFF2-40B4-BE49-F238E27FC236}">
                <a16:creationId xmlns:a16="http://schemas.microsoft.com/office/drawing/2014/main" id="{059B9C64-8BEB-AD35-D5A9-D53549F93071}"/>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373075" y="395874"/>
            <a:ext cx="3664178" cy="248854"/>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3: Creating the space to operate</a:t>
            </a:r>
            <a:endParaRPr lang="en-US" sz="1200" b="1" dirty="0">
              <a:solidFill>
                <a:schemeClr val="bg1"/>
              </a:solidFill>
              <a:effectLst/>
              <a:latin typeface="+mj-lt"/>
              <a:cs typeface="Poppins" panose="00000500000000000000" pitchFamily="2" charset="0"/>
            </a:endParaRPr>
          </a:p>
          <a:p>
            <a:endParaRPr lang="en-US" sz="1200" dirty="0"/>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242665412"/>
              </p:ext>
            </p:extLst>
          </p:nvPr>
        </p:nvGraphicFramePr>
        <p:xfrm>
          <a:off x="373075" y="1043235"/>
          <a:ext cx="8340382" cy="5148130"/>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277462">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a:t>
                      </a:r>
                      <a:r>
                        <a:rPr lang="en-US" sz="1100" b="1" i="0" u="none" strike="noStrike" dirty="0" err="1">
                          <a:solidFill>
                            <a:schemeClr val="bg1"/>
                          </a:solidFill>
                          <a:effectLst/>
                          <a:latin typeface="+mj-lt"/>
                          <a:cs typeface="Poppins" panose="00000500000000000000" pitchFamily="2" charset="0"/>
                        </a:rPr>
                        <a:t>behaviours</a:t>
                      </a:r>
                      <a:r>
                        <a:rPr lang="en-US" sz="1100" b="1" i="0" u="none" strike="noStrike" dirty="0">
                          <a:solidFill>
                            <a:schemeClr val="bg1"/>
                          </a:solidFill>
                          <a:effectLst/>
                          <a:latin typeface="+mj-lt"/>
                          <a:cs typeface="Poppins" panose="00000500000000000000" pitchFamily="2" charset="0"/>
                        </a:rPr>
                        <a:t>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2426154913"/>
                  </a:ext>
                </a:extLst>
              </a:tr>
              <a:tr h="277462">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30856487"/>
                  </a:ext>
                </a:extLst>
              </a:tr>
              <a:tr h="2351533">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Understand what the donor needs to see from your project for license to continue operating, and provide it</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Explain MSD in compelling terms that are consistent w/ donor needs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Communicate long-term vision for change</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Communicate process of learning and capacity growth of team during early years where there are less visible results. </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Know when to invite donor into learning processes and staff capacity trainings.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Communicate deviations from design with strong rationale/evidence for why changes were made.</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An environment of trust between donor and program team.</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Donor participates in key learning conversations as a thought partner, helping to explore and address difficult challenges.</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Donor capacity for understanding MSD grows over time- through training, constant messaging, and experience/following the program’s own learning.</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r h="277462">
                <a:tc gridSpan="2">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What does it look like? Self-assessment questions</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432491"/>
                  </a:ext>
                </a:extLst>
              </a:tr>
              <a:tr h="1338896">
                <a:tc gridSpan="2">
                  <a:txBody>
                    <a:bodyPr/>
                    <a:lstStyle/>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 the team leader and donor representative have frequent, formal and informal exchange in person and by phone?</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Does the donor representative participate in discussions as a thought partner, or as a client expecting to have their interests served?</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How honest, open and realistic are conversations between the team leader and donor representative?</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Does the project support the funder’s representative with communications that explain the project approach and its progress, helping the representative satisfy their own requirements for showing progress?</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
        <p:nvSpPr>
          <p:cNvPr id="6" name="Rectangle 5">
            <a:extLst>
              <a:ext uri="{FF2B5EF4-FFF2-40B4-BE49-F238E27FC236}">
                <a16:creationId xmlns:a16="http://schemas.microsoft.com/office/drawing/2014/main" id="{96BBBF79-26E0-8098-EA64-0FB90206F8D5}"/>
              </a:ext>
            </a:extLst>
          </p:cNvPr>
          <p:cNvSpPr/>
          <p:nvPr/>
        </p:nvSpPr>
        <p:spPr>
          <a:xfrm>
            <a:off x="373075" y="644728"/>
            <a:ext cx="8340382" cy="246221"/>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A: Managing donor relationships</a:t>
            </a:r>
            <a:endParaRPr lang="en-US" sz="1200" i="0" u="none" strike="noStrike" dirty="0">
              <a:solidFill>
                <a:srgbClr val="434343"/>
              </a:solidFill>
              <a:effectLst/>
              <a:latin typeface="+mj-lt"/>
              <a:cs typeface="Poppins" panose="00000500000000000000" pitchFamily="2" charset="0"/>
            </a:endParaRPr>
          </a:p>
          <a:p>
            <a:endParaRPr lang="en-US" sz="1200" dirty="0">
              <a:effectLst/>
              <a:latin typeface="+mj-lt"/>
            </a:endParaRPr>
          </a:p>
          <a:p>
            <a:endParaRPr lang="en-US" sz="1200" b="1" dirty="0">
              <a:solidFill>
                <a:schemeClr val="tx1"/>
              </a:solidFill>
              <a:effectLst/>
              <a:latin typeface="+mj-lt"/>
            </a:endParaRPr>
          </a:p>
          <a:p>
            <a:br>
              <a:rPr lang="en-US" sz="1200" dirty="0">
                <a:latin typeface="+mj-lt"/>
              </a:rPr>
            </a:br>
            <a:br>
              <a:rPr lang="en-US" sz="1200" b="1" dirty="0">
                <a:solidFill>
                  <a:schemeClr val="tx1"/>
                </a:solidFill>
                <a:effectLst/>
                <a:latin typeface="+mj-lt"/>
              </a:rPr>
            </a:br>
            <a:br>
              <a:rPr lang="en-US" sz="1200" b="1" dirty="0">
                <a:solidFill>
                  <a:schemeClr val="tx1"/>
                </a:solidFill>
                <a:effectLst/>
                <a:latin typeface="+mj-lt"/>
              </a:rPr>
            </a:br>
            <a:endParaRPr lang="en-US" sz="1200" b="1" dirty="0">
              <a:solidFill>
                <a:schemeClr val="tx1"/>
              </a:solidFill>
              <a:effectLst/>
              <a:latin typeface="+mj-lt"/>
            </a:endParaRPr>
          </a:p>
          <a:p>
            <a:endParaRPr lang="en-US" sz="1200" dirty="0">
              <a:solidFill>
                <a:schemeClr val="tx1"/>
              </a:solidFill>
              <a:latin typeface="+mj-lt"/>
            </a:endParaRPr>
          </a:p>
          <a:p>
            <a:endParaRPr lang="en-US" sz="1200" dirty="0">
              <a:solidFill>
                <a:schemeClr val="tx1"/>
              </a:solidFill>
              <a:latin typeface="+mj-lt"/>
            </a:endParaRPr>
          </a:p>
        </p:txBody>
      </p:sp>
    </p:spTree>
    <p:extLst>
      <p:ext uri="{BB962C8B-B14F-4D97-AF65-F5344CB8AC3E}">
        <p14:creationId xmlns:p14="http://schemas.microsoft.com/office/powerpoint/2010/main" val="1665483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logo with trees and sun&#10;&#10;Description automatically generated">
            <a:extLst>
              <a:ext uri="{FF2B5EF4-FFF2-40B4-BE49-F238E27FC236}">
                <a16:creationId xmlns:a16="http://schemas.microsoft.com/office/drawing/2014/main" id="{D2B66062-A38F-FC4A-4A8B-70A9BFADFA42}"/>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373075" y="395874"/>
            <a:ext cx="3664178" cy="248854"/>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3: Creating the space to operate</a:t>
            </a:r>
            <a:endParaRPr lang="en-US" sz="1200" b="1" dirty="0">
              <a:solidFill>
                <a:schemeClr val="bg1"/>
              </a:solidFill>
              <a:effectLst/>
              <a:latin typeface="+mj-lt"/>
              <a:cs typeface="Poppins" panose="00000500000000000000" pitchFamily="2" charset="0"/>
            </a:endParaRPr>
          </a:p>
          <a:p>
            <a:endParaRPr lang="en-US" sz="1200" dirty="0">
              <a:latin typeface="+mj-lt"/>
            </a:endParaRPr>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3156074730"/>
              </p:ext>
            </p:extLst>
          </p:nvPr>
        </p:nvGraphicFramePr>
        <p:xfrm>
          <a:off x="373075" y="1043235"/>
          <a:ext cx="8340382" cy="4172014"/>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277462">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a:t>
                      </a:r>
                      <a:r>
                        <a:rPr lang="en-US" sz="1100" b="1" i="0" u="none" strike="noStrike" dirty="0" err="1">
                          <a:solidFill>
                            <a:schemeClr val="bg1"/>
                          </a:solidFill>
                          <a:effectLst/>
                          <a:latin typeface="+mj-lt"/>
                          <a:cs typeface="Poppins" panose="00000500000000000000" pitchFamily="2" charset="0"/>
                        </a:rPr>
                        <a:t>behaviours</a:t>
                      </a:r>
                      <a:r>
                        <a:rPr lang="en-US" sz="1100" b="1" i="0" u="none" strike="noStrike" dirty="0">
                          <a:solidFill>
                            <a:schemeClr val="bg1"/>
                          </a:solidFill>
                          <a:effectLst/>
                          <a:latin typeface="+mj-lt"/>
                          <a:cs typeface="Poppins" panose="00000500000000000000" pitchFamily="2" charset="0"/>
                        </a:rPr>
                        <a:t>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2426154913"/>
                  </a:ext>
                </a:extLst>
              </a:tr>
              <a:tr h="277462">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30856487"/>
                  </a:ext>
                </a:extLst>
              </a:tr>
              <a:tr h="1768496">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Identify key blockers/resisters and work to bring them onside</a:t>
                      </a: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Communicate the project’s learning within the organization</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Manage HQ expectations - in terms of analysis, results, procurement timelines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Negotiate with organizational leadership to make the case for shifts in organizational systems (to be more adaptable/suitable to MSD programming)</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Work with key org leaders/allies (outside the project) who trust/support you</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Work with HQ-based project leaders/allies who trust/support you</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Can rely on HQ-based staff to help them navigate requests and other communications from HQ</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r h="277462">
                <a:tc gridSpan="2">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What does it look like? Self-assessment questions</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432491"/>
                  </a:ext>
                </a:extLst>
              </a:tr>
              <a:tr h="1471741">
                <a:tc gridSpan="2">
                  <a:txBody>
                    <a:bodyPr/>
                    <a:lstStyle/>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How would they describe the relationship between the project and HQ support staff? Is it supportive or policing? Enabling or auditing? Is it focused on helping the project perform or focused on helping avoid risks to the parent organization?</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Are regular meetings online between project leadership and HQ staff to discuss project progress, contract deliverables supportive or accountability-focused? (i.e., more like problem-solving or more like reporting?)</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marR="0" lvl="0" indent="-285750" algn="l" defTabSz="914377" rtl="0" eaLnBrk="1" fontAlgn="base"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dirty="0">
                          <a:solidFill>
                            <a:schemeClr val="tx1"/>
                          </a:solidFill>
                          <a:effectLst/>
                          <a:latin typeface="+mj-lt"/>
                          <a:ea typeface="+mn-ea"/>
                          <a:cs typeface="Poppins" panose="00000500000000000000" pitchFamily="2" charset="0"/>
                        </a:rPr>
                        <a:t>Does the Team Leader/ project conduct on-boarding of new-comers – both allies/ potential blockers – to orient them/ manage expectations/ overcome resistance towards the project and MSD approach?</a:t>
                      </a:r>
                    </a:p>
                    <a:p>
                      <a:pPr marL="285750" marR="0" lvl="0" indent="-285750" algn="l" defTabSz="914377" rtl="0" eaLnBrk="1" fontAlgn="base" latinLnBrk="0" hangingPunct="1">
                        <a:lnSpc>
                          <a:spcPct val="100000"/>
                        </a:lnSpc>
                        <a:spcBef>
                          <a:spcPts val="0"/>
                        </a:spcBef>
                        <a:spcAft>
                          <a:spcPts val="0"/>
                        </a:spcAft>
                        <a:buClrTx/>
                        <a:buSzTx/>
                        <a:buFont typeface="Wingdings" panose="05000000000000000000" pitchFamily="2" charset="2"/>
                        <a:buChar char="ü"/>
                        <a:tabLst/>
                        <a:defRPr/>
                      </a:pPr>
                      <a:endParaRPr lang="en-US" sz="1100" b="0" i="0" u="none" strike="noStrike" kern="1200" dirty="0">
                        <a:solidFill>
                          <a:schemeClr val="tx1"/>
                        </a:solidFill>
                        <a:effectLst/>
                        <a:latin typeface="+mj-lt"/>
                        <a:ea typeface="+mn-ea"/>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
        <p:nvSpPr>
          <p:cNvPr id="6" name="Rectangle 5">
            <a:extLst>
              <a:ext uri="{FF2B5EF4-FFF2-40B4-BE49-F238E27FC236}">
                <a16:creationId xmlns:a16="http://schemas.microsoft.com/office/drawing/2014/main" id="{96BBBF79-26E0-8098-EA64-0FB90206F8D5}"/>
              </a:ext>
            </a:extLst>
          </p:cNvPr>
          <p:cNvSpPr/>
          <p:nvPr/>
        </p:nvSpPr>
        <p:spPr>
          <a:xfrm>
            <a:off x="373075" y="644728"/>
            <a:ext cx="8340382" cy="246221"/>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B: </a:t>
            </a:r>
            <a:r>
              <a:rPr lang="en-US" sz="1200" b="0" i="0" strike="noStrike" dirty="0">
                <a:solidFill>
                  <a:srgbClr val="434343"/>
                </a:solidFill>
                <a:effectLst/>
                <a:latin typeface="+mj-lt"/>
                <a:cs typeface="Poppins" panose="00000500000000000000" pitchFamily="2" charset="0"/>
              </a:rPr>
              <a:t>Managing relationships with the implementer HQ</a:t>
            </a:r>
            <a:endParaRPr lang="en-US" sz="1200" i="0" u="none" strike="noStrike" dirty="0">
              <a:solidFill>
                <a:srgbClr val="434343"/>
              </a:solidFill>
              <a:effectLst/>
              <a:latin typeface="+mj-lt"/>
              <a:cs typeface="Poppins" panose="00000500000000000000" pitchFamily="2" charset="0"/>
            </a:endParaRPr>
          </a:p>
          <a:p>
            <a:endParaRPr lang="en-US" sz="1200" dirty="0">
              <a:effectLst/>
              <a:latin typeface="+mj-lt"/>
            </a:endParaRPr>
          </a:p>
          <a:p>
            <a:endParaRPr lang="en-US" sz="1200" b="1" dirty="0">
              <a:solidFill>
                <a:schemeClr val="tx1"/>
              </a:solidFill>
              <a:effectLst/>
              <a:latin typeface="+mj-lt"/>
            </a:endParaRPr>
          </a:p>
          <a:p>
            <a:br>
              <a:rPr lang="en-US" sz="1200" dirty="0">
                <a:latin typeface="+mj-lt"/>
              </a:rPr>
            </a:br>
            <a:br>
              <a:rPr lang="en-US" sz="1200" b="1" dirty="0">
                <a:solidFill>
                  <a:schemeClr val="tx1"/>
                </a:solidFill>
                <a:effectLst/>
                <a:latin typeface="+mj-lt"/>
              </a:rPr>
            </a:br>
            <a:br>
              <a:rPr lang="en-US" sz="1200" b="1" dirty="0">
                <a:solidFill>
                  <a:schemeClr val="tx1"/>
                </a:solidFill>
                <a:effectLst/>
                <a:latin typeface="+mj-lt"/>
              </a:rPr>
            </a:br>
            <a:endParaRPr lang="en-US" sz="1200" b="1" dirty="0">
              <a:solidFill>
                <a:schemeClr val="tx1"/>
              </a:solidFill>
              <a:effectLst/>
              <a:latin typeface="+mj-lt"/>
            </a:endParaRPr>
          </a:p>
          <a:p>
            <a:endParaRPr lang="en-US" sz="1200" dirty="0">
              <a:solidFill>
                <a:schemeClr val="tx1"/>
              </a:solidFill>
              <a:latin typeface="+mj-lt"/>
            </a:endParaRPr>
          </a:p>
          <a:p>
            <a:endParaRPr lang="en-US" sz="1200" dirty="0">
              <a:solidFill>
                <a:schemeClr val="tx1"/>
              </a:solidFill>
              <a:latin typeface="+mj-lt"/>
            </a:endParaRPr>
          </a:p>
          <a:p>
            <a:endParaRPr lang="en-US" sz="1200" dirty="0">
              <a:solidFill>
                <a:schemeClr val="tx1"/>
              </a:solidFill>
              <a:latin typeface="+mj-lt"/>
            </a:endParaRPr>
          </a:p>
          <a:p>
            <a:endParaRPr lang="en-US" sz="1200" dirty="0">
              <a:solidFill>
                <a:schemeClr val="tx1"/>
              </a:solidFill>
              <a:latin typeface="+mj-lt"/>
            </a:endParaRPr>
          </a:p>
        </p:txBody>
      </p:sp>
    </p:spTree>
    <p:extLst>
      <p:ext uri="{BB962C8B-B14F-4D97-AF65-F5344CB8AC3E}">
        <p14:creationId xmlns:p14="http://schemas.microsoft.com/office/powerpoint/2010/main" val="3030819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logo with trees and sun&#10;&#10;Description automatically generated">
            <a:extLst>
              <a:ext uri="{FF2B5EF4-FFF2-40B4-BE49-F238E27FC236}">
                <a16:creationId xmlns:a16="http://schemas.microsoft.com/office/drawing/2014/main" id="{1F968C5A-F3AD-3611-1772-6AE34A861729}"/>
              </a:ext>
            </a:extLst>
          </p:cNvPr>
          <p:cNvPicPr>
            <a:picLocks noChangeAspect="1"/>
          </p:cNvPicPr>
          <p:nvPr/>
        </p:nvPicPr>
        <p:blipFill>
          <a:blip r:embed="rId3"/>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373075" y="395874"/>
            <a:ext cx="3664178" cy="248854"/>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3: Creating the space to operate</a:t>
            </a:r>
            <a:endParaRPr lang="en-US" sz="1200" b="1" dirty="0">
              <a:solidFill>
                <a:schemeClr val="bg1"/>
              </a:solidFill>
              <a:effectLst/>
              <a:latin typeface="+mj-lt"/>
              <a:cs typeface="Poppins" panose="00000500000000000000" pitchFamily="2" charset="0"/>
            </a:endParaRPr>
          </a:p>
          <a:p>
            <a:endParaRPr lang="en-US" sz="1200" dirty="0"/>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2290777808"/>
              </p:ext>
            </p:extLst>
          </p:nvPr>
        </p:nvGraphicFramePr>
        <p:xfrm>
          <a:off x="373075" y="1186411"/>
          <a:ext cx="8340382" cy="4824858"/>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259271">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a:t>
                      </a:r>
                      <a:r>
                        <a:rPr lang="en-US" sz="1100" b="1" i="0" u="none" strike="noStrike" dirty="0" err="1">
                          <a:solidFill>
                            <a:schemeClr val="bg1"/>
                          </a:solidFill>
                          <a:effectLst/>
                          <a:latin typeface="+mj-lt"/>
                          <a:cs typeface="Poppins" panose="00000500000000000000" pitchFamily="2" charset="0"/>
                        </a:rPr>
                        <a:t>behaviours</a:t>
                      </a:r>
                      <a:r>
                        <a:rPr lang="en-US" sz="1100" b="1" i="0" u="none" strike="noStrike" dirty="0">
                          <a:solidFill>
                            <a:schemeClr val="bg1"/>
                          </a:solidFill>
                          <a:effectLst/>
                          <a:latin typeface="+mj-lt"/>
                          <a:cs typeface="Poppins" panose="00000500000000000000" pitchFamily="2" charset="0"/>
                        </a:rPr>
                        <a:t>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2426154913"/>
                  </a:ext>
                </a:extLst>
              </a:tr>
              <a:tr h="259271">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30856487"/>
                  </a:ext>
                </a:extLst>
              </a:tr>
              <a:tr h="2279858">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Have frequent formal and informal interactions with local leaders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Understand local politics/politicians and what they are expecting from your project (explain what they want from you)</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Prioritize local political knowledge/networks during hiring to ensure team has adequate political capital and networks (how to ‘check’ on reproducing existing elites in who/how you hire)</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Use PEA effectively /intelligently to navigate local politics, pushing transformative work without engendering too much resistance from entrenched interests</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Invest in political economy analysis and be purposeful with how you deploy that understanding</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Through sensemaking with team members, build a “Politics machine” – the capacity to understand the local political interests in a given situation (good advice; confidentiality; impartiality/arms-length)</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Appreciating that the public space and politics is part of MSD approach; projects cannot avoid the public space.</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Understanding civil society’s role in the political aspects of how markets work and change.</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r h="259271">
                <a:tc gridSpan="2">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What does it look like? Self-assessment questions</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432491"/>
                  </a:ext>
                </a:extLst>
              </a:tr>
              <a:tr h="1767187">
                <a:tc gridSpan="2">
                  <a:txBody>
                    <a:bodyPr/>
                    <a:lstStyle/>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What staff relationships and capacities inform the project’s understanding of local politics?</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marR="0" lvl="0" indent="-285750" algn="l" defTabSz="914377" rtl="0" eaLnBrk="1" fontAlgn="base"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dirty="0">
                          <a:solidFill>
                            <a:schemeClr val="tx1"/>
                          </a:solidFill>
                          <a:effectLst/>
                          <a:latin typeface="+mj-lt"/>
                          <a:ea typeface="+mn-ea"/>
                          <a:cs typeface="Poppins" panose="00000500000000000000" pitchFamily="2" charset="0"/>
                        </a:rPr>
                        <a:t>Do intervention staff include power in the market system analysis and its representation in formal political and informal traditional institutions?</a:t>
                      </a:r>
                    </a:p>
                    <a:p>
                      <a:pPr marL="285750" marR="0" lvl="0" indent="-285750" algn="l" defTabSz="914377" rtl="0" eaLnBrk="1" fontAlgn="base" latinLnBrk="0" hangingPunct="1">
                        <a:lnSpc>
                          <a:spcPct val="100000"/>
                        </a:lnSpc>
                        <a:spcBef>
                          <a:spcPts val="0"/>
                        </a:spcBef>
                        <a:spcAft>
                          <a:spcPts val="0"/>
                        </a:spcAft>
                        <a:buClrTx/>
                        <a:buSzTx/>
                        <a:buFont typeface="Wingdings" panose="05000000000000000000" pitchFamily="2" charset="2"/>
                        <a:buChar char="ü"/>
                        <a:tabLst/>
                        <a:defRP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Does the project understand local political interests as they relate to project activities? (e.g., is the brother of a local councilman responsible for the purposeful mismanagement of the water systems the project is trying to improve?)</a:t>
                      </a:r>
                    </a:p>
                    <a:p>
                      <a:pPr marL="285750" indent="-2857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Are any project staff too close to local leaders, providing biased advice or funneling sensitive information to them?</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
        <p:nvSpPr>
          <p:cNvPr id="6" name="Rectangle 5">
            <a:extLst>
              <a:ext uri="{FF2B5EF4-FFF2-40B4-BE49-F238E27FC236}">
                <a16:creationId xmlns:a16="http://schemas.microsoft.com/office/drawing/2014/main" id="{96BBBF79-26E0-8098-EA64-0FB90206F8D5}"/>
              </a:ext>
            </a:extLst>
          </p:cNvPr>
          <p:cNvSpPr/>
          <p:nvPr/>
        </p:nvSpPr>
        <p:spPr>
          <a:xfrm>
            <a:off x="373075" y="644728"/>
            <a:ext cx="8340382" cy="246221"/>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C:</a:t>
            </a:r>
            <a:r>
              <a:rPr lang="en-US" sz="1200" b="0" i="0" strike="noStrike" dirty="0">
                <a:solidFill>
                  <a:srgbClr val="434343"/>
                </a:solidFill>
                <a:effectLst/>
                <a:latin typeface="+mj-lt"/>
                <a:cs typeface="Poppins" panose="00000500000000000000" pitchFamily="2" charset="0"/>
              </a:rPr>
              <a:t> </a:t>
            </a:r>
            <a:r>
              <a:rPr lang="en-US" sz="1200" b="0" i="0" strike="noStrike" dirty="0">
                <a:solidFill>
                  <a:schemeClr val="tx1"/>
                </a:solidFill>
                <a:effectLst/>
                <a:latin typeface="+mj-lt"/>
                <a:cs typeface="Poppins" panose="00000500000000000000" pitchFamily="2" charset="0"/>
              </a:rPr>
              <a:t>Navigating </a:t>
            </a:r>
            <a:r>
              <a:rPr lang="en-US" sz="1200" b="0" i="0" dirty="0">
                <a:solidFill>
                  <a:schemeClr val="tx1"/>
                </a:solidFill>
                <a:effectLst/>
                <a:latin typeface="+mj-lt"/>
                <a:cs typeface="Poppins" panose="00000500000000000000" pitchFamily="2" charset="0"/>
              </a:rPr>
              <a:t>local politics</a:t>
            </a:r>
            <a:endParaRPr lang="en-US" sz="1200" i="0" u="none" strike="noStrike" dirty="0">
              <a:solidFill>
                <a:schemeClr val="tx1"/>
              </a:solidFill>
              <a:effectLst/>
              <a:latin typeface="+mj-lt"/>
              <a:cs typeface="Poppins" panose="00000500000000000000" pitchFamily="2" charset="0"/>
            </a:endParaRPr>
          </a:p>
          <a:p>
            <a:endParaRPr lang="en-US" sz="1200" dirty="0">
              <a:effectLst/>
              <a:latin typeface="+mj-lt"/>
            </a:endParaRPr>
          </a:p>
          <a:p>
            <a:endParaRPr lang="en-US" sz="1200" b="1" dirty="0">
              <a:solidFill>
                <a:schemeClr val="tx1"/>
              </a:solidFill>
              <a:effectLst/>
              <a:latin typeface="+mj-lt"/>
            </a:endParaRPr>
          </a:p>
          <a:p>
            <a:br>
              <a:rPr lang="en-US" sz="1200" dirty="0">
                <a:latin typeface="+mj-lt"/>
              </a:rPr>
            </a:br>
            <a:br>
              <a:rPr lang="en-US" sz="1200" b="1" dirty="0">
                <a:solidFill>
                  <a:schemeClr val="tx1"/>
                </a:solidFill>
                <a:effectLst/>
                <a:latin typeface="+mj-lt"/>
              </a:rPr>
            </a:br>
            <a:br>
              <a:rPr lang="en-US" sz="1200" b="1" dirty="0">
                <a:solidFill>
                  <a:schemeClr val="tx1"/>
                </a:solidFill>
                <a:effectLst/>
                <a:latin typeface="+mj-lt"/>
              </a:rPr>
            </a:br>
            <a:endParaRPr lang="en-US" sz="1200" b="1" dirty="0">
              <a:solidFill>
                <a:schemeClr val="tx1"/>
              </a:solidFill>
              <a:effectLst/>
              <a:latin typeface="+mj-lt"/>
            </a:endParaRPr>
          </a:p>
          <a:p>
            <a:endParaRPr lang="en-US" sz="1200" dirty="0">
              <a:solidFill>
                <a:schemeClr val="tx1"/>
              </a:solidFill>
              <a:latin typeface="+mj-lt"/>
            </a:endParaRPr>
          </a:p>
        </p:txBody>
      </p:sp>
    </p:spTree>
    <p:extLst>
      <p:ext uri="{BB962C8B-B14F-4D97-AF65-F5344CB8AC3E}">
        <p14:creationId xmlns:p14="http://schemas.microsoft.com/office/powerpoint/2010/main" val="2179173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logo with trees and sun&#10;&#10;Description automatically generated">
            <a:extLst>
              <a:ext uri="{FF2B5EF4-FFF2-40B4-BE49-F238E27FC236}">
                <a16:creationId xmlns:a16="http://schemas.microsoft.com/office/drawing/2014/main" id="{84E01736-AF86-0F36-5F2E-0B5BAA61CA50}"/>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399014" y="417819"/>
            <a:ext cx="3664178" cy="248854"/>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3: Creating the Space to Operate</a:t>
            </a:r>
            <a:endParaRPr lang="en-US" sz="1200" b="1" dirty="0">
              <a:solidFill>
                <a:schemeClr val="bg1"/>
              </a:solidFill>
              <a:effectLst/>
              <a:latin typeface="+mj-lt"/>
              <a:cs typeface="Poppins" panose="00000500000000000000" pitchFamily="2" charset="0"/>
            </a:endParaRPr>
          </a:p>
          <a:p>
            <a:endParaRPr lang="en-US" sz="1200" dirty="0">
              <a:latin typeface="+mj-lt"/>
              <a:cs typeface="Poppins" panose="00000500000000000000" pitchFamily="2" charset="0"/>
            </a:endParaRPr>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2041700197"/>
              </p:ext>
            </p:extLst>
          </p:nvPr>
        </p:nvGraphicFramePr>
        <p:xfrm>
          <a:off x="397236" y="1164381"/>
          <a:ext cx="8340382" cy="4383857"/>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192836">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a:t>
                      </a:r>
                      <a:r>
                        <a:rPr lang="en-US" sz="1100" b="1" i="0" u="none" strike="noStrike" dirty="0" err="1">
                          <a:solidFill>
                            <a:schemeClr val="bg1"/>
                          </a:solidFill>
                          <a:effectLst/>
                          <a:latin typeface="+mj-lt"/>
                          <a:cs typeface="Poppins" panose="00000500000000000000" pitchFamily="2" charset="0"/>
                        </a:rPr>
                        <a:t>behaviours</a:t>
                      </a:r>
                      <a:r>
                        <a:rPr lang="en-US" sz="1100" b="1" i="0" u="none" strike="noStrike" dirty="0">
                          <a:solidFill>
                            <a:schemeClr val="bg1"/>
                          </a:solidFill>
                          <a:effectLst/>
                          <a:latin typeface="+mj-lt"/>
                          <a:cs typeface="Poppins" panose="00000500000000000000" pitchFamily="2" charset="0"/>
                        </a:rPr>
                        <a:t>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2426154913"/>
                  </a:ext>
                </a:extLst>
              </a:tr>
              <a:tr h="192836">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054012112"/>
                  </a:ext>
                </a:extLst>
              </a:tr>
              <a:tr h="2122689">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Share power, delegate management responsibility to a deputy</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Share honest reflections, receive feedback on their performance as TL </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Empower deputy to support teams, help with decision making and grow their skills as a leader</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Recognize the comparative strengths of a deputy and are willing to defer to deputy in situations where deputy has more expertise/knowledge</a:t>
                      </a:r>
                    </a:p>
                    <a:p>
                      <a:pPr marL="171450" indent="-171450" rtl="0" fontAlgn="base">
                        <a:spcBef>
                          <a:spcPts val="0"/>
                        </a:spcBef>
                        <a:spcAft>
                          <a:spcPts val="0"/>
                        </a:spcAft>
                        <a:buFont typeface="Arial" panose="020B0604020202020204" pitchFamily="34" charset="0"/>
                        <a:buChar char="•"/>
                      </a:pP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Deputy is highly trusted/respected by overall program team, and seen as a safe venue for providing feedback to TL (if not directly)</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Deputy role models giving public feedback to the TL - signaling to the team this is appropriate/welcomed</a:t>
                      </a:r>
                    </a:p>
                    <a:p>
                      <a:pPr marL="171450" indent="-171450" rtl="0" fontAlgn="base">
                        <a:spcBef>
                          <a:spcPts val="0"/>
                        </a:spcBef>
                        <a:spcAft>
                          <a:spcPts val="0"/>
                        </a:spcAft>
                        <a:buFont typeface="Arial" panose="020B0604020202020204" pitchFamily="34" charset="0"/>
                        <a:buChar char="•"/>
                      </a:pPr>
                      <a:endParaRPr lang="en-US" sz="1100" dirty="0">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r h="192836">
                <a:tc gridSpan="2">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What does it look like? Self-assessment questions</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432491"/>
                  </a:ext>
                </a:extLst>
              </a:tr>
              <a:tr h="843166">
                <a:tc gridSpan="2">
                  <a:txBody>
                    <a:bodyPr/>
                    <a:lstStyle/>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How well informed is your mentorship work with your deputy? Are you helping them succeed in their role, based on an understanding of their capacities and interests?</a:t>
                      </a:r>
                    </a:p>
                    <a:p>
                      <a:pPr marL="171450" indent="-1714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How much of the technical leadership responsibility has been delegated to the deputy? Does that support a reasonable workload for the TL and the deputy?</a:t>
                      </a:r>
                    </a:p>
                    <a:p>
                      <a:pPr marL="171450" indent="-1714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Same question for operational responsibility?</a:t>
                      </a:r>
                    </a:p>
                    <a:p>
                      <a:pPr marL="171450" indent="-171450" rtl="0" fontAlgn="base">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Does the deputy model leadership behaviors around openness to questioning and fairness?</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
        <p:nvSpPr>
          <p:cNvPr id="6" name="Rectangle 5">
            <a:extLst>
              <a:ext uri="{FF2B5EF4-FFF2-40B4-BE49-F238E27FC236}">
                <a16:creationId xmlns:a16="http://schemas.microsoft.com/office/drawing/2014/main" id="{96BBBF79-26E0-8098-EA64-0FB90206F8D5}"/>
              </a:ext>
            </a:extLst>
          </p:cNvPr>
          <p:cNvSpPr/>
          <p:nvPr/>
        </p:nvSpPr>
        <p:spPr>
          <a:xfrm>
            <a:off x="399013" y="666673"/>
            <a:ext cx="8338605" cy="248854"/>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D: </a:t>
            </a:r>
            <a:r>
              <a:rPr lang="en-US" sz="1200" b="0" i="0" u="none" strike="noStrike" dirty="0">
                <a:solidFill>
                  <a:srgbClr val="222222"/>
                </a:solidFill>
                <a:effectLst/>
                <a:latin typeface="+mj-lt"/>
                <a:cs typeface="Poppins" panose="00000500000000000000" pitchFamily="2" charset="0"/>
              </a:rPr>
              <a:t>Empower deputy and invest in their growth</a:t>
            </a:r>
            <a:endParaRPr lang="en-US" sz="1200" b="1" dirty="0">
              <a:solidFill>
                <a:schemeClr val="tx1"/>
              </a:solidFill>
              <a:effectLst/>
              <a:latin typeface="+mj-lt"/>
              <a:cs typeface="Poppins" panose="00000500000000000000" pitchFamily="2" charset="0"/>
            </a:endParaRPr>
          </a:p>
        </p:txBody>
      </p:sp>
    </p:spTree>
    <p:extLst>
      <p:ext uri="{BB962C8B-B14F-4D97-AF65-F5344CB8AC3E}">
        <p14:creationId xmlns:p14="http://schemas.microsoft.com/office/powerpoint/2010/main" val="2033530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52694-FC1B-526B-8B76-523D7494DC36}"/>
              </a:ext>
            </a:extLst>
          </p:cNvPr>
          <p:cNvSpPr>
            <a:spLocks noGrp="1"/>
          </p:cNvSpPr>
          <p:nvPr>
            <p:ph type="title"/>
          </p:nvPr>
        </p:nvSpPr>
        <p:spPr/>
        <p:txBody>
          <a:bodyPr/>
          <a:lstStyle/>
          <a:p>
            <a:r>
              <a:rPr lang="en-US" sz="2400" b="1" dirty="0">
                <a:solidFill>
                  <a:srgbClr val="000000"/>
                </a:solidFill>
                <a:latin typeface="+mj-lt"/>
                <a:cs typeface="Poppins" panose="00000500000000000000" pitchFamily="2" charset="0"/>
              </a:rPr>
              <a:t>Domain 4: </a:t>
            </a:r>
            <a:r>
              <a:rPr lang="en-US" sz="2400" b="1" i="0" u="none" strike="noStrike" dirty="0">
                <a:solidFill>
                  <a:srgbClr val="222222"/>
                </a:solidFill>
                <a:effectLst/>
                <a:latin typeface="+mj-lt"/>
                <a:cs typeface="Poppins" panose="00000500000000000000" pitchFamily="2" charset="0"/>
              </a:rPr>
              <a:t> Adaptive Operations</a:t>
            </a:r>
            <a:endParaRPr lang="en-US" sz="2400" dirty="0">
              <a:latin typeface="+mj-lt"/>
            </a:endParaRPr>
          </a:p>
        </p:txBody>
      </p:sp>
      <p:sp>
        <p:nvSpPr>
          <p:cNvPr id="5" name="Rectangle 4">
            <a:extLst>
              <a:ext uri="{FF2B5EF4-FFF2-40B4-BE49-F238E27FC236}">
                <a16:creationId xmlns:a16="http://schemas.microsoft.com/office/drawing/2014/main" id="{789F5702-6983-83D5-8002-3B559BA6D4DC}"/>
              </a:ext>
            </a:extLst>
          </p:cNvPr>
          <p:cNvSpPr/>
          <p:nvPr/>
        </p:nvSpPr>
        <p:spPr>
          <a:xfrm>
            <a:off x="487711" y="2074337"/>
            <a:ext cx="3017520" cy="34713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spcBef>
                <a:spcPts val="0"/>
              </a:spcBef>
              <a:spcAft>
                <a:spcPts val="600"/>
              </a:spcAft>
              <a:tabLst>
                <a:tab pos="228600" algn="l"/>
              </a:tabLst>
            </a:pPr>
            <a:r>
              <a:rPr lang="en-US" altLang="en-US" sz="2400" b="1" dirty="0">
                <a:solidFill>
                  <a:schemeClr val="bg1"/>
                </a:solidFill>
                <a:latin typeface="+mj-lt"/>
                <a:cs typeface="Poppins" panose="00000500000000000000" pitchFamily="2" charset="0"/>
              </a:rPr>
              <a:t>V. </a:t>
            </a:r>
            <a:r>
              <a:rPr lang="en-US" sz="2400" b="1" dirty="0">
                <a:solidFill>
                  <a:schemeClr val="bg1"/>
                </a:solidFill>
                <a:effectLst/>
                <a:latin typeface="+mj-lt"/>
                <a:ea typeface="Calibri" panose="020F0502020204030204" pitchFamily="34" charset="0"/>
                <a:cs typeface="Poppins" panose="00000500000000000000" pitchFamily="2" charset="0"/>
              </a:rPr>
              <a:t>Adaptive operations: </a:t>
            </a:r>
            <a:r>
              <a:rPr lang="en-US" sz="2400" kern="1200" dirty="0">
                <a:solidFill>
                  <a:schemeClr val="bg1"/>
                </a:solidFill>
                <a:effectLst/>
                <a:latin typeface="+mj-lt"/>
                <a:ea typeface="Calibri" panose="020F0502020204030204" pitchFamily="34" charset="0"/>
                <a:cs typeface="Poppins" panose="00000500000000000000" pitchFamily="2" charset="0"/>
              </a:rPr>
              <a:t>Making Finance, Procurement and HR more flexible and ‘fit for MSD’</a:t>
            </a:r>
          </a:p>
        </p:txBody>
      </p:sp>
      <p:sp>
        <p:nvSpPr>
          <p:cNvPr id="6" name="Rectangle 5">
            <a:extLst>
              <a:ext uri="{FF2B5EF4-FFF2-40B4-BE49-F238E27FC236}">
                <a16:creationId xmlns:a16="http://schemas.microsoft.com/office/drawing/2014/main" id="{C7E9F4AB-9742-91E7-E09B-ED031B8E1683}"/>
              </a:ext>
            </a:extLst>
          </p:cNvPr>
          <p:cNvSpPr/>
          <p:nvPr/>
        </p:nvSpPr>
        <p:spPr>
          <a:xfrm>
            <a:off x="3589900" y="2074337"/>
            <a:ext cx="4597369" cy="3471333"/>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00100" indent="-457200" rtl="0">
              <a:spcBef>
                <a:spcPts val="300"/>
              </a:spcBef>
              <a:spcAft>
                <a:spcPts val="0"/>
              </a:spcAft>
              <a:buFont typeface="+mj-lt"/>
              <a:buAutoNum type="alphaUcPeriod"/>
            </a:pPr>
            <a:endParaRPr lang="en-US" sz="2000" i="0" u="none" strike="noStrike" dirty="0">
              <a:solidFill>
                <a:srgbClr val="222222"/>
              </a:solidFill>
              <a:effectLst/>
              <a:latin typeface="+mj-lt"/>
              <a:cs typeface="Poppins" panose="00000500000000000000" pitchFamily="2" charset="0"/>
            </a:endParaRPr>
          </a:p>
          <a:p>
            <a:pPr marL="800100" indent="-457200" rtl="0">
              <a:spcBef>
                <a:spcPts val="300"/>
              </a:spcBef>
              <a:spcAft>
                <a:spcPts val="0"/>
              </a:spcAft>
              <a:buFont typeface="+mj-lt"/>
              <a:buAutoNum type="alphaUcPeriod"/>
            </a:pPr>
            <a:r>
              <a:rPr lang="en-US" i="0" u="none" strike="noStrike" dirty="0">
                <a:solidFill>
                  <a:srgbClr val="222222"/>
                </a:solidFill>
                <a:effectLst/>
                <a:latin typeface="+mj-lt"/>
                <a:cs typeface="Poppins" panose="00000500000000000000" pitchFamily="2" charset="0"/>
              </a:rPr>
              <a:t>Finance: </a:t>
            </a:r>
            <a:r>
              <a:rPr lang="en-US" i="0" u="none" strike="noStrike" dirty="0">
                <a:solidFill>
                  <a:srgbClr val="434343"/>
                </a:solidFill>
                <a:effectLst/>
                <a:latin typeface="+mj-lt"/>
                <a:cs typeface="Poppins" panose="00000500000000000000" pitchFamily="2" charset="0"/>
              </a:rPr>
              <a:t>Strategically managing the budget, optimizing resources over time </a:t>
            </a:r>
          </a:p>
          <a:p>
            <a:pPr marL="800100" indent="-457200" rtl="0">
              <a:spcBef>
                <a:spcPts val="300"/>
              </a:spcBef>
              <a:spcAft>
                <a:spcPts val="0"/>
              </a:spcAft>
              <a:buFont typeface="+mj-lt"/>
              <a:buAutoNum type="alphaUcPeriod"/>
            </a:pPr>
            <a:r>
              <a:rPr lang="en-US" i="0" u="none" strike="noStrike" dirty="0">
                <a:solidFill>
                  <a:srgbClr val="222222"/>
                </a:solidFill>
                <a:effectLst/>
                <a:latin typeface="+mj-lt"/>
                <a:cs typeface="Poppins" panose="00000500000000000000" pitchFamily="2" charset="0"/>
              </a:rPr>
              <a:t>Operations/Grants: Using the right instruments for the right partnerships</a:t>
            </a:r>
            <a:endParaRPr lang="en-US" dirty="0">
              <a:effectLst/>
              <a:latin typeface="+mj-lt"/>
              <a:cs typeface="Poppins" panose="00000500000000000000" pitchFamily="2" charset="0"/>
            </a:endParaRPr>
          </a:p>
          <a:p>
            <a:pPr marL="800100" indent="-457200" rtl="0">
              <a:spcBef>
                <a:spcPts val="300"/>
              </a:spcBef>
              <a:spcAft>
                <a:spcPts val="0"/>
              </a:spcAft>
              <a:buFont typeface="+mj-lt"/>
              <a:buAutoNum type="alphaUcPeriod"/>
            </a:pPr>
            <a:r>
              <a:rPr lang="en-US" i="0" u="none" strike="noStrike" dirty="0">
                <a:solidFill>
                  <a:srgbClr val="222222"/>
                </a:solidFill>
                <a:effectLst/>
                <a:latin typeface="+mj-lt"/>
                <a:cs typeface="Poppins" panose="00000500000000000000" pitchFamily="2" charset="0"/>
              </a:rPr>
              <a:t>Human Resources: Taking control of recruitment, promotion and performance</a:t>
            </a:r>
            <a:br>
              <a:rPr lang="en-US" sz="2400" dirty="0">
                <a:latin typeface="+mj-lt"/>
              </a:rPr>
            </a:br>
            <a:br>
              <a:rPr lang="en-US" sz="2400" dirty="0">
                <a:latin typeface="+mj-lt"/>
              </a:rPr>
            </a:br>
            <a:br>
              <a:rPr lang="en-US" sz="2400" dirty="0">
                <a:latin typeface="+mj-lt"/>
              </a:rPr>
            </a:br>
            <a:br>
              <a:rPr lang="en-US" sz="1600" dirty="0">
                <a:latin typeface="+mj-lt"/>
              </a:rPr>
            </a:br>
            <a:endParaRPr kumimoji="0" lang="en-US" altLang="en-US" sz="1600" b="0" i="0" u="none" strike="noStrike" cap="none" normalizeH="0" baseline="0" dirty="0">
              <a:ln>
                <a:noFill/>
              </a:ln>
              <a:solidFill>
                <a:schemeClr val="tx1"/>
              </a:solidFill>
              <a:effectLst/>
              <a:latin typeface="+mj-lt"/>
              <a:cs typeface="Poppins" panose="00000500000000000000" pitchFamily="2" charset="0"/>
            </a:endParaRPr>
          </a:p>
        </p:txBody>
      </p:sp>
      <p:sp>
        <p:nvSpPr>
          <p:cNvPr id="7" name="Rectangle 6">
            <a:extLst>
              <a:ext uri="{FF2B5EF4-FFF2-40B4-BE49-F238E27FC236}">
                <a16:creationId xmlns:a16="http://schemas.microsoft.com/office/drawing/2014/main" id="{DB4B49D8-22C7-2227-35DE-39234D2D02FD}"/>
              </a:ext>
            </a:extLst>
          </p:cNvPr>
          <p:cNvSpPr/>
          <p:nvPr/>
        </p:nvSpPr>
        <p:spPr>
          <a:xfrm>
            <a:off x="487711" y="1532491"/>
            <a:ext cx="3017520" cy="465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tabLst>
                <a:tab pos="228600" algn="l"/>
              </a:tabLst>
            </a:pPr>
            <a:r>
              <a:rPr kumimoji="0" lang="en-US" altLang="en-US" sz="2000" b="1" i="0" u="none" strike="noStrike" cap="none" normalizeH="0" baseline="0" dirty="0">
                <a:ln>
                  <a:noFill/>
                </a:ln>
                <a:solidFill>
                  <a:schemeClr val="bg1"/>
                </a:solidFill>
                <a:effectLst/>
                <a:latin typeface="+mj-lt"/>
                <a:ea typeface="Calibri" panose="020F0502020204030204" pitchFamily="34" charset="0"/>
                <a:cs typeface="Poppins" panose="00000500000000000000" pitchFamily="2" charset="0"/>
              </a:rPr>
              <a:t>Domain</a:t>
            </a:r>
            <a:endParaRPr kumimoji="0" lang="en-US" altLang="en-US" sz="2000" b="0" i="0" u="none" strike="noStrike" cap="none" normalizeH="0" baseline="0" dirty="0">
              <a:ln>
                <a:noFill/>
              </a:ln>
              <a:solidFill>
                <a:schemeClr val="bg1"/>
              </a:solidFill>
              <a:effectLst/>
              <a:latin typeface="+mj-lt"/>
              <a:cs typeface="Poppins" panose="00000500000000000000" pitchFamily="2" charset="0"/>
            </a:endParaRPr>
          </a:p>
        </p:txBody>
      </p:sp>
      <p:sp>
        <p:nvSpPr>
          <p:cNvPr id="8" name="Rectangle 7">
            <a:extLst>
              <a:ext uri="{FF2B5EF4-FFF2-40B4-BE49-F238E27FC236}">
                <a16:creationId xmlns:a16="http://schemas.microsoft.com/office/drawing/2014/main" id="{E1C253B8-CF82-3CA7-5605-5A11D70B6DFE}"/>
              </a:ext>
            </a:extLst>
          </p:cNvPr>
          <p:cNvSpPr/>
          <p:nvPr/>
        </p:nvSpPr>
        <p:spPr>
          <a:xfrm>
            <a:off x="3594977" y="1532491"/>
            <a:ext cx="4592292" cy="465667"/>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0" fontAlgn="base" latinLnBrk="0" hangingPunct="0">
              <a:lnSpc>
                <a:spcPct val="100000"/>
              </a:lnSpc>
              <a:spcBef>
                <a:spcPct val="0"/>
              </a:spcBef>
              <a:spcAft>
                <a:spcPct val="0"/>
              </a:spcAft>
              <a:buClrTx/>
              <a:buSzTx/>
              <a:tabLst>
                <a:tab pos="228600" algn="l"/>
              </a:tabLst>
            </a:pPr>
            <a:r>
              <a:rPr kumimoji="0" lang="en-US" altLang="en-US" sz="2000" b="1" i="0" u="none" strike="noStrike" cap="none" normalizeH="0" baseline="0" dirty="0">
                <a:ln>
                  <a:noFill/>
                </a:ln>
                <a:solidFill>
                  <a:schemeClr val="tx1"/>
                </a:solidFill>
                <a:effectLst/>
                <a:latin typeface="+mj-lt"/>
                <a:ea typeface="Calibri" panose="020F0502020204030204" pitchFamily="34" charset="0"/>
                <a:cs typeface="Poppins" panose="00000500000000000000" pitchFamily="2" charset="0"/>
              </a:rPr>
              <a:t>Sub-Domains</a:t>
            </a:r>
            <a:endParaRPr kumimoji="0" lang="en-US" altLang="en-US" sz="2000" b="0" i="0" u="none" strike="noStrike" cap="none" normalizeH="0" baseline="0" dirty="0">
              <a:ln>
                <a:noFill/>
              </a:ln>
              <a:solidFill>
                <a:schemeClr val="tx1"/>
              </a:solidFill>
              <a:effectLst/>
              <a:latin typeface="+mj-lt"/>
              <a:cs typeface="Poppins" panose="00000500000000000000" pitchFamily="2" charset="0"/>
            </a:endParaRPr>
          </a:p>
        </p:txBody>
      </p:sp>
      <p:pic>
        <p:nvPicPr>
          <p:cNvPr id="4" name="Picture 3" descr="A logo with trees and sun&#10;&#10;Description automatically generated">
            <a:extLst>
              <a:ext uri="{FF2B5EF4-FFF2-40B4-BE49-F238E27FC236}">
                <a16:creationId xmlns:a16="http://schemas.microsoft.com/office/drawing/2014/main" id="{52E5BA5E-A4D8-1EB1-395D-71CDF0896E88}"/>
              </a:ext>
            </a:extLst>
          </p:cNvPr>
          <p:cNvPicPr>
            <a:picLocks noChangeAspect="1"/>
          </p:cNvPicPr>
          <p:nvPr/>
        </p:nvPicPr>
        <p:blipFill>
          <a:blip r:embed="rId2"/>
          <a:stretch>
            <a:fillRect/>
          </a:stretch>
        </p:blipFill>
        <p:spPr>
          <a:xfrm>
            <a:off x="7855898" y="6011270"/>
            <a:ext cx="1284041" cy="830346"/>
          </a:xfrm>
          <a:prstGeom prst="rect">
            <a:avLst/>
          </a:prstGeom>
        </p:spPr>
      </p:pic>
    </p:spTree>
    <p:extLst>
      <p:ext uri="{BB962C8B-B14F-4D97-AF65-F5344CB8AC3E}">
        <p14:creationId xmlns:p14="http://schemas.microsoft.com/office/powerpoint/2010/main" val="2989649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logo with trees and sun&#10;&#10;Description automatically generated">
            <a:extLst>
              <a:ext uri="{FF2B5EF4-FFF2-40B4-BE49-F238E27FC236}">
                <a16:creationId xmlns:a16="http://schemas.microsoft.com/office/drawing/2014/main" id="{84E01736-AF86-0F36-5F2E-0B5BAA61CA50}"/>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407325" y="417819"/>
            <a:ext cx="3664178" cy="248854"/>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4: Adaptive operations</a:t>
            </a:r>
            <a:endParaRPr lang="en-US" sz="1200" b="1" dirty="0">
              <a:solidFill>
                <a:schemeClr val="bg1"/>
              </a:solidFill>
              <a:effectLst/>
              <a:latin typeface="+mj-lt"/>
              <a:cs typeface="Poppins" panose="00000500000000000000" pitchFamily="2" charset="0"/>
            </a:endParaRPr>
          </a:p>
          <a:p>
            <a:endParaRPr lang="en-US" sz="1200" dirty="0">
              <a:latin typeface="+mj-lt"/>
              <a:cs typeface="Poppins" panose="00000500000000000000" pitchFamily="2" charset="0"/>
            </a:endParaRPr>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4244323784"/>
              </p:ext>
            </p:extLst>
          </p:nvPr>
        </p:nvGraphicFramePr>
        <p:xfrm>
          <a:off x="397236" y="1164381"/>
          <a:ext cx="8340382" cy="4946953"/>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192836">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a:t>
                      </a:r>
                      <a:r>
                        <a:rPr lang="en-US" sz="1100" b="1" i="0" u="none" strike="noStrike" dirty="0" err="1">
                          <a:solidFill>
                            <a:schemeClr val="bg1"/>
                          </a:solidFill>
                          <a:effectLst/>
                          <a:latin typeface="+mj-lt"/>
                          <a:cs typeface="Poppins" panose="00000500000000000000" pitchFamily="2" charset="0"/>
                        </a:rPr>
                        <a:t>behaviours</a:t>
                      </a:r>
                      <a:r>
                        <a:rPr lang="en-US" sz="1100" b="1" i="0" u="none" strike="noStrike" dirty="0">
                          <a:solidFill>
                            <a:schemeClr val="bg1"/>
                          </a:solidFill>
                          <a:effectLst/>
                          <a:latin typeface="+mj-lt"/>
                          <a:cs typeface="Poppins" panose="00000500000000000000" pitchFamily="2" charset="0"/>
                        </a:rPr>
                        <a:t>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2426154913"/>
                  </a:ext>
                </a:extLst>
              </a:tr>
              <a:tr h="311102">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43434544"/>
                  </a:ext>
                </a:extLst>
              </a:tr>
              <a:tr h="2122689">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Demonstrate financial management skills in an MSD context: understanding fixed vs. operating costs, fluctuations of intervention costs over time, prioritization of salaries for key positions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Coach finance leaders to understand MSD strategy and its budget implications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Engage technical teams in developing budgets, build their capacity to forecast &amp; track spending  </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Align operational and business administration systems, including across consortium partners</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Robust system for dealing with unpredictable expenditures and communicating with donor</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Streamlined processes for basic functions (timesheets, expenses, payment requests)</a:t>
                      </a:r>
                    </a:p>
                    <a:p>
                      <a:pPr marL="285750" indent="-2857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285750" indent="-2857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Project teams understand their budgets without being overly focused on spending exactly as projected</a:t>
                      </a:r>
                    </a:p>
                    <a:p>
                      <a:pPr marL="171450" indent="-171450" rtl="0" fontAlgn="base">
                        <a:spcBef>
                          <a:spcPts val="0"/>
                        </a:spcBef>
                        <a:spcAft>
                          <a:spcPts val="0"/>
                        </a:spcAft>
                        <a:buFont typeface="Arial" panose="020B0604020202020204" pitchFamily="34" charset="0"/>
                        <a:buChar char="•"/>
                      </a:pPr>
                      <a:endParaRPr lang="en-US" sz="1100" dirty="0">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r h="257735">
                <a:tc gridSpan="2">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Poppins" panose="00000500000000000000" pitchFamily="2" charset="0"/>
                          <a:ea typeface="+mn-ea"/>
                          <a:cs typeface="Poppins" panose="00000500000000000000" pitchFamily="2" charset="0"/>
                        </a:rPr>
                        <a:t>What does it look like? Self-assessment questions</a:t>
                      </a:r>
                      <a:endParaRPr lang="en-US" sz="1100" b="0" i="0" u="none" strike="noStrike" dirty="0">
                        <a:solidFill>
                          <a:srgbClr val="202124"/>
                        </a:solidFill>
                        <a:effectLst/>
                        <a:latin typeface="Poppins" panose="00000500000000000000" pitchFamily="2" charset="0"/>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432491"/>
                  </a:ext>
                </a:extLst>
              </a:tr>
              <a:tr h="843166">
                <a:tc gridSpan="2">
                  <a:txBody>
                    <a:bodyPr/>
                    <a:lstStyle/>
                    <a:p>
                      <a:pPr marL="171450" indent="-171450" rtl="0">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What is the pressure to spend on your project? How often and in what contexts does the project’s burn rate come into conversation?</a:t>
                      </a:r>
                    </a:p>
                    <a:p>
                      <a:pPr marL="171450" indent="-171450" rtl="0">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How regularly and in what forums are your technical teams involved in conversation about the budget for their work?</a:t>
                      </a:r>
                    </a:p>
                    <a:p>
                      <a:pPr marL="171450" indent="-171450" rtl="0">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How much of the overall project budget are you spending this year? Have you put money into play early enough to lower anxieties about burn rate and to have a chance to discover opportunities?</a:t>
                      </a:r>
                      <a:endParaRPr lang="en-US" sz="1100" b="0" dirty="0">
                        <a:effectLst/>
                        <a:latin typeface="+mj-lt"/>
                        <a:cs typeface="Poppins" panose="00000500000000000000" pitchFamily="2" charset="0"/>
                      </a:endParaRPr>
                    </a:p>
                    <a:p>
                      <a:pPr marL="171450" indent="-171450" rtl="0">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Are you managing the spend forecast for future years while also accounting for spend and annual budget?</a:t>
                      </a:r>
                    </a:p>
                    <a:p>
                      <a:pPr marL="171450" indent="-171450" rtl="0">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a:buFont typeface="Wingdings" panose="05000000000000000000" pitchFamily="2" charset="2"/>
                        <a:buChar char="ü"/>
                      </a:pPr>
                      <a:r>
                        <a:rPr lang="en-US" sz="1100" b="0" dirty="0">
                          <a:effectLst/>
                          <a:latin typeface="+mj-lt"/>
                          <a:cs typeface="Poppins" panose="00000500000000000000" pitchFamily="2" charset="0"/>
                        </a:rPr>
                        <a:t>How easily can you move budget items between categories to enable adaptive management?</a:t>
                      </a:r>
                      <a:endParaRPr lang="en-US" sz="1100" b="0" dirty="0">
                        <a:effectLst/>
                        <a:latin typeface="Poppins" panose="00000500000000000000" pitchFamily="2" charset="0"/>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
        <p:nvSpPr>
          <p:cNvPr id="11" name="Rectangle 10">
            <a:extLst>
              <a:ext uri="{FF2B5EF4-FFF2-40B4-BE49-F238E27FC236}">
                <a16:creationId xmlns:a16="http://schemas.microsoft.com/office/drawing/2014/main" id="{96BBBF79-26E0-8098-EA64-0FB90206F8D5}"/>
              </a:ext>
            </a:extLst>
          </p:cNvPr>
          <p:cNvSpPr/>
          <p:nvPr/>
        </p:nvSpPr>
        <p:spPr>
          <a:xfrm>
            <a:off x="407325" y="676767"/>
            <a:ext cx="8330294" cy="23875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A: </a:t>
            </a:r>
            <a:r>
              <a:rPr lang="en-US" sz="1200" i="0" u="none" strike="noStrike" dirty="0">
                <a:solidFill>
                  <a:srgbClr val="434343"/>
                </a:solidFill>
                <a:effectLst/>
                <a:latin typeface="+mj-lt"/>
                <a:cs typeface="Poppins" panose="00000500000000000000" pitchFamily="2" charset="0"/>
              </a:rPr>
              <a:t>Finance: Strategically managing the budget and optimizing resources over time</a:t>
            </a:r>
            <a:endParaRPr lang="en-US" sz="1200" dirty="0">
              <a:effectLst/>
              <a:latin typeface="+mj-lt"/>
              <a:cs typeface="Poppins" panose="00000500000000000000" pitchFamily="2" charset="0"/>
            </a:endParaRPr>
          </a:p>
          <a:p>
            <a:endParaRPr lang="en-US" sz="1200" b="1" dirty="0">
              <a:solidFill>
                <a:schemeClr val="tx1"/>
              </a:solidFill>
              <a:effectLst/>
              <a:latin typeface="+mj-lt"/>
              <a:cs typeface="Poppins" panose="00000500000000000000" pitchFamily="2" charset="0"/>
            </a:endParaRPr>
          </a:p>
          <a:p>
            <a:br>
              <a:rPr lang="en-US" sz="1200" dirty="0">
                <a:latin typeface="+mj-lt"/>
                <a:cs typeface="Poppins" panose="00000500000000000000" pitchFamily="2" charset="0"/>
              </a:rPr>
            </a:br>
            <a:br>
              <a:rPr lang="en-US" sz="1200" b="1" dirty="0">
                <a:solidFill>
                  <a:schemeClr val="tx1"/>
                </a:solidFill>
                <a:effectLst/>
                <a:latin typeface="+mj-lt"/>
                <a:cs typeface="Poppins" panose="00000500000000000000" pitchFamily="2" charset="0"/>
              </a:rPr>
            </a:br>
            <a:br>
              <a:rPr lang="en-US" sz="1200" b="1" dirty="0">
                <a:solidFill>
                  <a:schemeClr val="tx1"/>
                </a:solidFill>
                <a:effectLst/>
                <a:latin typeface="+mj-lt"/>
                <a:cs typeface="Poppins" panose="00000500000000000000" pitchFamily="2" charset="0"/>
              </a:rPr>
            </a:br>
            <a:endParaRPr lang="en-US" sz="1200" b="1" dirty="0">
              <a:solidFill>
                <a:schemeClr val="tx1"/>
              </a:solidFill>
              <a:effectLst/>
              <a:latin typeface="+mj-lt"/>
              <a:cs typeface="Poppins" panose="00000500000000000000" pitchFamily="2" charset="0"/>
            </a:endParaRPr>
          </a:p>
          <a:p>
            <a:endParaRPr lang="en-US" sz="1200" dirty="0">
              <a:solidFill>
                <a:schemeClr val="tx1"/>
              </a:solidFill>
              <a:latin typeface="+mj-lt"/>
              <a:cs typeface="Poppins" panose="00000500000000000000" pitchFamily="2" charset="0"/>
            </a:endParaRPr>
          </a:p>
          <a:p>
            <a:endParaRPr lang="en-US" sz="1200" dirty="0">
              <a:solidFill>
                <a:schemeClr val="tx1"/>
              </a:solidFill>
              <a:latin typeface="+mj-lt"/>
              <a:cs typeface="Poppins" panose="00000500000000000000" pitchFamily="2" charset="0"/>
            </a:endParaRPr>
          </a:p>
        </p:txBody>
      </p:sp>
    </p:spTree>
    <p:extLst>
      <p:ext uri="{BB962C8B-B14F-4D97-AF65-F5344CB8AC3E}">
        <p14:creationId xmlns:p14="http://schemas.microsoft.com/office/powerpoint/2010/main" val="2499222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logo with trees and sun&#10;&#10;Description automatically generated">
            <a:extLst>
              <a:ext uri="{FF2B5EF4-FFF2-40B4-BE49-F238E27FC236}">
                <a16:creationId xmlns:a16="http://schemas.microsoft.com/office/drawing/2014/main" id="{84E01736-AF86-0F36-5F2E-0B5BAA61CA50}"/>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397749" y="394515"/>
            <a:ext cx="3664178" cy="248854"/>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4: Adaptive operations</a:t>
            </a:r>
            <a:endParaRPr lang="en-US" sz="1200" b="1" dirty="0">
              <a:solidFill>
                <a:schemeClr val="bg1"/>
              </a:solidFill>
              <a:effectLst/>
              <a:latin typeface="+mj-lt"/>
              <a:cs typeface="Poppins" panose="00000500000000000000" pitchFamily="2" charset="0"/>
            </a:endParaRPr>
          </a:p>
          <a:p>
            <a:endParaRPr lang="en-US" sz="1200" dirty="0">
              <a:latin typeface="+mj-lt"/>
              <a:cs typeface="Poppins" panose="00000500000000000000" pitchFamily="2" charset="0"/>
            </a:endParaRPr>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2852953117"/>
              </p:ext>
            </p:extLst>
          </p:nvPr>
        </p:nvGraphicFramePr>
        <p:xfrm>
          <a:off x="397236" y="1164381"/>
          <a:ext cx="8340382" cy="4846889"/>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234256">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a:t>
                      </a:r>
                      <a:r>
                        <a:rPr lang="en-US" sz="1100" b="1" i="0" u="none" strike="noStrike" dirty="0" err="1">
                          <a:solidFill>
                            <a:schemeClr val="bg1"/>
                          </a:solidFill>
                          <a:effectLst/>
                          <a:latin typeface="+mj-lt"/>
                          <a:cs typeface="Poppins" panose="00000500000000000000" pitchFamily="2" charset="0"/>
                        </a:rPr>
                        <a:t>behaviours</a:t>
                      </a:r>
                      <a:r>
                        <a:rPr lang="en-US" sz="1100" b="1" i="0" u="none" strike="noStrike" dirty="0">
                          <a:solidFill>
                            <a:schemeClr val="bg1"/>
                          </a:solidFill>
                          <a:effectLst/>
                          <a:latin typeface="+mj-lt"/>
                          <a:cs typeface="Poppins" panose="00000500000000000000" pitchFamily="2" charset="0"/>
                        </a:rPr>
                        <a:t>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2426154913"/>
                  </a:ext>
                </a:extLst>
              </a:tr>
              <a:tr h="241573">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10706621"/>
                  </a:ext>
                </a:extLst>
              </a:tr>
              <a:tr h="2330423">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Understand operations and procurement rules and processes.</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Assess the risk appetite of the donor  manager and HQ project manager/oversight</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Influence HQ teams and donor counterparts to gain approvals/permission to adapt internal procedures to MSD project</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Coach grants and procurement staff to understand MSD strategy and why partnerships may be managed differently than other projects</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Operations is positioned as part of senior management team</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Operations understand technical strategies and are consulted on instruments/mechanisms for different partnerships.</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An entrepreneurial approach to procurement, grounded in understanding of rules of the donor.</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Implement risk mitigation strategies that satisfy donor and implementer risks.</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r h="234256">
                <a:tc gridSpan="2">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What does it look like? Self-assessment questions</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432491"/>
                  </a:ext>
                </a:extLst>
              </a:tr>
              <a:tr h="1806381">
                <a:tc gridSpan="2">
                  <a:txBody>
                    <a:bodyPr/>
                    <a:lstStyle/>
                    <a:p>
                      <a:pPr marL="17145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dirty="0">
                          <a:solidFill>
                            <a:schemeClr val="tx1"/>
                          </a:solidFill>
                          <a:effectLst/>
                          <a:latin typeface="+mj-lt"/>
                          <a:ea typeface="+mn-ea"/>
                          <a:cs typeface="Poppins" panose="00000500000000000000" pitchFamily="2" charset="0"/>
                        </a:rPr>
                        <a:t>What is your current approval process for partnerships/grants: who is responsible for approving what? Where are the main bottlenecks?</a:t>
                      </a:r>
                    </a:p>
                    <a:p>
                      <a:pPr marL="17145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lang="en-US" sz="1100" b="0" i="0" u="none" strike="noStrike" kern="1200" dirty="0">
                        <a:solidFill>
                          <a:schemeClr val="tx1"/>
                        </a:solidFill>
                        <a:effectLst/>
                        <a:latin typeface="+mj-lt"/>
                        <a:ea typeface="+mn-ea"/>
                        <a:cs typeface="Poppins" panose="00000500000000000000" pitchFamily="2" charset="0"/>
                      </a:endParaRPr>
                    </a:p>
                    <a:p>
                      <a:pPr marL="171450" marR="0" lvl="0" indent="-171450" algn="l" defTabSz="914377"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100" b="0" i="0" u="none" strike="noStrike" kern="1200" dirty="0">
                          <a:solidFill>
                            <a:schemeClr val="tx1"/>
                          </a:solidFill>
                          <a:effectLst/>
                          <a:latin typeface="+mj-lt"/>
                          <a:ea typeface="+mn-ea"/>
                          <a:cs typeface="Poppins" panose="00000500000000000000" pitchFamily="2" charset="0"/>
                        </a:rPr>
                        <a:t>What proportion of partnerships are getting quickly approved? What proportion get stuck in lengthy delays and multiple rounds of review? </a:t>
                      </a:r>
                    </a:p>
                    <a:p>
                      <a:pPr marL="171450" indent="-171450" rtl="0">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 you have a proactive, competent, solutions-oriented operations team that is bought into MSD strategy and actively helping problem-solve compliance issues?</a:t>
                      </a:r>
                    </a:p>
                    <a:p>
                      <a:pPr marL="171450" indent="-171450" rtl="0">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a:buFont typeface="Wingdings" panose="05000000000000000000" pitchFamily="2" charset="2"/>
                        <a:buChar char="ü"/>
                      </a:pPr>
                      <a:r>
                        <a:rPr lang="en-US" sz="1100" dirty="0">
                          <a:latin typeface="+mj-lt"/>
                          <a:cs typeface="Poppins" panose="00000500000000000000" pitchFamily="2" charset="0"/>
                        </a:rPr>
                        <a:t>How easily are partnership agreements amended/adjusted/improved?</a:t>
                      </a:r>
                      <a:endParaRPr lang="en-US" sz="1100" b="0" i="0" u="none" strike="noStrike" kern="1200" dirty="0">
                        <a:solidFill>
                          <a:schemeClr val="tx1"/>
                        </a:solidFill>
                        <a:effectLst/>
                        <a:latin typeface="+mj-lt"/>
                        <a:ea typeface="+mn-ea"/>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
        <p:nvSpPr>
          <p:cNvPr id="12" name="Rectangle 11">
            <a:extLst>
              <a:ext uri="{FF2B5EF4-FFF2-40B4-BE49-F238E27FC236}">
                <a16:creationId xmlns:a16="http://schemas.microsoft.com/office/drawing/2014/main" id="{9393BD93-8320-C9B4-E714-7FA3B23DBD30}"/>
              </a:ext>
            </a:extLst>
          </p:cNvPr>
          <p:cNvSpPr/>
          <p:nvPr/>
        </p:nvSpPr>
        <p:spPr>
          <a:xfrm>
            <a:off x="397748" y="643369"/>
            <a:ext cx="8348503" cy="24885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B: </a:t>
            </a:r>
            <a:r>
              <a:rPr lang="en-US" sz="1200" b="0" i="0" u="none" strike="noStrike" dirty="0">
                <a:solidFill>
                  <a:srgbClr val="222222"/>
                </a:solidFill>
                <a:effectLst/>
                <a:latin typeface="+mj-lt"/>
                <a:cs typeface="Poppins" panose="00000500000000000000" pitchFamily="2" charset="0"/>
              </a:rPr>
              <a:t>Grants &amp; Procurement: Using </a:t>
            </a:r>
            <a:r>
              <a:rPr lang="en-US" sz="1200" dirty="0">
                <a:solidFill>
                  <a:srgbClr val="222222"/>
                </a:solidFill>
                <a:latin typeface="+mj-lt"/>
                <a:cs typeface="Poppins" panose="00000500000000000000" pitchFamily="2" charset="0"/>
              </a:rPr>
              <a:t>t</a:t>
            </a:r>
            <a:r>
              <a:rPr lang="en-US" sz="1200" b="0" i="0" u="none" strike="noStrike" dirty="0">
                <a:solidFill>
                  <a:srgbClr val="222222"/>
                </a:solidFill>
                <a:effectLst/>
                <a:latin typeface="+mj-lt"/>
                <a:cs typeface="Poppins" panose="00000500000000000000" pitchFamily="2" charset="0"/>
              </a:rPr>
              <a:t>he right instruments for the right partnerships</a:t>
            </a:r>
            <a:endParaRPr lang="en-US" sz="1200" b="0" dirty="0">
              <a:effectLst/>
              <a:latin typeface="+mj-lt"/>
              <a:cs typeface="Poppins" panose="00000500000000000000" pitchFamily="2" charset="0"/>
            </a:endParaRPr>
          </a:p>
          <a:p>
            <a:endParaRPr lang="en-US" sz="1200" dirty="0">
              <a:effectLst/>
              <a:latin typeface="+mj-lt"/>
              <a:cs typeface="Poppins" panose="00000500000000000000" pitchFamily="2" charset="0"/>
            </a:endParaRPr>
          </a:p>
          <a:p>
            <a:endParaRPr lang="en-US" sz="1200" b="1" dirty="0">
              <a:solidFill>
                <a:schemeClr val="tx1"/>
              </a:solidFill>
              <a:effectLst/>
              <a:latin typeface="+mj-lt"/>
              <a:cs typeface="Poppins" panose="00000500000000000000" pitchFamily="2" charset="0"/>
            </a:endParaRPr>
          </a:p>
          <a:p>
            <a:br>
              <a:rPr lang="en-US" sz="1200" dirty="0">
                <a:latin typeface="+mj-lt"/>
                <a:cs typeface="Poppins" panose="00000500000000000000" pitchFamily="2" charset="0"/>
              </a:rPr>
            </a:br>
            <a:br>
              <a:rPr lang="en-US" sz="1200" b="1" dirty="0">
                <a:solidFill>
                  <a:schemeClr val="tx1"/>
                </a:solidFill>
                <a:effectLst/>
                <a:latin typeface="+mj-lt"/>
                <a:cs typeface="Poppins" panose="00000500000000000000" pitchFamily="2" charset="0"/>
              </a:rPr>
            </a:br>
            <a:br>
              <a:rPr lang="en-US" sz="1200" b="1" dirty="0">
                <a:solidFill>
                  <a:schemeClr val="tx1"/>
                </a:solidFill>
                <a:effectLst/>
                <a:latin typeface="+mj-lt"/>
                <a:cs typeface="Poppins" panose="00000500000000000000" pitchFamily="2" charset="0"/>
              </a:rPr>
            </a:br>
            <a:endParaRPr lang="en-US" sz="1200" b="1" dirty="0">
              <a:solidFill>
                <a:schemeClr val="tx1"/>
              </a:solidFill>
              <a:effectLst/>
              <a:latin typeface="+mj-lt"/>
              <a:cs typeface="Poppins" panose="00000500000000000000" pitchFamily="2" charset="0"/>
            </a:endParaRPr>
          </a:p>
          <a:p>
            <a:endParaRPr lang="en-US" sz="1200" dirty="0">
              <a:solidFill>
                <a:schemeClr val="tx1"/>
              </a:solidFill>
              <a:latin typeface="+mj-lt"/>
              <a:cs typeface="Poppins" panose="00000500000000000000" pitchFamily="2" charset="0"/>
            </a:endParaRPr>
          </a:p>
        </p:txBody>
      </p:sp>
    </p:spTree>
    <p:extLst>
      <p:ext uri="{BB962C8B-B14F-4D97-AF65-F5344CB8AC3E}">
        <p14:creationId xmlns:p14="http://schemas.microsoft.com/office/powerpoint/2010/main" val="744430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logo with trees and sun&#10;&#10;Description automatically generated">
            <a:extLst>
              <a:ext uri="{FF2B5EF4-FFF2-40B4-BE49-F238E27FC236}">
                <a16:creationId xmlns:a16="http://schemas.microsoft.com/office/drawing/2014/main" id="{84E01736-AF86-0F36-5F2E-0B5BAA61CA50}"/>
              </a:ext>
            </a:extLst>
          </p:cNvPr>
          <p:cNvPicPr>
            <a:picLocks noChangeAspect="1"/>
          </p:cNvPicPr>
          <p:nvPr/>
        </p:nvPicPr>
        <p:blipFill>
          <a:blip r:embed="rId2"/>
          <a:stretch>
            <a:fillRect/>
          </a:stretch>
        </p:blipFill>
        <p:spPr>
          <a:xfrm>
            <a:off x="7855898" y="6011270"/>
            <a:ext cx="1284041" cy="830346"/>
          </a:xfrm>
          <a:prstGeom prst="rect">
            <a:avLst/>
          </a:prstGeom>
        </p:spPr>
      </p:pic>
      <p:sp>
        <p:nvSpPr>
          <p:cNvPr id="5" name="Rectangle 4">
            <a:extLst>
              <a:ext uri="{FF2B5EF4-FFF2-40B4-BE49-F238E27FC236}">
                <a16:creationId xmlns:a16="http://schemas.microsoft.com/office/drawing/2014/main" id="{9E135F93-7CDF-1666-5BFF-ED87B2EF8308}"/>
              </a:ext>
            </a:extLst>
          </p:cNvPr>
          <p:cNvSpPr/>
          <p:nvPr/>
        </p:nvSpPr>
        <p:spPr>
          <a:xfrm>
            <a:off x="415635" y="417819"/>
            <a:ext cx="3664178" cy="248854"/>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latin typeface="+mj-lt"/>
                <a:cs typeface="Poppins" panose="00000500000000000000" pitchFamily="2" charset="0"/>
              </a:rPr>
              <a:t>Domain 4: Adaptive operations</a:t>
            </a:r>
            <a:endParaRPr lang="en-US" sz="1200" b="1" dirty="0">
              <a:solidFill>
                <a:schemeClr val="bg1"/>
              </a:solidFill>
              <a:effectLst/>
              <a:latin typeface="+mj-lt"/>
              <a:cs typeface="Poppins" panose="00000500000000000000" pitchFamily="2" charset="0"/>
            </a:endParaRPr>
          </a:p>
          <a:p>
            <a:endParaRPr lang="en-US" sz="1200" dirty="0">
              <a:latin typeface="+mj-lt"/>
              <a:cs typeface="Poppins" panose="00000500000000000000" pitchFamily="2" charset="0"/>
            </a:endParaRPr>
          </a:p>
        </p:txBody>
      </p:sp>
      <p:graphicFrame>
        <p:nvGraphicFramePr>
          <p:cNvPr id="8" name="Table 7">
            <a:extLst>
              <a:ext uri="{FF2B5EF4-FFF2-40B4-BE49-F238E27FC236}">
                <a16:creationId xmlns:a16="http://schemas.microsoft.com/office/drawing/2014/main" id="{42468E72-025C-208D-EEE9-2CF688A45ADE}"/>
              </a:ext>
            </a:extLst>
          </p:cNvPr>
          <p:cNvGraphicFramePr>
            <a:graphicFrameLocks noGrp="1"/>
          </p:cNvGraphicFramePr>
          <p:nvPr>
            <p:extLst>
              <p:ext uri="{D42A27DB-BD31-4B8C-83A1-F6EECF244321}">
                <p14:modId xmlns:p14="http://schemas.microsoft.com/office/powerpoint/2010/main" val="1583533883"/>
              </p:ext>
            </p:extLst>
          </p:nvPr>
        </p:nvGraphicFramePr>
        <p:xfrm>
          <a:off x="397236" y="1164381"/>
          <a:ext cx="8340382" cy="4959966"/>
        </p:xfrm>
        <a:graphic>
          <a:graphicData uri="http://schemas.openxmlformats.org/drawingml/2006/table">
            <a:tbl>
              <a:tblPr/>
              <a:tblGrid>
                <a:gridCol w="4170191">
                  <a:extLst>
                    <a:ext uri="{9D8B030D-6E8A-4147-A177-3AD203B41FA5}">
                      <a16:colId xmlns:a16="http://schemas.microsoft.com/office/drawing/2014/main" val="740156246"/>
                    </a:ext>
                  </a:extLst>
                </a:gridCol>
                <a:gridCol w="4170191">
                  <a:extLst>
                    <a:ext uri="{9D8B030D-6E8A-4147-A177-3AD203B41FA5}">
                      <a16:colId xmlns:a16="http://schemas.microsoft.com/office/drawing/2014/main" val="1110378392"/>
                    </a:ext>
                  </a:extLst>
                </a:gridCol>
              </a:tblGrid>
              <a:tr h="220385">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Leader </a:t>
                      </a:r>
                      <a:r>
                        <a:rPr lang="en-US" sz="1100" b="1" i="0" u="none" strike="noStrike" dirty="0" err="1">
                          <a:solidFill>
                            <a:schemeClr val="bg1"/>
                          </a:solidFill>
                          <a:effectLst/>
                          <a:latin typeface="+mj-lt"/>
                          <a:cs typeface="Poppins" panose="00000500000000000000" pitchFamily="2" charset="0"/>
                        </a:rPr>
                        <a:t>behaviours</a:t>
                      </a:r>
                      <a:r>
                        <a:rPr lang="en-US" sz="1100" b="1" i="0" u="none" strike="noStrike" dirty="0">
                          <a:solidFill>
                            <a:schemeClr val="bg1"/>
                          </a:solidFill>
                          <a:effectLst/>
                          <a:latin typeface="+mj-lt"/>
                          <a:cs typeface="Poppins" panose="00000500000000000000" pitchFamily="2" charset="0"/>
                        </a:rPr>
                        <a:t> </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a:txBody>
                    <a:bodyPr/>
                    <a:lstStyle/>
                    <a:p>
                      <a:pPr algn="ctr" rtl="0" fontAlgn="t">
                        <a:spcBef>
                          <a:spcPts val="0"/>
                        </a:spcBef>
                        <a:spcAft>
                          <a:spcPts val="0"/>
                        </a:spcAft>
                      </a:pPr>
                      <a:r>
                        <a:rPr lang="en-US" sz="1100" b="1" i="0" u="none" strike="noStrike" dirty="0">
                          <a:solidFill>
                            <a:schemeClr val="bg1"/>
                          </a:solidFill>
                          <a:effectLst/>
                          <a:latin typeface="+mj-lt"/>
                          <a:cs typeface="Poppins" panose="00000500000000000000" pitchFamily="2" charset="0"/>
                        </a:rPr>
                        <a:t>Org behaviors/dynamics</a:t>
                      </a:r>
                      <a:endParaRPr lang="en-US" sz="1100" dirty="0">
                        <a:solidFill>
                          <a:schemeClr val="bg1"/>
                        </a:solidFill>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extLst>
                  <a:ext uri="{0D108BD9-81ED-4DB2-BD59-A6C34878D82A}">
                    <a16:rowId xmlns:a16="http://schemas.microsoft.com/office/drawing/2014/main" val="2426154913"/>
                  </a:ext>
                </a:extLst>
              </a:tr>
              <a:tr h="220385">
                <a:tc>
                  <a:txBody>
                    <a:bodyPr/>
                    <a:lstStyle/>
                    <a:p>
                      <a:pPr marL="0" indent="0" algn="ctr" rtl="0" fontAlgn="base">
                        <a:spcBef>
                          <a:spcPts val="0"/>
                        </a:spcBef>
                        <a:spcAft>
                          <a:spcPts val="0"/>
                        </a:spcAft>
                        <a:buFont typeface="Arial" panose="020B0604020202020204" pitchFamily="34" charset="0"/>
                        <a:buNone/>
                      </a:pPr>
                      <a:r>
                        <a:rPr lang="en-US" sz="1100" b="0" i="1" u="none" strike="noStrike" dirty="0">
                          <a:solidFill>
                            <a:srgbClr val="202124"/>
                          </a:solidFill>
                          <a:effectLst/>
                          <a:latin typeface="+mj-lt"/>
                          <a:cs typeface="Poppins" panose="00000500000000000000" pitchFamily="2" charset="0"/>
                        </a:rPr>
                        <a:t>Leaders with this competency……</a:t>
                      </a:r>
                      <a:endParaRPr lang="en-US" sz="1100" b="0" i="1" u="none" strike="noStrike" dirty="0">
                        <a:solidFill>
                          <a:srgbClr val="202124"/>
                        </a:solidFill>
                        <a:effectLst/>
                        <a:highlight>
                          <a:srgbClr val="FFFF00"/>
                        </a:highligh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indent="0" algn="ctr" rtl="0" fontAlgn="base">
                        <a:spcBef>
                          <a:spcPts val="0"/>
                        </a:spcBef>
                        <a:spcAft>
                          <a:spcPts val="0"/>
                        </a:spcAft>
                        <a:buFont typeface="Arial" panose="020B0604020202020204" pitchFamily="34" charset="0"/>
                        <a:buNone/>
                      </a:pPr>
                      <a:r>
                        <a:rPr lang="en-US" sz="1100" i="1" dirty="0">
                          <a:effectLst/>
                          <a:latin typeface="+mj-lt"/>
                          <a:cs typeface="Poppins" panose="00000500000000000000" pitchFamily="2" charset="0"/>
                        </a:rPr>
                        <a:t>Organizations/programs/teams with this capacity…..</a:t>
                      </a: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77968142"/>
                  </a:ext>
                </a:extLst>
              </a:tr>
              <a:tr h="2147869">
                <a:tc>
                  <a:txBody>
                    <a:bodyPr/>
                    <a:lstStyle/>
                    <a:p>
                      <a:pPr marL="171450" marR="0" lvl="0" indent="-171450" algn="l" defTabSz="914377"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100" b="0" i="0" u="none" strike="noStrike" kern="1200" dirty="0">
                          <a:solidFill>
                            <a:schemeClr val="tx1"/>
                          </a:solidFill>
                          <a:effectLst/>
                          <a:latin typeface="+mj-lt"/>
                          <a:ea typeface="+mn-ea"/>
                          <a:cs typeface="Poppins" panose="00000500000000000000" pitchFamily="2" charset="0"/>
                        </a:rPr>
                        <a:t>Generate buy-in and support from HR staff to the MSD vision and its personnel requirements</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Adapt standard recruitment processes to attract team members with the right skills and mindset</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Adapt performance review processes to prioritize learning &amp; creativity, rewarding strong contributors. </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Provide feedback and link staff to new opportunities (tasks, placements, trainings, mentoring)</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Value all people equally - no favorites.</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Competency-focused hiring strategies</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Creative recruitment strategies for new staff</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Flexible pay to attract and retain the right people</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buFont typeface="Arial" panose="020B0604020202020204" pitchFamily="34" charset="0"/>
                        <a:buChar char="•"/>
                      </a:pPr>
                      <a:r>
                        <a:rPr lang="en-US" sz="1100" b="0" i="0" u="none" strike="noStrike" kern="1200" dirty="0">
                          <a:solidFill>
                            <a:schemeClr val="tx1"/>
                          </a:solidFill>
                          <a:effectLst/>
                          <a:latin typeface="+mj-lt"/>
                          <a:ea typeface="+mn-ea"/>
                          <a:cs typeface="Poppins" panose="00000500000000000000" pitchFamily="2" charset="0"/>
                        </a:rPr>
                        <a:t>On-boarding processes for new-comers are comprehensive and designed to quickly and effectively integrate them into the team culture </a:t>
                      </a:r>
                    </a:p>
                    <a:p>
                      <a:pPr marL="171450" indent="-171450" rtl="0" fontAlgn="base">
                        <a:buFont typeface="Arial" panose="020B0604020202020204" pitchFamily="34" charset="0"/>
                        <a:buChar char="•"/>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fontAlgn="base">
                        <a:spcBef>
                          <a:spcPts val="0"/>
                        </a:spcBef>
                        <a:spcAft>
                          <a:spcPts val="0"/>
                        </a:spcAft>
                        <a:buFont typeface="Arial" panose="020B0604020202020204" pitchFamily="34" charset="0"/>
                        <a:buChar char="•"/>
                      </a:pPr>
                      <a:r>
                        <a:rPr lang="en-US" sz="1100" dirty="0">
                          <a:solidFill>
                            <a:schemeClr val="tx1"/>
                          </a:solidFill>
                          <a:effectLst/>
                          <a:latin typeface="+mj-lt"/>
                          <a:cs typeface="Poppins" panose="00000500000000000000" pitchFamily="2" charset="0"/>
                        </a:rPr>
                        <a:t>Poor performers are phased out and high performers rewarded through remuneration and professional development </a:t>
                      </a:r>
                      <a:endParaRPr lang="en-US" sz="1100" dirty="0">
                        <a:effectLst/>
                        <a:latin typeface="+mj-lt"/>
                        <a:cs typeface="Poppins" panose="00000500000000000000" pitchFamily="2" charset="0"/>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2325631"/>
                  </a:ext>
                </a:extLst>
              </a:tr>
              <a:tr h="234987">
                <a:tc gridSpan="2">
                  <a:txBody>
                    <a:bodyPr/>
                    <a:lstStyle/>
                    <a:p>
                      <a:pPr marL="0" marR="0" lvl="0" indent="0" algn="ctr" defTabSz="914377"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100" b="1" i="0" u="none" strike="noStrike" kern="1200" dirty="0">
                          <a:solidFill>
                            <a:schemeClr val="bg1"/>
                          </a:solidFill>
                          <a:effectLst/>
                          <a:latin typeface="+mj-lt"/>
                          <a:ea typeface="+mn-ea"/>
                          <a:cs typeface="Poppins" panose="00000500000000000000" pitchFamily="2" charset="0"/>
                        </a:rPr>
                        <a:t>What does it look like? Self-assessment questions</a:t>
                      </a:r>
                      <a:endParaRPr lang="en-US" sz="1100" b="0" i="0" u="none" strike="noStrike" dirty="0">
                        <a:solidFill>
                          <a:srgbClr val="202124"/>
                        </a:solidFill>
                        <a:effectLst/>
                        <a:latin typeface="+mj-lt"/>
                        <a:cs typeface="Poppins" panose="00000500000000000000" pitchFamily="2" charset="0"/>
                      </a:endParaRP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solidFill>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5432491"/>
                  </a:ext>
                </a:extLst>
              </a:tr>
              <a:tr h="2023263">
                <a:tc gridSpan="2">
                  <a:txBody>
                    <a:bodyPr/>
                    <a:lstStyle/>
                    <a:p>
                      <a:pPr marL="171450" indent="-171450" rtl="0">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Does your hiring process provide you access to quality personnel with a variety of relevant experiences (not just development sector)?</a:t>
                      </a:r>
                    </a:p>
                    <a:p>
                      <a:pPr marL="171450" indent="-171450" rtl="0">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To what extent are all key technical personnel hired based on MSD competencies?</a:t>
                      </a:r>
                    </a:p>
                    <a:p>
                      <a:pPr marL="171450" indent="-171450" rtl="0">
                        <a:buFont typeface="Wingdings" panose="05000000000000000000" pitchFamily="2" charset="2"/>
                        <a:buChar char="ü"/>
                      </a:pPr>
                      <a:endParaRPr lang="en-US" sz="1100" b="0" dirty="0">
                        <a:effectLst/>
                        <a:latin typeface="+mj-lt"/>
                        <a:cs typeface="Poppins" panose="00000500000000000000" pitchFamily="2" charset="0"/>
                      </a:endParaRPr>
                    </a:p>
                    <a:p>
                      <a:pPr marL="171450" indent="-171450" rtl="0">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Are your performance review processes dynamic, engaging and focused on a balance of (a) results, (b) learning and (c) career development? </a:t>
                      </a:r>
                    </a:p>
                    <a:p>
                      <a:pPr marL="171450" indent="-171450" rtl="0">
                        <a:buFont typeface="Wingdings" panose="05000000000000000000" pitchFamily="2" charset="2"/>
                        <a:buChar char="ü"/>
                      </a:pPr>
                      <a:endParaRPr lang="en-US" sz="1100" b="0" i="0" u="none" strike="noStrike" kern="1200" dirty="0">
                        <a:solidFill>
                          <a:schemeClr val="tx1"/>
                        </a:solidFill>
                        <a:effectLst/>
                        <a:latin typeface="+mj-lt"/>
                        <a:ea typeface="+mn-ea"/>
                        <a:cs typeface="Poppins" panose="00000500000000000000" pitchFamily="2" charset="0"/>
                      </a:endParaRPr>
                    </a:p>
                    <a:p>
                      <a:pPr marL="171450" indent="-171450" rtl="0">
                        <a:buFont typeface="Wingdings" panose="05000000000000000000" pitchFamily="2" charset="2"/>
                        <a:buChar char="ü"/>
                      </a:pPr>
                      <a:r>
                        <a:rPr lang="en-US" sz="1100" b="0" i="0" u="none" strike="noStrike" kern="1200" dirty="0">
                          <a:solidFill>
                            <a:schemeClr val="tx1"/>
                          </a:solidFill>
                          <a:effectLst/>
                          <a:latin typeface="+mj-lt"/>
                          <a:ea typeface="+mn-ea"/>
                          <a:cs typeface="Poppins" panose="00000500000000000000" pitchFamily="2" charset="0"/>
                        </a:rPr>
                        <a:t>Are there realistic prospects for people to get promoted to leadership positions within the project?</a:t>
                      </a:r>
                    </a:p>
                    <a:p>
                      <a:pPr marL="171450" indent="-171450" rtl="0">
                        <a:buFont typeface="Wingdings" panose="05000000000000000000" pitchFamily="2" charset="2"/>
                        <a:buChar char="ü"/>
                      </a:pPr>
                      <a:endParaRPr lang="en-US" sz="1100" b="0" dirty="0">
                        <a:effectLst/>
                        <a:latin typeface="+mj-lt"/>
                        <a:cs typeface="Poppins" panose="00000500000000000000" pitchFamily="2" charset="0"/>
                      </a:endParaRPr>
                    </a:p>
                    <a:p>
                      <a:pPr marL="171450" indent="-171450" rtl="0">
                        <a:buFont typeface="Wingdings" panose="05000000000000000000" pitchFamily="2" charset="2"/>
                        <a:buChar char="ü"/>
                      </a:pPr>
                      <a:r>
                        <a:rPr lang="en-US" sz="1100" b="0" dirty="0">
                          <a:effectLst/>
                          <a:latin typeface="+mj-lt"/>
                          <a:cs typeface="Poppins" panose="00000500000000000000" pitchFamily="2" charset="0"/>
                        </a:rPr>
                        <a:t>Does the wider organization create pathways and opportunities for people beyond the project?</a:t>
                      </a:r>
                    </a:p>
                  </a:txBody>
                  <a:tcPr marL="31186" marR="31186" marT="31186" marB="31186">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fontAlgn="t"/>
                      <a:endParaRPr lang="en-US" sz="2000" dirty="0">
                        <a:effectLst/>
                        <a:latin typeface="+mj-lt"/>
                      </a:endParaRPr>
                    </a:p>
                  </a:txBody>
                  <a:tcPr marL="31186" marR="31186" marT="31186" marB="3118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8032860"/>
                  </a:ext>
                </a:extLst>
              </a:tr>
            </a:tbl>
          </a:graphicData>
        </a:graphic>
      </p:graphicFrame>
      <p:sp>
        <p:nvSpPr>
          <p:cNvPr id="6" name="Rectangle 5">
            <a:extLst>
              <a:ext uri="{FF2B5EF4-FFF2-40B4-BE49-F238E27FC236}">
                <a16:creationId xmlns:a16="http://schemas.microsoft.com/office/drawing/2014/main" id="{96BBBF79-26E0-8098-EA64-0FB90206F8D5}"/>
              </a:ext>
            </a:extLst>
          </p:cNvPr>
          <p:cNvSpPr/>
          <p:nvPr/>
        </p:nvSpPr>
        <p:spPr>
          <a:xfrm>
            <a:off x="415634" y="666673"/>
            <a:ext cx="8312731" cy="24885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dirty="0">
                <a:solidFill>
                  <a:schemeClr val="tx1"/>
                </a:solidFill>
                <a:latin typeface="+mj-lt"/>
                <a:cs typeface="Poppins" panose="00000500000000000000" pitchFamily="2" charset="0"/>
              </a:rPr>
              <a:t>Sub-Domain C: </a:t>
            </a:r>
            <a:r>
              <a:rPr lang="en-US" sz="1200" b="0" i="0" u="none" strike="noStrike" dirty="0">
                <a:solidFill>
                  <a:srgbClr val="222222"/>
                </a:solidFill>
                <a:effectLst/>
                <a:latin typeface="+mj-lt"/>
                <a:cs typeface="Poppins" panose="00000500000000000000" pitchFamily="2" charset="0"/>
              </a:rPr>
              <a:t>Human Resources: Taking control of recruitment, promotion and performance </a:t>
            </a:r>
          </a:p>
          <a:p>
            <a:endParaRPr lang="en-US" sz="1200" dirty="0">
              <a:effectLst/>
              <a:latin typeface="+mj-lt"/>
              <a:cs typeface="Poppins" panose="00000500000000000000" pitchFamily="2" charset="0"/>
            </a:endParaRPr>
          </a:p>
          <a:p>
            <a:endParaRPr lang="en-US" sz="1200" b="1" dirty="0">
              <a:solidFill>
                <a:schemeClr val="tx1"/>
              </a:solidFill>
              <a:effectLst/>
              <a:latin typeface="+mj-lt"/>
              <a:cs typeface="Poppins" panose="00000500000000000000" pitchFamily="2" charset="0"/>
            </a:endParaRPr>
          </a:p>
          <a:p>
            <a:br>
              <a:rPr lang="en-US" sz="1200" dirty="0">
                <a:latin typeface="+mj-lt"/>
                <a:cs typeface="Poppins" panose="00000500000000000000" pitchFamily="2" charset="0"/>
              </a:rPr>
            </a:br>
            <a:br>
              <a:rPr lang="en-US" sz="1200" b="1" dirty="0">
                <a:solidFill>
                  <a:schemeClr val="tx1"/>
                </a:solidFill>
                <a:effectLst/>
                <a:latin typeface="+mj-lt"/>
                <a:cs typeface="Poppins" panose="00000500000000000000" pitchFamily="2" charset="0"/>
              </a:rPr>
            </a:br>
            <a:br>
              <a:rPr lang="en-US" sz="1200" b="1" dirty="0">
                <a:solidFill>
                  <a:schemeClr val="tx1"/>
                </a:solidFill>
                <a:effectLst/>
                <a:latin typeface="+mj-lt"/>
                <a:cs typeface="Poppins" panose="00000500000000000000" pitchFamily="2" charset="0"/>
              </a:rPr>
            </a:br>
            <a:endParaRPr lang="en-US" sz="1200" b="1" dirty="0">
              <a:solidFill>
                <a:schemeClr val="tx1"/>
              </a:solidFill>
              <a:effectLst/>
              <a:latin typeface="+mj-lt"/>
              <a:cs typeface="Poppins" panose="00000500000000000000" pitchFamily="2" charset="0"/>
            </a:endParaRPr>
          </a:p>
          <a:p>
            <a:endParaRPr lang="en-US" sz="1200" dirty="0">
              <a:solidFill>
                <a:schemeClr val="tx1"/>
              </a:solidFill>
              <a:latin typeface="+mj-lt"/>
              <a:cs typeface="Poppins" panose="00000500000000000000" pitchFamily="2" charset="0"/>
            </a:endParaRPr>
          </a:p>
          <a:p>
            <a:endParaRPr lang="en-US" sz="1200" dirty="0">
              <a:solidFill>
                <a:schemeClr val="tx1"/>
              </a:solidFill>
              <a:latin typeface="+mj-lt"/>
              <a:cs typeface="Poppins" panose="00000500000000000000" pitchFamily="2" charset="0"/>
            </a:endParaRPr>
          </a:p>
        </p:txBody>
      </p:sp>
    </p:spTree>
    <p:extLst>
      <p:ext uri="{BB962C8B-B14F-4D97-AF65-F5344CB8AC3E}">
        <p14:creationId xmlns:p14="http://schemas.microsoft.com/office/powerpoint/2010/main" val="39589519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STSLIDEVIEWED" val="293,15,Slide38"/>
</p:tagLst>
</file>

<file path=ppt/theme/theme1.xml><?xml version="1.0" encoding="utf-8"?>
<a:theme xmlns:a="http://schemas.openxmlformats.org/drawingml/2006/main" name="7_Frame">
  <a:themeElements>
    <a:clrScheme name="Canopy colors">
      <a:dk1>
        <a:srgbClr val="000000"/>
      </a:dk1>
      <a:lt1>
        <a:srgbClr val="FFFFFF"/>
      </a:lt1>
      <a:dk2>
        <a:srgbClr val="313A4F"/>
      </a:dk2>
      <a:lt2>
        <a:srgbClr val="EAE3EA"/>
      </a:lt2>
      <a:accent1>
        <a:srgbClr val="313A4F"/>
      </a:accent1>
      <a:accent2>
        <a:srgbClr val="62749E"/>
      </a:accent2>
      <a:accent3>
        <a:srgbClr val="E15759"/>
      </a:accent3>
      <a:accent4>
        <a:srgbClr val="EC8D1C"/>
      </a:accent4>
      <a:accent5>
        <a:srgbClr val="DE785D"/>
      </a:accent5>
      <a:accent6>
        <a:srgbClr val="56678C"/>
      </a:accent6>
      <a:hlink>
        <a:srgbClr val="62749E"/>
      </a:hlink>
      <a:folHlink>
        <a:srgbClr val="313A4F"/>
      </a:folHlink>
    </a:clrScheme>
    <a:fontScheme name="Custom 1">
      <a:majorFont>
        <a:latin typeface="Arial"/>
        <a:ea typeface=""/>
        <a:cs typeface=""/>
      </a:majorFont>
      <a:minorFont>
        <a:latin typeface="Arial"/>
        <a:ea typeface=""/>
        <a:cs typeface=""/>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txDef>
      <a:spPr>
        <a:noFill/>
      </a:spPr>
      <a:bodyPr wrap="square" rtlCol="0">
        <a:spAutoFit/>
      </a:bodyPr>
      <a:lstStyle>
        <a:defPPr algn="l">
          <a:defRPr sz="2400" dirty="0">
            <a:solidFill>
              <a:schemeClr val="tx1"/>
            </a:solidFill>
            <a:latin typeface="+mj-lt"/>
          </a:defRPr>
        </a:defPPr>
      </a:lstStyle>
    </a:txDef>
  </a:objectDefaults>
  <a:extraClrSchemeLst/>
  <a:extLst>
    <a:ext uri="{05A4C25C-085E-4340-85A3-A5531E510DB2}">
      <thm15:themeFamily xmlns:thm15="http://schemas.microsoft.com/office/thememl/2012/main" name="NEW CANOPY TEMPLATE (26.08.2022)" id="{E96E588B-DF8F-4A7D-A14C-94CFA9ACD1B1}" vid="{E9C20943-EF1E-41B0-A75B-4461B97833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CA9EF8751FF74B80719E5DBD065D26" ma:contentTypeVersion="16" ma:contentTypeDescription="Create a new document." ma:contentTypeScope="" ma:versionID="76141b575ee608e47eedef13e41c5f9e">
  <xsd:schema xmlns:xsd="http://www.w3.org/2001/XMLSchema" xmlns:xs="http://www.w3.org/2001/XMLSchema" xmlns:p="http://schemas.microsoft.com/office/2006/metadata/properties" xmlns:ns2="c911aab5-430d-42f2-897c-ea5dcb0e8b51" xmlns:ns3="aa10bdcd-d898-46f3-aad2-b068c60dddd2" targetNamespace="http://schemas.microsoft.com/office/2006/metadata/properties" ma:root="true" ma:fieldsID="c66e03177d8c67b36b272dfd80919b95" ns2:_="" ns3:_="">
    <xsd:import namespace="c911aab5-430d-42f2-897c-ea5dcb0e8b51"/>
    <xsd:import namespace="aa10bdcd-d898-46f3-aad2-b068c60ddd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11aab5-430d-42f2-897c-ea5dcb0e8b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e977d50-e65d-42c9-bb05-d7c5be4d7e5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a10bdcd-d898-46f3-aad2-b068c60dddd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bcc91a0-d24e-4f61-a0c9-d42814501f83}" ma:internalName="TaxCatchAll" ma:showField="CatchAllData" ma:web="aa10bdcd-d898-46f3-aad2-b068c60dddd2">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911aab5-430d-42f2-897c-ea5dcb0e8b51">
      <Terms xmlns="http://schemas.microsoft.com/office/infopath/2007/PartnerControls"/>
    </lcf76f155ced4ddcb4097134ff3c332f>
    <TaxCatchAll xmlns="aa10bdcd-d898-46f3-aad2-b068c60dddd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B8C353-A878-4FF7-BEA2-2AD6E37D61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11aab5-430d-42f2-897c-ea5dcb0e8b51"/>
    <ds:schemaRef ds:uri="aa10bdcd-d898-46f3-aad2-b068c60ddd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C3470F5-25A4-4616-B902-1F3119CFA455}">
  <ds:schemaRefs>
    <ds:schemaRef ds:uri="aa10bdcd-d898-46f3-aad2-b068c60dddd2"/>
    <ds:schemaRef ds:uri="http://schemas.microsoft.com/office/2006/documentManagement/types"/>
    <ds:schemaRef ds:uri="http://www.w3.org/XML/1998/namespace"/>
    <ds:schemaRef ds:uri="http://schemas.microsoft.com/office/2006/metadata/properties"/>
    <ds:schemaRef ds:uri="c911aab5-430d-42f2-897c-ea5dcb0e8b51"/>
    <ds:schemaRef ds:uri="http://purl.org/dc/elements/1.1/"/>
    <ds:schemaRef ds:uri="http://purl.org/dc/terms/"/>
    <ds:schemaRef ds:uri="http://purl.org/dc/dcmityp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D52F9E3A-F786-4871-8174-9872A4B77D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26210</TotalTime>
  <Words>5247</Words>
  <Application>Microsoft Office PowerPoint</Application>
  <PresentationFormat>On-screen Show (4:3)</PresentationFormat>
  <Paragraphs>557</Paragraphs>
  <Slides>27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Helvetica</vt:lpstr>
      <vt:lpstr>Poppins</vt:lpstr>
      <vt:lpstr>Segoe UI</vt:lpstr>
      <vt:lpstr>Wingdings</vt:lpstr>
      <vt:lpstr>Wingdings 2</vt:lpstr>
      <vt:lpstr>7_Frame</vt:lpstr>
      <vt:lpstr>Market Systems Development   Team Leader Competency Framework and Description</vt:lpstr>
      <vt:lpstr>Table of contents</vt:lpstr>
      <vt:lpstr>PowerPoint Presentation</vt:lpstr>
      <vt:lpstr>What makes a successful MSD Team Leader?</vt:lpstr>
      <vt:lpstr>PowerPoint Presentation</vt:lpstr>
      <vt:lpstr>PowerPoint Presentation</vt:lpstr>
      <vt:lpstr>PowerPoint Presentation</vt:lpstr>
      <vt:lpstr>Overview competency domains and sub-domains</vt:lpstr>
      <vt:lpstr>Domain 1: Manage a portfolio of interventions</vt:lpstr>
      <vt:lpstr>PowerPoint Presentation</vt:lpstr>
      <vt:lpstr>PowerPoint Presentation</vt:lpstr>
      <vt:lpstr>PowerPoint Presentation</vt:lpstr>
      <vt:lpstr>PowerPoint Presentation</vt:lpstr>
      <vt:lpstr>Domain 2: Shaping the team’s learning culture </vt:lpstr>
      <vt:lpstr>PowerPoint Presentation</vt:lpstr>
      <vt:lpstr>PowerPoint Presentation</vt:lpstr>
      <vt:lpstr>PowerPoint Presentation</vt:lpstr>
      <vt:lpstr>PowerPoint Presentation</vt:lpstr>
      <vt:lpstr>Domain 3: Creating the space to operate: politics, relationships and expectations </vt:lpstr>
      <vt:lpstr>PowerPoint Presentation</vt:lpstr>
      <vt:lpstr>PowerPoint Presentation</vt:lpstr>
      <vt:lpstr>PowerPoint Presentation</vt:lpstr>
      <vt:lpstr>PowerPoint Presentation</vt:lpstr>
      <vt:lpstr>Domain 4:  Adaptive Operations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Krueger</dc:creator>
  <cp:lastModifiedBy>Isabelle Gore</cp:lastModifiedBy>
  <cp:revision>79</cp:revision>
  <dcterms:created xsi:type="dcterms:W3CDTF">2023-03-07T11:42:10Z</dcterms:created>
  <dcterms:modified xsi:type="dcterms:W3CDTF">2025-06-06T09:38:35Z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0x01010063CA9EF8751FF74B80719E5DBD065D26</vt:lpwstr>
  </property>
  <property fmtid="{D5CDD505-2E9C-101B-9397-08002B2CF9AE}" pid="3" name="MediaServiceImageTags">
    <vt:lpwstr/>
  </property>
</Properties>
</file>