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4"/>
  </p:notesMasterIdLst>
  <p:sldIdLst>
    <p:sldId id="257" r:id="rId3"/>
    <p:sldId id="256" r:id="rId4"/>
    <p:sldId id="397" r:id="rId5"/>
    <p:sldId id="415" r:id="rId6"/>
    <p:sldId id="430" r:id="rId7"/>
    <p:sldId id="432" r:id="rId8"/>
    <p:sldId id="429" r:id="rId9"/>
    <p:sldId id="434" r:id="rId10"/>
    <p:sldId id="421" r:id="rId11"/>
    <p:sldId id="436" r:id="rId12"/>
    <p:sldId id="433" r:id="rId1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0B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5" autoAdjust="0"/>
    <p:restoredTop sz="83905" autoAdjust="0"/>
  </p:normalViewPr>
  <p:slideViewPr>
    <p:cSldViewPr snapToGrid="0">
      <p:cViewPr varScale="1">
        <p:scale>
          <a:sx n="127" d="100"/>
          <a:sy n="127" d="100"/>
        </p:scale>
        <p:origin x="126" y="810"/>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DE49C6-8820-0A4F-9DD7-F0ED877EE825}" type="datetimeFigureOut">
              <a:rPr lang="en-US" smtClean="0"/>
              <a:t>4/30/2020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0111EA-DFD8-494E-93B3-BE3E0CF596B5}" type="slidenum">
              <a:rPr lang="en-US" smtClean="0"/>
              <a:t>‹#›</a:t>
            </a:fld>
            <a:endParaRPr lang="en-US"/>
          </a:p>
        </p:txBody>
      </p:sp>
    </p:spTree>
    <p:extLst>
      <p:ext uri="{BB962C8B-B14F-4D97-AF65-F5344CB8AC3E}">
        <p14:creationId xmlns:p14="http://schemas.microsoft.com/office/powerpoint/2010/main" val="1411560888"/>
      </p:ext>
    </p:extLst>
  </p:cSld>
  <p:clrMap bg1="lt1" tx1="dk1" bg2="lt2" tx2="dk2" accent1="accent1" accent2="accent2" accent3="accent3" accent4="accent4" accent5="accent5" accent6="accent6" hlink="hlink" folHlink="folHlink"/>
  <p:notesStyle>
    <a:lvl1pPr marL="0" algn="l" defTabSz="614477" rtl="0" eaLnBrk="1" latinLnBrk="0" hangingPunct="1">
      <a:defRPr sz="806" kern="1200">
        <a:solidFill>
          <a:schemeClr val="tx1"/>
        </a:solidFill>
        <a:latin typeface="+mn-lt"/>
        <a:ea typeface="+mn-ea"/>
        <a:cs typeface="+mn-cs"/>
      </a:defRPr>
    </a:lvl1pPr>
    <a:lvl2pPr marL="307238" algn="l" defTabSz="614477" rtl="0" eaLnBrk="1" latinLnBrk="0" hangingPunct="1">
      <a:defRPr sz="806" kern="1200">
        <a:solidFill>
          <a:schemeClr val="tx1"/>
        </a:solidFill>
        <a:latin typeface="+mn-lt"/>
        <a:ea typeface="+mn-ea"/>
        <a:cs typeface="+mn-cs"/>
      </a:defRPr>
    </a:lvl2pPr>
    <a:lvl3pPr marL="614477" algn="l" defTabSz="614477" rtl="0" eaLnBrk="1" latinLnBrk="0" hangingPunct="1">
      <a:defRPr sz="806" kern="1200">
        <a:solidFill>
          <a:schemeClr val="tx1"/>
        </a:solidFill>
        <a:latin typeface="+mn-lt"/>
        <a:ea typeface="+mn-ea"/>
        <a:cs typeface="+mn-cs"/>
      </a:defRPr>
    </a:lvl3pPr>
    <a:lvl4pPr marL="921715" algn="l" defTabSz="614477" rtl="0" eaLnBrk="1" latinLnBrk="0" hangingPunct="1">
      <a:defRPr sz="806" kern="1200">
        <a:solidFill>
          <a:schemeClr val="tx1"/>
        </a:solidFill>
        <a:latin typeface="+mn-lt"/>
        <a:ea typeface="+mn-ea"/>
        <a:cs typeface="+mn-cs"/>
      </a:defRPr>
    </a:lvl4pPr>
    <a:lvl5pPr marL="1228954" algn="l" defTabSz="614477" rtl="0" eaLnBrk="1" latinLnBrk="0" hangingPunct="1">
      <a:defRPr sz="806" kern="1200">
        <a:solidFill>
          <a:schemeClr val="tx1"/>
        </a:solidFill>
        <a:latin typeface="+mn-lt"/>
        <a:ea typeface="+mn-ea"/>
        <a:cs typeface="+mn-cs"/>
      </a:defRPr>
    </a:lvl5pPr>
    <a:lvl6pPr marL="1536192" algn="l" defTabSz="614477" rtl="0" eaLnBrk="1" latinLnBrk="0" hangingPunct="1">
      <a:defRPr sz="806" kern="1200">
        <a:solidFill>
          <a:schemeClr val="tx1"/>
        </a:solidFill>
        <a:latin typeface="+mn-lt"/>
        <a:ea typeface="+mn-ea"/>
        <a:cs typeface="+mn-cs"/>
      </a:defRPr>
    </a:lvl6pPr>
    <a:lvl7pPr marL="1843430" algn="l" defTabSz="614477" rtl="0" eaLnBrk="1" latinLnBrk="0" hangingPunct="1">
      <a:defRPr sz="806" kern="1200">
        <a:solidFill>
          <a:schemeClr val="tx1"/>
        </a:solidFill>
        <a:latin typeface="+mn-lt"/>
        <a:ea typeface="+mn-ea"/>
        <a:cs typeface="+mn-cs"/>
      </a:defRPr>
    </a:lvl7pPr>
    <a:lvl8pPr marL="2150669" algn="l" defTabSz="614477" rtl="0" eaLnBrk="1" latinLnBrk="0" hangingPunct="1">
      <a:defRPr sz="806" kern="1200">
        <a:solidFill>
          <a:schemeClr val="tx1"/>
        </a:solidFill>
        <a:latin typeface="+mn-lt"/>
        <a:ea typeface="+mn-ea"/>
        <a:cs typeface="+mn-cs"/>
      </a:defRPr>
    </a:lvl8pPr>
    <a:lvl9pPr marL="2457907" algn="l" defTabSz="614477" rtl="0" eaLnBrk="1" latinLnBrk="0" hangingPunct="1">
      <a:defRPr sz="8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806" kern="1200" dirty="0">
                <a:solidFill>
                  <a:schemeClr val="tx1"/>
                </a:solidFill>
                <a:effectLst/>
                <a:latin typeface="+mn-lt"/>
                <a:ea typeface="+mn-ea"/>
                <a:cs typeface="+mn-cs"/>
              </a:rPr>
              <a:t>After programmes have diagnosed systems, to find out what is not working, the next step is to come up with a </a:t>
            </a:r>
            <a:r>
              <a:rPr lang="en-GB" sz="806" b="1" kern="1200" dirty="0">
                <a:solidFill>
                  <a:schemeClr val="tx1"/>
                </a:solidFill>
                <a:effectLst/>
                <a:latin typeface="+mn-lt"/>
                <a:ea typeface="+mn-ea"/>
                <a:cs typeface="+mn-cs"/>
              </a:rPr>
              <a:t>system strategy</a:t>
            </a:r>
            <a:r>
              <a:rPr lang="en-GB" sz="806" kern="1200" dirty="0">
                <a:solidFill>
                  <a:schemeClr val="tx1"/>
                </a:solidFill>
                <a:effectLst/>
                <a:latin typeface="+mn-lt"/>
                <a:ea typeface="+mn-ea"/>
                <a:cs typeface="+mn-cs"/>
              </a:rPr>
              <a:t>.</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This tells you overall how you would like to see the system change, how that will impact your target group, and how all your interventions work together to achieve that change.</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This is then supplemented by aligned </a:t>
            </a:r>
            <a:r>
              <a:rPr lang="en-GB" sz="806" b="1" kern="1200" dirty="0">
                <a:solidFill>
                  <a:schemeClr val="tx1"/>
                </a:solidFill>
                <a:effectLst/>
                <a:latin typeface="+mn-lt"/>
                <a:ea typeface="+mn-ea"/>
                <a:cs typeface="+mn-cs"/>
              </a:rPr>
              <a:t>intervention plans</a:t>
            </a:r>
            <a:r>
              <a:rPr lang="en-GB" sz="806" kern="1200" dirty="0">
                <a:solidFill>
                  <a:schemeClr val="tx1"/>
                </a:solidFill>
                <a:effectLst/>
                <a:latin typeface="+mn-lt"/>
                <a:ea typeface="+mn-ea"/>
                <a:cs typeface="+mn-cs"/>
              </a:rPr>
              <a:t>. Intervention plans are familiar to most of us – it’s just the basic theory of change, often shown in a results chain, for how programme activities will lead to sustainable scaled changes.</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Then we have </a:t>
            </a:r>
            <a:r>
              <a:rPr lang="en-GB" sz="806" b="1" kern="1200" dirty="0">
                <a:solidFill>
                  <a:schemeClr val="tx1"/>
                </a:solidFill>
                <a:effectLst/>
                <a:latin typeface="+mn-lt"/>
                <a:ea typeface="+mn-ea"/>
                <a:cs typeface="+mn-cs"/>
              </a:rPr>
              <a:t>implementation</a:t>
            </a:r>
            <a:r>
              <a:rPr lang="en-GB" sz="806" kern="1200" dirty="0">
                <a:solidFill>
                  <a:schemeClr val="tx1"/>
                </a:solidFill>
                <a:effectLst/>
                <a:latin typeface="+mn-lt"/>
                <a:ea typeface="+mn-ea"/>
                <a:cs typeface="+mn-cs"/>
              </a:rPr>
              <a:t>, and assessment. This is where you really start assessing system changes.</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The first part of assessment is the </a:t>
            </a:r>
            <a:r>
              <a:rPr lang="en-GB" sz="806" b="1" kern="1200" dirty="0">
                <a:solidFill>
                  <a:schemeClr val="tx1"/>
                </a:solidFill>
                <a:effectLst/>
                <a:latin typeface="+mn-lt"/>
                <a:ea typeface="+mn-ea"/>
                <a:cs typeface="+mn-cs"/>
              </a:rPr>
              <a:t>intervention lens</a:t>
            </a:r>
            <a:r>
              <a:rPr lang="en-GB" sz="806" kern="1200" dirty="0">
                <a:solidFill>
                  <a:schemeClr val="tx1"/>
                </a:solidFill>
                <a:effectLst/>
                <a:latin typeface="+mn-lt"/>
                <a:ea typeface="+mn-ea"/>
                <a:cs typeface="+mn-cs"/>
              </a:rPr>
              <a:t>. The intervention lens is probably also pretty familiar to many of us - here we're assessing what effect our intervention has had on the system we’re working in. This means looking to see whether the changes we have introduced through the intervention have been fully owned by players in the system, whether they have reached scale, and whether the system has really responded to reinforce those behaviour changes.</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The </a:t>
            </a:r>
            <a:r>
              <a:rPr lang="en-GB" sz="806" b="1" kern="1200" dirty="0">
                <a:solidFill>
                  <a:schemeClr val="tx1"/>
                </a:solidFill>
                <a:effectLst/>
                <a:latin typeface="+mn-lt"/>
                <a:ea typeface="+mn-ea"/>
                <a:cs typeface="+mn-cs"/>
              </a:rPr>
              <a:t>helicopter lens</a:t>
            </a:r>
            <a:r>
              <a:rPr lang="en-GB" sz="806" kern="1200" dirty="0">
                <a:solidFill>
                  <a:schemeClr val="tx1"/>
                </a:solidFill>
                <a:effectLst/>
                <a:latin typeface="+mn-lt"/>
                <a:ea typeface="+mn-ea"/>
                <a:cs typeface="+mn-cs"/>
              </a:rPr>
              <a:t> is the second part of system change assessment. It gives us a bigger picture view of how things are changing in the system as a whole. This might be newer to some people – and we’ll dig into it in a bit more detail as the webinar goes on.</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Once we’ve got data collected using both lenses, we </a:t>
            </a:r>
            <a:r>
              <a:rPr lang="en-GB" sz="806" b="1" kern="1200" dirty="0">
                <a:solidFill>
                  <a:schemeClr val="tx1"/>
                </a:solidFill>
                <a:effectLst/>
                <a:latin typeface="+mn-lt"/>
                <a:ea typeface="+mn-ea"/>
                <a:cs typeface="+mn-cs"/>
              </a:rPr>
              <a:t>analyse</a:t>
            </a:r>
            <a:r>
              <a:rPr lang="en-GB" sz="806" kern="1200" dirty="0">
                <a:solidFill>
                  <a:schemeClr val="tx1"/>
                </a:solidFill>
                <a:effectLst/>
                <a:latin typeface="+mn-lt"/>
                <a:ea typeface="+mn-ea"/>
                <a:cs typeface="+mn-cs"/>
              </a:rPr>
              <a:t> the data from them both together. They are really complementary, each helping us to </a:t>
            </a:r>
            <a:r>
              <a:rPr lang="en-GB" sz="806" kern="1200" dirty="0" err="1">
                <a:solidFill>
                  <a:schemeClr val="tx1"/>
                </a:solidFill>
                <a:effectLst/>
                <a:latin typeface="+mn-lt"/>
                <a:ea typeface="+mn-ea"/>
                <a:cs typeface="+mn-cs"/>
              </a:rPr>
              <a:t>interept</a:t>
            </a:r>
            <a:r>
              <a:rPr lang="en-GB" sz="806" kern="1200" dirty="0">
                <a:solidFill>
                  <a:schemeClr val="tx1"/>
                </a:solidFill>
                <a:effectLst/>
                <a:latin typeface="+mn-lt"/>
                <a:ea typeface="+mn-ea"/>
                <a:cs typeface="+mn-cs"/>
              </a:rPr>
              <a:t> the other, and taken together, helping us to assessing our contribution to the bigger picture of system change.</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The findings from analysis then give us the critical information we need to </a:t>
            </a:r>
            <a:r>
              <a:rPr lang="en-GB" sz="806" b="1" kern="1200" dirty="0">
                <a:solidFill>
                  <a:schemeClr val="tx1"/>
                </a:solidFill>
                <a:effectLst/>
                <a:latin typeface="+mn-lt"/>
                <a:ea typeface="+mn-ea"/>
                <a:cs typeface="+mn-cs"/>
              </a:rPr>
              <a:t>review and revise</a:t>
            </a:r>
            <a:r>
              <a:rPr lang="en-GB" sz="806" kern="1200" dirty="0">
                <a:solidFill>
                  <a:schemeClr val="tx1"/>
                </a:solidFill>
                <a:effectLst/>
                <a:latin typeface="+mn-lt"/>
                <a:ea typeface="+mn-ea"/>
                <a:cs typeface="+mn-cs"/>
              </a:rPr>
              <a:t> the strategy and intervention plans, adapting them to dynamic systems, as well to </a:t>
            </a:r>
            <a:r>
              <a:rPr lang="en-GB" sz="806" b="1" kern="1200" dirty="0">
                <a:solidFill>
                  <a:schemeClr val="tx1"/>
                </a:solidFill>
                <a:effectLst/>
                <a:latin typeface="+mn-lt"/>
                <a:ea typeface="+mn-ea"/>
                <a:cs typeface="+mn-cs"/>
              </a:rPr>
              <a:t>report </a:t>
            </a:r>
            <a:r>
              <a:rPr lang="en-GB" sz="806" kern="1200" dirty="0">
                <a:solidFill>
                  <a:schemeClr val="tx1"/>
                </a:solidFill>
                <a:effectLst/>
                <a:latin typeface="+mn-lt"/>
                <a:ea typeface="+mn-ea"/>
                <a:cs typeface="+mn-cs"/>
              </a:rPr>
              <a:t>to our stakeholders on how the systems we are working in are changing, and how we have contributed to that change.</a:t>
            </a:r>
          </a:p>
        </p:txBody>
      </p:sp>
      <p:sp>
        <p:nvSpPr>
          <p:cNvPr id="4" name="Slide Number Placeholder 3"/>
          <p:cNvSpPr>
            <a:spLocks noGrp="1"/>
          </p:cNvSpPr>
          <p:nvPr>
            <p:ph type="sldNum" sz="quarter" idx="5"/>
          </p:nvPr>
        </p:nvSpPr>
        <p:spPr/>
        <p:txBody>
          <a:bodyPr/>
          <a:lstStyle/>
          <a:p>
            <a:fld id="{620111EA-DFD8-494E-93B3-BE3E0CF596B5}" type="slidenum">
              <a:rPr lang="en-US" smtClean="0"/>
              <a:t>2</a:t>
            </a:fld>
            <a:endParaRPr lang="en-US"/>
          </a:p>
        </p:txBody>
      </p:sp>
    </p:spTree>
    <p:extLst>
      <p:ext uri="{BB962C8B-B14F-4D97-AF65-F5344CB8AC3E}">
        <p14:creationId xmlns:p14="http://schemas.microsoft.com/office/powerpoint/2010/main" val="667409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614477" rtl="0" eaLnBrk="1" fontAlgn="auto" latinLnBrk="0" hangingPunct="1">
              <a:lnSpc>
                <a:spcPct val="100000"/>
              </a:lnSpc>
              <a:spcBef>
                <a:spcPts val="0"/>
              </a:spcBef>
              <a:spcAft>
                <a:spcPts val="0"/>
              </a:spcAft>
              <a:buClrTx/>
              <a:buSzTx/>
              <a:buFontTx/>
              <a:buNone/>
              <a:tabLst/>
              <a:defRPr/>
            </a:pPr>
            <a:r>
              <a:rPr lang="en-GB" sz="806" b="1" kern="1200" dirty="0">
                <a:solidFill>
                  <a:schemeClr val="tx1"/>
                </a:solidFill>
                <a:effectLst/>
                <a:latin typeface="+mn-lt"/>
                <a:ea typeface="+mn-ea"/>
                <a:cs typeface="+mn-cs"/>
              </a:rPr>
              <a:t>Systems are complex and interlinked and dynamic, so how does a program do this in practice?</a:t>
            </a:r>
            <a:endParaRPr lang="en-GB" sz="806" kern="1200" dirty="0">
              <a:solidFill>
                <a:schemeClr val="tx1"/>
              </a:solidFill>
              <a:effectLst/>
              <a:latin typeface="+mn-lt"/>
              <a:ea typeface="+mn-ea"/>
              <a:cs typeface="+mn-cs"/>
            </a:endParaRP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That's true - and it is one of the reasons so many programs find dealing with system change challenging…if we try to look at it all at once, it can seem overwhelming and hard to grasp.</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In practice we tend to deal with this by breaking systems down into parts which makes them easier to handle. That can be really useful, as long as we remember that we also need to look at systems as a whole and think about the effect of all the different parts interacting and working together.</a:t>
            </a:r>
          </a:p>
          <a:p>
            <a:endParaRPr lang="en-GB" sz="806" b="1"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This all starts with delineating boundaries. A 'system' is determined by what the programme decides is relevant to its goals and objectives, and by what it can realistically achieve in the time and with the resources it has got available.</a:t>
            </a:r>
          </a:p>
          <a:p>
            <a:endParaRPr lang="en-GB" sz="806" kern="1200" dirty="0">
              <a:solidFill>
                <a:schemeClr val="tx1"/>
              </a:solidFill>
              <a:effectLst/>
              <a:latin typeface="+mn-lt"/>
              <a:ea typeface="+mn-ea"/>
              <a:cs typeface="+mn-cs"/>
            </a:endParaRPr>
          </a:p>
          <a:p>
            <a:pPr marL="0" marR="0" lvl="0" indent="0" algn="l" defTabSz="614477" rtl="0" eaLnBrk="1" fontAlgn="auto" latinLnBrk="0" hangingPunct="1">
              <a:lnSpc>
                <a:spcPct val="100000"/>
              </a:lnSpc>
              <a:spcBef>
                <a:spcPts val="0"/>
              </a:spcBef>
              <a:spcAft>
                <a:spcPts val="0"/>
              </a:spcAft>
              <a:buClrTx/>
              <a:buSzTx/>
              <a:buFontTx/>
              <a:buNone/>
              <a:tabLst/>
              <a:defRPr/>
            </a:pPr>
            <a:r>
              <a:rPr lang="en-GB" sz="806" b="1" kern="1200" dirty="0">
                <a:solidFill>
                  <a:schemeClr val="tx1"/>
                </a:solidFill>
                <a:effectLst/>
                <a:latin typeface="+mn-lt"/>
                <a:ea typeface="+mn-ea"/>
                <a:cs typeface="+mn-cs"/>
              </a:rPr>
              <a:t>[enter slide]</a:t>
            </a:r>
            <a:endParaRPr lang="en-GB" sz="806" kern="1200" dirty="0">
              <a:solidFill>
                <a:schemeClr val="tx1"/>
              </a:solidFill>
              <a:effectLst/>
              <a:latin typeface="+mn-lt"/>
              <a:ea typeface="+mn-ea"/>
              <a:cs typeface="+mn-cs"/>
            </a:endParaRP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To take an example you might see an opportunity for smallholder farmers to </a:t>
            </a:r>
            <a:r>
              <a:rPr lang="en-GB" sz="806" b="1" kern="1200" dirty="0">
                <a:solidFill>
                  <a:schemeClr val="tx1"/>
                </a:solidFill>
                <a:effectLst/>
                <a:latin typeface="+mn-lt"/>
                <a:ea typeface="+mn-ea"/>
                <a:cs typeface="+mn-cs"/>
              </a:rPr>
              <a:t>increase their incomes</a:t>
            </a:r>
            <a:r>
              <a:rPr lang="en-GB" sz="806" kern="1200" dirty="0">
                <a:solidFill>
                  <a:schemeClr val="tx1"/>
                </a:solidFill>
                <a:effectLst/>
                <a:latin typeface="+mn-lt"/>
                <a:ea typeface="+mn-ea"/>
                <a:cs typeface="+mn-cs"/>
              </a:rPr>
              <a:t> if they could start producing more, and better quality, maize. This is based on a real example from the PRISMA programme in Indonesia, but we’ve adapted it. </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If that was the case, your main system would be </a:t>
            </a:r>
            <a:r>
              <a:rPr lang="en-GB" sz="806" b="1" kern="1200" dirty="0">
                <a:solidFill>
                  <a:schemeClr val="tx1"/>
                </a:solidFill>
                <a:effectLst/>
                <a:latin typeface="+mn-lt"/>
                <a:ea typeface="+mn-ea"/>
                <a:cs typeface="+mn-cs"/>
              </a:rPr>
              <a:t>maize</a:t>
            </a:r>
            <a:r>
              <a:rPr lang="en-GB" sz="806" kern="1200" dirty="0">
                <a:solidFill>
                  <a:schemeClr val="tx1"/>
                </a:solidFill>
                <a:effectLst/>
                <a:latin typeface="+mn-lt"/>
                <a:ea typeface="+mn-ea"/>
                <a:cs typeface="+mn-cs"/>
              </a:rPr>
              <a:t>, and you would want to look at all the things that affect how much smallholder farmers are able to make off selling maize. This might lead you to identify several ‘supporting systems’  -  other systems that are somehow negatively affecting the way the main system works – and how well it works – for our target group. In this case, let’s say we identified </a:t>
            </a:r>
            <a:r>
              <a:rPr lang="en-GB" sz="806" b="1" kern="1200" dirty="0">
                <a:solidFill>
                  <a:schemeClr val="tx1"/>
                </a:solidFill>
                <a:effectLst/>
                <a:latin typeface="+mn-lt"/>
                <a:ea typeface="+mn-ea"/>
                <a:cs typeface="+mn-cs"/>
              </a:rPr>
              <a:t>post-harvest equipment</a:t>
            </a:r>
            <a:r>
              <a:rPr lang="en-GB" sz="806" kern="1200" dirty="0">
                <a:solidFill>
                  <a:schemeClr val="tx1"/>
                </a:solidFill>
                <a:effectLst/>
                <a:latin typeface="+mn-lt"/>
                <a:ea typeface="+mn-ea"/>
                <a:cs typeface="+mn-cs"/>
              </a:rPr>
              <a:t>, </a:t>
            </a:r>
            <a:r>
              <a:rPr lang="en-GB" sz="806" b="1" kern="1200" dirty="0">
                <a:solidFill>
                  <a:schemeClr val="tx1"/>
                </a:solidFill>
                <a:effectLst/>
                <a:latin typeface="+mn-lt"/>
                <a:ea typeface="+mn-ea"/>
                <a:cs typeface="+mn-cs"/>
              </a:rPr>
              <a:t>irrigation</a:t>
            </a:r>
            <a:r>
              <a:rPr lang="en-GB" sz="806" kern="1200" dirty="0">
                <a:solidFill>
                  <a:schemeClr val="tx1"/>
                </a:solidFill>
                <a:effectLst/>
                <a:latin typeface="+mn-lt"/>
                <a:ea typeface="+mn-ea"/>
                <a:cs typeface="+mn-cs"/>
              </a:rPr>
              <a:t>, </a:t>
            </a:r>
            <a:r>
              <a:rPr lang="en-GB" sz="806" b="1" kern="1200" dirty="0">
                <a:solidFill>
                  <a:schemeClr val="tx1"/>
                </a:solidFill>
                <a:effectLst/>
                <a:latin typeface="+mn-lt"/>
                <a:ea typeface="+mn-ea"/>
                <a:cs typeface="+mn-cs"/>
              </a:rPr>
              <a:t>hybrid seeds</a:t>
            </a:r>
            <a:r>
              <a:rPr lang="en-GB" sz="806" kern="1200" dirty="0">
                <a:solidFill>
                  <a:schemeClr val="tx1"/>
                </a:solidFill>
                <a:effectLst/>
                <a:latin typeface="+mn-lt"/>
                <a:ea typeface="+mn-ea"/>
                <a:cs typeface="+mn-cs"/>
              </a:rPr>
              <a:t> and </a:t>
            </a:r>
            <a:r>
              <a:rPr lang="en-GB" sz="806" b="1" kern="1200" dirty="0">
                <a:solidFill>
                  <a:schemeClr val="tx1"/>
                </a:solidFill>
                <a:effectLst/>
                <a:latin typeface="+mn-lt"/>
                <a:ea typeface="+mn-ea"/>
                <a:cs typeface="+mn-cs"/>
              </a:rPr>
              <a:t>information</a:t>
            </a:r>
            <a:r>
              <a:rPr lang="en-GB" sz="806" kern="1200" dirty="0">
                <a:solidFill>
                  <a:schemeClr val="tx1"/>
                </a:solidFill>
                <a:effectLst/>
                <a:latin typeface="+mn-lt"/>
                <a:ea typeface="+mn-ea"/>
                <a:cs typeface="+mn-cs"/>
              </a:rPr>
              <a:t> about Good Agricultural Practices – or GAP. So we draw our boundaries to include these systems.</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Of course, this means you are excluding a lot of </a:t>
            </a:r>
            <a:r>
              <a:rPr lang="en-GB" sz="806" b="1" kern="1200" dirty="0">
                <a:solidFill>
                  <a:schemeClr val="tx1"/>
                </a:solidFill>
                <a:effectLst/>
                <a:latin typeface="+mn-lt"/>
                <a:ea typeface="+mn-ea"/>
                <a:cs typeface="+mn-cs"/>
              </a:rPr>
              <a:t>other supporting systems</a:t>
            </a:r>
            <a:r>
              <a:rPr lang="en-GB" sz="806" kern="1200" dirty="0">
                <a:solidFill>
                  <a:schemeClr val="tx1"/>
                </a:solidFill>
                <a:effectLst/>
                <a:latin typeface="+mn-lt"/>
                <a:ea typeface="+mn-ea"/>
                <a:cs typeface="+mn-cs"/>
              </a:rPr>
              <a:t>. It’s not that they don’t also affect how well the maize system works. They might represent constraints too – but you have to draw </a:t>
            </a:r>
            <a:r>
              <a:rPr lang="en-GB" sz="806" b="1" kern="1200" dirty="0">
                <a:solidFill>
                  <a:schemeClr val="tx1"/>
                </a:solidFill>
                <a:effectLst/>
                <a:latin typeface="+mn-lt"/>
                <a:ea typeface="+mn-ea"/>
                <a:cs typeface="+mn-cs"/>
              </a:rPr>
              <a:t>boundaries</a:t>
            </a:r>
            <a:r>
              <a:rPr lang="en-GB" sz="806" kern="1200" dirty="0">
                <a:solidFill>
                  <a:schemeClr val="tx1"/>
                </a:solidFill>
                <a:effectLst/>
                <a:latin typeface="+mn-lt"/>
                <a:ea typeface="+mn-ea"/>
                <a:cs typeface="+mn-cs"/>
              </a:rPr>
              <a:t> somewhere, and in this case we have determined that they are not as important.</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Remember you’re also excluding </a:t>
            </a:r>
            <a:r>
              <a:rPr lang="en-GB" sz="806" b="1" kern="1200" dirty="0">
                <a:solidFill>
                  <a:schemeClr val="tx1"/>
                </a:solidFill>
                <a:effectLst/>
                <a:latin typeface="+mn-lt"/>
                <a:ea typeface="+mn-ea"/>
                <a:cs typeface="+mn-cs"/>
              </a:rPr>
              <a:t>other systems</a:t>
            </a:r>
            <a:r>
              <a:rPr lang="en-GB" sz="806" kern="1200" dirty="0">
                <a:solidFill>
                  <a:schemeClr val="tx1"/>
                </a:solidFill>
                <a:effectLst/>
                <a:latin typeface="+mn-lt"/>
                <a:ea typeface="+mn-ea"/>
                <a:cs typeface="+mn-cs"/>
              </a:rPr>
              <a:t> the farmers might be involved in – such as other </a:t>
            </a:r>
            <a:r>
              <a:rPr lang="en-GB" sz="806" b="1" kern="1200" dirty="0">
                <a:solidFill>
                  <a:schemeClr val="tx1"/>
                </a:solidFill>
                <a:effectLst/>
                <a:latin typeface="+mn-lt"/>
                <a:ea typeface="+mn-ea"/>
                <a:cs typeface="+mn-cs"/>
              </a:rPr>
              <a:t>crops</a:t>
            </a:r>
            <a:r>
              <a:rPr lang="en-GB" sz="806" kern="1200" dirty="0">
                <a:solidFill>
                  <a:schemeClr val="tx1"/>
                </a:solidFill>
                <a:effectLst/>
                <a:latin typeface="+mn-lt"/>
                <a:ea typeface="+mn-ea"/>
                <a:cs typeface="+mn-cs"/>
              </a:rPr>
              <a:t> they grow. And you’re drawing even more specific boundaries too - in this case, we’re going to say its </a:t>
            </a:r>
            <a:r>
              <a:rPr lang="en-GB" sz="806" b="0" kern="1200" dirty="0">
                <a:solidFill>
                  <a:schemeClr val="tx1"/>
                </a:solidFill>
                <a:effectLst/>
                <a:latin typeface="+mn-lt"/>
                <a:ea typeface="+mn-ea"/>
                <a:cs typeface="+mn-cs"/>
              </a:rPr>
              <a:t>maize</a:t>
            </a:r>
            <a:r>
              <a:rPr lang="en-GB" sz="806" kern="1200" dirty="0">
                <a:solidFill>
                  <a:schemeClr val="tx1"/>
                </a:solidFill>
                <a:effectLst/>
                <a:latin typeface="+mn-lt"/>
                <a:ea typeface="+mn-ea"/>
                <a:cs typeface="+mn-cs"/>
              </a:rPr>
              <a:t> produced and sold by smallholder farmers on </a:t>
            </a:r>
            <a:r>
              <a:rPr lang="en-GB" sz="806" b="1" kern="1200" dirty="0">
                <a:solidFill>
                  <a:schemeClr val="tx1"/>
                </a:solidFill>
                <a:effectLst/>
                <a:latin typeface="+mn-lt"/>
                <a:ea typeface="+mn-ea"/>
                <a:cs typeface="+mn-cs"/>
              </a:rPr>
              <a:t>Madura Island</a:t>
            </a:r>
            <a:r>
              <a:rPr lang="en-GB" sz="806" kern="1200" dirty="0">
                <a:solidFill>
                  <a:schemeClr val="tx1"/>
                </a:solidFill>
                <a:effectLst/>
                <a:latin typeface="+mn-lt"/>
                <a:ea typeface="+mn-ea"/>
                <a:cs typeface="+mn-cs"/>
              </a:rPr>
              <a:t>.</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Delineating system boundaries is a really critical foundation for designing strategy and, later, for assessing system change – because system change is relative. Boundaries may change over time as the programme learns.</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Now we’ve got a better sense of what we mean by “the system,” we can come up with a system strategy for how things could work differently to improve the main system. </a:t>
            </a:r>
          </a:p>
          <a:p>
            <a:endParaRPr lang="en-GB" sz="806" kern="1200" dirty="0">
              <a:solidFill>
                <a:schemeClr val="tx1"/>
              </a:solidFill>
              <a:effectLst/>
              <a:latin typeface="+mn-lt"/>
              <a:ea typeface="+mn-ea"/>
              <a:cs typeface="+mn-cs"/>
            </a:endParaRPr>
          </a:p>
          <a:p>
            <a:r>
              <a:rPr lang="en-GB" sz="806" kern="1200" dirty="0">
                <a:solidFill>
                  <a:schemeClr val="tx1"/>
                </a:solidFill>
                <a:effectLst/>
                <a:latin typeface="+mn-lt"/>
                <a:ea typeface="+mn-ea"/>
                <a:cs typeface="+mn-cs"/>
              </a:rPr>
              <a:t>We’ll also come up with a portfolio of interventions to introduce changes to our targeted supporting systems, and intervention plans for each of them.</a:t>
            </a:r>
          </a:p>
        </p:txBody>
      </p:sp>
      <p:sp>
        <p:nvSpPr>
          <p:cNvPr id="4" name="Slide Number Placeholder 3"/>
          <p:cNvSpPr>
            <a:spLocks noGrp="1"/>
          </p:cNvSpPr>
          <p:nvPr>
            <p:ph type="sldNum" sz="quarter" idx="5"/>
          </p:nvPr>
        </p:nvSpPr>
        <p:spPr/>
        <p:txBody>
          <a:bodyPr/>
          <a:lstStyle/>
          <a:p>
            <a:fld id="{620111EA-DFD8-494E-93B3-BE3E0CF596B5}" type="slidenum">
              <a:rPr lang="en-US" smtClean="0"/>
              <a:t>3</a:t>
            </a:fld>
            <a:endParaRPr lang="en-US"/>
          </a:p>
        </p:txBody>
      </p:sp>
    </p:spTree>
    <p:extLst>
      <p:ext uri="{BB962C8B-B14F-4D97-AF65-F5344CB8AC3E}">
        <p14:creationId xmlns:p14="http://schemas.microsoft.com/office/powerpoint/2010/main" val="1559220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0111EA-DFD8-494E-93B3-BE3E0CF596B5}" type="slidenum">
              <a:rPr lang="en-US" smtClean="0"/>
              <a:t>4</a:t>
            </a:fld>
            <a:endParaRPr lang="en-US"/>
          </a:p>
        </p:txBody>
      </p:sp>
    </p:spTree>
    <p:extLst>
      <p:ext uri="{BB962C8B-B14F-4D97-AF65-F5344CB8AC3E}">
        <p14:creationId xmlns:p14="http://schemas.microsoft.com/office/powerpoint/2010/main" val="4141160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Adam – first click</a:t>
            </a:r>
          </a:p>
          <a:p>
            <a:r>
              <a:rPr lang="en-US" dirty="0"/>
              <a:t>Aly – 2</a:t>
            </a:r>
            <a:r>
              <a:rPr lang="en-US" baseline="30000" dirty="0"/>
              <a:t>nd</a:t>
            </a:r>
            <a:r>
              <a:rPr lang="en-US" dirty="0"/>
              <a:t> click</a:t>
            </a:r>
          </a:p>
          <a:p>
            <a:endParaRPr lang="en-US" dirty="0"/>
          </a:p>
          <a:p>
            <a:r>
              <a:rPr lang="en-US" dirty="0"/>
              <a:t>We can animate differently if we want to show the maize system and impact with the intervention lens.</a:t>
            </a:r>
          </a:p>
        </p:txBody>
      </p:sp>
      <p:sp>
        <p:nvSpPr>
          <p:cNvPr id="4" name="Slide Number Placeholder 3"/>
          <p:cNvSpPr>
            <a:spLocks noGrp="1"/>
          </p:cNvSpPr>
          <p:nvPr>
            <p:ph type="sldNum" sz="quarter" idx="5"/>
          </p:nvPr>
        </p:nvSpPr>
        <p:spPr/>
        <p:txBody>
          <a:bodyPr/>
          <a:lstStyle/>
          <a:p>
            <a:fld id="{620111EA-DFD8-494E-93B3-BE3E0CF596B5}" type="slidenum">
              <a:rPr lang="en-US" smtClean="0"/>
              <a:t>5</a:t>
            </a:fld>
            <a:endParaRPr lang="en-US"/>
          </a:p>
        </p:txBody>
      </p:sp>
    </p:spTree>
    <p:extLst>
      <p:ext uri="{BB962C8B-B14F-4D97-AF65-F5344CB8AC3E}">
        <p14:creationId xmlns:p14="http://schemas.microsoft.com/office/powerpoint/2010/main" val="3115759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One click in script</a:t>
            </a:r>
          </a:p>
        </p:txBody>
      </p:sp>
      <p:sp>
        <p:nvSpPr>
          <p:cNvPr id="4" name="Slide Number Placeholder 3"/>
          <p:cNvSpPr>
            <a:spLocks noGrp="1"/>
          </p:cNvSpPr>
          <p:nvPr>
            <p:ph type="sldNum" sz="quarter" idx="5"/>
          </p:nvPr>
        </p:nvSpPr>
        <p:spPr/>
        <p:txBody>
          <a:bodyPr/>
          <a:lstStyle/>
          <a:p>
            <a:fld id="{620111EA-DFD8-494E-93B3-BE3E0CF596B5}" type="slidenum">
              <a:rPr lang="en-US" smtClean="0"/>
              <a:t>6</a:t>
            </a:fld>
            <a:endParaRPr lang="en-US"/>
          </a:p>
        </p:txBody>
      </p:sp>
    </p:spTree>
    <p:extLst>
      <p:ext uri="{BB962C8B-B14F-4D97-AF65-F5344CB8AC3E}">
        <p14:creationId xmlns:p14="http://schemas.microsoft.com/office/powerpoint/2010/main" val="482774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err="1"/>
              <a:t>Annimate</a:t>
            </a:r>
            <a:r>
              <a:rPr lang="en-US" dirty="0"/>
              <a:t> to make relevant bits stand out</a:t>
            </a:r>
          </a:p>
        </p:txBody>
      </p:sp>
      <p:sp>
        <p:nvSpPr>
          <p:cNvPr id="4" name="Slide Number Placeholder 3"/>
          <p:cNvSpPr>
            <a:spLocks noGrp="1"/>
          </p:cNvSpPr>
          <p:nvPr>
            <p:ph type="sldNum" sz="quarter" idx="5"/>
          </p:nvPr>
        </p:nvSpPr>
        <p:spPr/>
        <p:txBody>
          <a:bodyPr/>
          <a:lstStyle/>
          <a:p>
            <a:fld id="{620111EA-DFD8-494E-93B3-BE3E0CF596B5}" type="slidenum">
              <a:rPr lang="en-US" smtClean="0"/>
              <a:t>7</a:t>
            </a:fld>
            <a:endParaRPr lang="en-US"/>
          </a:p>
        </p:txBody>
      </p:sp>
    </p:spTree>
    <p:extLst>
      <p:ext uri="{BB962C8B-B14F-4D97-AF65-F5344CB8AC3E}">
        <p14:creationId xmlns:p14="http://schemas.microsoft.com/office/powerpoint/2010/main" val="4013208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E8DEDD-DE76-E84D-93BE-2990E96B11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261BB18-0249-BD4F-A814-442A00F84740}"/>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2.1.2</a:t>
            </a:r>
          </a:p>
        </p:txBody>
      </p:sp>
    </p:spTree>
    <p:extLst>
      <p:ext uri="{BB962C8B-B14F-4D97-AF65-F5344CB8AC3E}">
        <p14:creationId xmlns:p14="http://schemas.microsoft.com/office/powerpoint/2010/main" val="210541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a:p>
            <a:endParaRPr lang="en-AU" dirty="0"/>
          </a:p>
        </p:txBody>
      </p:sp>
      <p:sp>
        <p:nvSpPr>
          <p:cNvPr id="4" name="Slide Number Placeholder 3"/>
          <p:cNvSpPr>
            <a:spLocks noGrp="1"/>
          </p:cNvSpPr>
          <p:nvPr>
            <p:ph type="sldNum" sz="quarter" idx="5"/>
          </p:nvPr>
        </p:nvSpPr>
        <p:spPr/>
        <p:txBody>
          <a:bodyPr/>
          <a:lstStyle/>
          <a:p>
            <a:fld id="{620111EA-DFD8-494E-93B3-BE3E0CF596B5}" type="slidenum">
              <a:rPr lang="en-US" smtClean="0"/>
              <a:t>9</a:t>
            </a:fld>
            <a:endParaRPr lang="en-US"/>
          </a:p>
        </p:txBody>
      </p:sp>
    </p:spTree>
    <p:extLst>
      <p:ext uri="{BB962C8B-B14F-4D97-AF65-F5344CB8AC3E}">
        <p14:creationId xmlns:p14="http://schemas.microsoft.com/office/powerpoint/2010/main" val="80959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A39B6CE-A0D4-F240-9F48-842AACEF444D}" type="datetime1">
              <a:rPr lang="en-US" smtClean="0"/>
              <a:t>4/30/2020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1249412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68B4873-EC4E-4740-B7C0-1A2E74EFEBF5}" type="datetime1">
              <a:rPr lang="en-US" smtClean="0"/>
              <a:t>4/30/2020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3600817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FE7FDBB-FCBB-7146-BA95-B29D5AFA04FA}" type="datetime1">
              <a:rPr lang="en-US" smtClean="0"/>
              <a:t>4/30/2020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1932411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5D7AAA9-6F2A-BF40-8E68-EB7098B6D6F2}" type="datetime1">
              <a:rPr lang="en-US" smtClean="0"/>
              <a:t>4/30/2020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164748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C2A8CA7-6909-8C47-A37A-B4C90D72B6CE}" type="datetime1">
              <a:rPr lang="en-US" smtClean="0"/>
              <a:t>4/30/2020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3197590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A1025578-72D0-2B45-B4FB-8B4A1B434139}" type="datetime1">
              <a:rPr lang="en-US" smtClean="0"/>
              <a:t>4/30/2020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949730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9773F-4FAC-2742-9EF0-37D46E92C476}" type="datetime1">
              <a:rPr lang="en-US" smtClean="0"/>
              <a:t>4/30/2020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1316680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1BBBE6A8-152D-B244-A8FB-5079E9B3CE29}" type="datetime1">
              <a:rPr lang="en-US" smtClean="0"/>
              <a:t>4/30/2020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726347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A746037A-D714-5148-A216-0643F0CCF5F3}" type="datetime1">
              <a:rPr lang="en-US" smtClean="0"/>
              <a:t>4/30/2020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2282964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CD80DFE-5895-6F48-B972-69ACECD10403}" type="datetime1">
              <a:rPr lang="en-US" smtClean="0"/>
              <a:t>4/30/2020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141162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C4AED2-C2E5-DF40-BBA0-E31E578F35CE}" type="datetime1">
              <a:rPr lang="en-US" smtClean="0"/>
              <a:t>4/30/2020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0E6A4A-A56E-42D0-9483-A5C2B35C8BC5}" type="slidenum">
              <a:rPr lang="en-GB" smtClean="0"/>
              <a:t>‹#›</a:t>
            </a:fld>
            <a:endParaRPr lang="en-GB"/>
          </a:p>
        </p:txBody>
      </p:sp>
    </p:spTree>
    <p:extLst>
      <p:ext uri="{BB962C8B-B14F-4D97-AF65-F5344CB8AC3E}">
        <p14:creationId xmlns:p14="http://schemas.microsoft.com/office/powerpoint/2010/main" val="1555190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D9B0B-8DD9-9942-8443-90360DCAFA8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54A44A8-4C8D-4F46-B211-9A80CC9E235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62B947B-9E11-7747-AA9A-2BBF9B7910B5}"/>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5" name="Footer Placeholder 4">
            <a:extLst>
              <a:ext uri="{FF2B5EF4-FFF2-40B4-BE49-F238E27FC236}">
                <a16:creationId xmlns:a16="http://schemas.microsoft.com/office/drawing/2014/main" id="{5A299A5C-E98C-E242-9205-7DFE73DE7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0598F-9F39-C44A-A4BE-4792B06289F5}"/>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4014351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15BD-7701-5D45-BBBF-33A0B3FB70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8B84F2-F2CC-3F49-A53F-46C0BAB24C3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58674-F221-C149-B2BD-C515DEC75283}"/>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5" name="Footer Placeholder 4">
            <a:extLst>
              <a:ext uri="{FF2B5EF4-FFF2-40B4-BE49-F238E27FC236}">
                <a16:creationId xmlns:a16="http://schemas.microsoft.com/office/drawing/2014/main" id="{6CA7AF54-C980-3445-904B-1E7A2C43EF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0C1CC9-0A51-4C40-9CF3-296057EC1993}"/>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18709676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4A1DB-CCFF-FC48-8537-96450538C564}"/>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B43506F-3A45-0043-AF2C-355513B9910C}"/>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2751EC5-7EA4-9E45-A290-598501D7302D}"/>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5" name="Footer Placeholder 4">
            <a:extLst>
              <a:ext uri="{FF2B5EF4-FFF2-40B4-BE49-F238E27FC236}">
                <a16:creationId xmlns:a16="http://schemas.microsoft.com/office/drawing/2014/main" id="{1B22E3B6-8105-9740-99E1-BFBA1F6FDE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3B221E-2E52-804B-9C3A-F125607E6926}"/>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42782975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089E-7208-1347-B76E-F1ED01E031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4EEA68-B374-8E48-A879-CF99B85EEAC1}"/>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E225A8-6B2B-4643-A79D-77718A89093C}"/>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940E17-2875-C74C-BC08-D43BDF04F455}"/>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6" name="Footer Placeholder 5">
            <a:extLst>
              <a:ext uri="{FF2B5EF4-FFF2-40B4-BE49-F238E27FC236}">
                <a16:creationId xmlns:a16="http://schemas.microsoft.com/office/drawing/2014/main" id="{5A293BB8-86DE-5946-BE8F-7BB3C82A02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51BEB-0D52-A545-AF03-75837601A478}"/>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3317310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ED2A5-1029-8443-BA81-31BDE7DE40EE}"/>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52CD82-A030-B545-A9B8-9E535C36A8AA}"/>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15C424-837E-1843-AF76-D9415D199EFD}"/>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555267-7C99-C54C-B736-A6FFE175271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17FA292A-69CF-CC4C-8207-09D8100C185D}"/>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C3B118-4549-AA42-BC73-2607A5BA28E1}"/>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8" name="Footer Placeholder 7">
            <a:extLst>
              <a:ext uri="{FF2B5EF4-FFF2-40B4-BE49-F238E27FC236}">
                <a16:creationId xmlns:a16="http://schemas.microsoft.com/office/drawing/2014/main" id="{6852FCF8-E51E-B441-AE5F-811D19BB41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B28489-A9D0-B547-9B08-F274BE41C5E1}"/>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2647482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E700B-F3C1-1A44-84B9-02E1DA7205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09BB94-373F-6F49-9C55-5CAB871AE23D}"/>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4" name="Footer Placeholder 3">
            <a:extLst>
              <a:ext uri="{FF2B5EF4-FFF2-40B4-BE49-F238E27FC236}">
                <a16:creationId xmlns:a16="http://schemas.microsoft.com/office/drawing/2014/main" id="{D7B51E6D-0E4C-984E-A162-C3754E4F0F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18EB82-E69A-8744-BBF0-757E2A41AED8}"/>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28349763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4DA2E2-690B-3243-B19F-1FB4974B8930}"/>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3" name="Footer Placeholder 2">
            <a:extLst>
              <a:ext uri="{FF2B5EF4-FFF2-40B4-BE49-F238E27FC236}">
                <a16:creationId xmlns:a16="http://schemas.microsoft.com/office/drawing/2014/main" id="{9B7529DC-30F8-5C4C-B7AE-B312421BB3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1C7B29-ACE1-124B-8B02-CBC643D1A839}"/>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102292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0622-6EEC-534C-B3C9-E446EF27BF1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D329D5C-F5AE-6B46-86F6-439644697308}"/>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C8ACF3-6B78-FB49-9355-5D7A6B08D89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A693AAB-D6D0-824B-BCE6-FECE9B4D0BFC}"/>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6" name="Footer Placeholder 5">
            <a:extLst>
              <a:ext uri="{FF2B5EF4-FFF2-40B4-BE49-F238E27FC236}">
                <a16:creationId xmlns:a16="http://schemas.microsoft.com/office/drawing/2014/main" id="{665E0B89-B05A-0842-BC9A-37F22B68D2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41B98-43D2-4E41-B3FA-F7BCB9D4D859}"/>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1946260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15485-E420-164E-8F55-D9A6F9FE4C1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F014F8F-38A0-FF4F-B57A-9040F1B01DD5}"/>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A249F13-1999-674F-8583-72134423468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B2F382-7ED7-C049-B3C4-AE85ADDC936F}"/>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6" name="Footer Placeholder 5">
            <a:extLst>
              <a:ext uri="{FF2B5EF4-FFF2-40B4-BE49-F238E27FC236}">
                <a16:creationId xmlns:a16="http://schemas.microsoft.com/office/drawing/2014/main" id="{CCB6A9D4-D534-BE46-88C3-27EC4A426C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2F4DBF-2048-A546-83BE-0E0EDEFB2B74}"/>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27932960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C0E05-0117-C741-A9D5-0D34B558CC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92B5E7-CFB7-CC40-8E60-CB35B263A6F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E73681-0C36-2644-96D5-60AED40FD5AE}"/>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5" name="Footer Placeholder 4">
            <a:extLst>
              <a:ext uri="{FF2B5EF4-FFF2-40B4-BE49-F238E27FC236}">
                <a16:creationId xmlns:a16="http://schemas.microsoft.com/office/drawing/2014/main" id="{946EE02D-0DC4-244D-A90E-D3B7E30035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575124-0E29-074D-8360-A409C4C9223D}"/>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1808688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EEFD5-8F11-A64D-A291-2939464EC5A6}"/>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871A9D-AD51-F44B-B53E-AB6F6E05C7B8}"/>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AFB4BB-1FDD-3640-96A3-B485EEADE30B}"/>
              </a:ext>
            </a:extLst>
          </p:cNvPr>
          <p:cNvSpPr>
            <a:spLocks noGrp="1"/>
          </p:cNvSpPr>
          <p:nvPr>
            <p:ph type="dt" sz="half" idx="10"/>
          </p:nvPr>
        </p:nvSpPr>
        <p:spPr/>
        <p:txBody>
          <a:bodyPr/>
          <a:lstStyle/>
          <a:p>
            <a:fld id="{E23C4937-2CB8-A146-AED2-21D010E0CA10}" type="datetimeFigureOut">
              <a:rPr lang="en-US" smtClean="0"/>
              <a:t>4/30/2020</a:t>
            </a:fld>
            <a:endParaRPr lang="en-US"/>
          </a:p>
        </p:txBody>
      </p:sp>
      <p:sp>
        <p:nvSpPr>
          <p:cNvPr id="5" name="Footer Placeholder 4">
            <a:extLst>
              <a:ext uri="{FF2B5EF4-FFF2-40B4-BE49-F238E27FC236}">
                <a16:creationId xmlns:a16="http://schemas.microsoft.com/office/drawing/2014/main" id="{24F7960B-EB93-0149-A97B-5994140433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64D7ED-75B9-0C4F-8C97-7DD2538B553E}"/>
              </a:ext>
            </a:extLst>
          </p:cNvPr>
          <p:cNvSpPr>
            <a:spLocks noGrp="1"/>
          </p:cNvSpPr>
          <p:nvPr>
            <p:ph type="sldNum" sz="quarter" idx="12"/>
          </p:nvPr>
        </p:nvSpPr>
        <p:spPr/>
        <p:txBody>
          <a:bodyPr/>
          <a:lstStyle/>
          <a:p>
            <a:fld id="{39DD89E2-E17A-174A-B1B8-FF736F8A041B}" type="slidenum">
              <a:rPr lang="en-US" smtClean="0"/>
              <a:t>‹#›</a:t>
            </a:fld>
            <a:endParaRPr lang="en-US"/>
          </a:p>
        </p:txBody>
      </p:sp>
    </p:spTree>
    <p:extLst>
      <p:ext uri="{BB962C8B-B14F-4D97-AF65-F5344CB8AC3E}">
        <p14:creationId xmlns:p14="http://schemas.microsoft.com/office/powerpoint/2010/main" val="1674157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588C6FB-665E-724F-91DB-2DE34B0F3774}" type="datetime1">
              <a:rPr lang="en-US" smtClean="0"/>
              <a:t>4/30/2020</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E0E6A4A-A56E-42D0-9483-A5C2B35C8BC5}" type="slidenum">
              <a:rPr lang="en-GB" smtClean="0"/>
              <a:t>‹#›</a:t>
            </a:fld>
            <a:endParaRPr lang="en-GB"/>
          </a:p>
        </p:txBody>
      </p:sp>
    </p:spTree>
    <p:extLst>
      <p:ext uri="{BB962C8B-B14F-4D97-AF65-F5344CB8AC3E}">
        <p14:creationId xmlns:p14="http://schemas.microsoft.com/office/powerpoint/2010/main" val="18392306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102869-73E0-6940-847A-1658D1ED6139}"/>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A07F93-2E20-0C46-B7AA-BAB2D446F0C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C88D4D-E881-E140-B5CE-8C993ADC39B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23C4937-2CB8-A146-AED2-21D010E0CA10}" type="datetimeFigureOut">
              <a:rPr lang="en-US" smtClean="0"/>
              <a:t>4/30/2020</a:t>
            </a:fld>
            <a:endParaRPr lang="en-US"/>
          </a:p>
        </p:txBody>
      </p:sp>
      <p:sp>
        <p:nvSpPr>
          <p:cNvPr id="5" name="Footer Placeholder 4">
            <a:extLst>
              <a:ext uri="{FF2B5EF4-FFF2-40B4-BE49-F238E27FC236}">
                <a16:creationId xmlns:a16="http://schemas.microsoft.com/office/drawing/2014/main" id="{B8B9836B-19D1-BB48-8313-C0888505CA1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B252AA-B58C-2A48-B1B7-601D0DFE8DA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9DD89E2-E17A-174A-B1B8-FF736F8A041B}" type="slidenum">
              <a:rPr lang="en-US" smtClean="0"/>
              <a:t>‹#›</a:t>
            </a:fld>
            <a:endParaRPr lang="en-US"/>
          </a:p>
        </p:txBody>
      </p:sp>
    </p:spTree>
    <p:extLst>
      <p:ext uri="{BB962C8B-B14F-4D97-AF65-F5344CB8AC3E}">
        <p14:creationId xmlns:p14="http://schemas.microsoft.com/office/powerpoint/2010/main" val="8220889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jp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62D2BF-3A72-408A-B1C2-BA15EC13784C}"/>
              </a:ext>
            </a:extLst>
          </p:cNvPr>
          <p:cNvSpPr txBox="1"/>
          <p:nvPr/>
        </p:nvSpPr>
        <p:spPr>
          <a:xfrm>
            <a:off x="2683349" y="516208"/>
            <a:ext cx="3630329" cy="1084912"/>
          </a:xfrm>
          <a:prstGeom prst="rect">
            <a:avLst/>
          </a:prstGeom>
          <a:noFill/>
        </p:spPr>
        <p:txBody>
          <a:bodyPr wrap="square" rtlCol="0">
            <a:spAutoFit/>
          </a:bodyPr>
          <a:lstStyle/>
          <a:p>
            <a:r>
              <a:rPr lang="en-GB" dirty="0">
                <a:solidFill>
                  <a:srgbClr val="01ADA6"/>
                </a:solidFill>
                <a:latin typeface="Arial" panose="020B0604020202020204" pitchFamily="34" charset="0"/>
                <a:cs typeface="Arial" panose="020B0604020202020204" pitchFamily="34" charset="0"/>
              </a:rPr>
              <a:t>A pragmatic approach</a:t>
            </a:r>
          </a:p>
          <a:p>
            <a:r>
              <a:rPr lang="en-GB" dirty="0">
                <a:solidFill>
                  <a:srgbClr val="01ADA6"/>
                </a:solidFill>
                <a:latin typeface="Arial" panose="020B0604020202020204" pitchFamily="34" charset="0"/>
                <a:cs typeface="Arial" panose="020B0604020202020204" pitchFamily="34" charset="0"/>
              </a:rPr>
              <a:t>to assessing system change</a:t>
            </a:r>
          </a:p>
          <a:p>
            <a:endParaRPr lang="en-GB" sz="1350" dirty="0">
              <a:latin typeface="Arial" panose="020B0604020202020204" pitchFamily="34" charset="0"/>
              <a:cs typeface="Arial" panose="020B0604020202020204" pitchFamily="34" charset="0"/>
            </a:endParaRPr>
          </a:p>
          <a:p>
            <a:r>
              <a:rPr lang="en-GB" sz="1500" dirty="0">
                <a:solidFill>
                  <a:srgbClr val="01ACA4"/>
                </a:solidFill>
                <a:latin typeface="Arial" panose="020B0604020202020204" pitchFamily="34" charset="0"/>
                <a:cs typeface="Arial" panose="020B0604020202020204" pitchFamily="34" charset="0"/>
              </a:rPr>
              <a:t>Date: 30</a:t>
            </a:r>
            <a:r>
              <a:rPr lang="en-GB" sz="1500" baseline="30000" dirty="0">
                <a:solidFill>
                  <a:srgbClr val="01ACA4"/>
                </a:solidFill>
                <a:latin typeface="Arial" panose="020B0604020202020204" pitchFamily="34" charset="0"/>
                <a:cs typeface="Arial" panose="020B0604020202020204" pitchFamily="34" charset="0"/>
              </a:rPr>
              <a:t>th</a:t>
            </a:r>
            <a:r>
              <a:rPr lang="en-GB" sz="1500" dirty="0">
                <a:solidFill>
                  <a:srgbClr val="01ACA4"/>
                </a:solidFill>
                <a:latin typeface="Arial" panose="020B0604020202020204" pitchFamily="34" charset="0"/>
                <a:cs typeface="Arial" panose="020B0604020202020204" pitchFamily="34" charset="0"/>
              </a:rPr>
              <a:t> April 2020</a:t>
            </a:r>
          </a:p>
        </p:txBody>
      </p:sp>
      <p:pic>
        <p:nvPicPr>
          <p:cNvPr id="4" name="Picture 3">
            <a:extLst>
              <a:ext uri="{FF2B5EF4-FFF2-40B4-BE49-F238E27FC236}">
                <a16:creationId xmlns:a16="http://schemas.microsoft.com/office/drawing/2014/main" id="{08705307-0EA5-497D-B1B7-E5634441275D}"/>
              </a:ext>
            </a:extLst>
          </p:cNvPr>
          <p:cNvPicPr>
            <a:picLocks noChangeAspect="1"/>
          </p:cNvPicPr>
          <p:nvPr/>
        </p:nvPicPr>
        <p:blipFill>
          <a:blip r:embed="rId2"/>
          <a:stretch>
            <a:fillRect/>
          </a:stretch>
        </p:blipFill>
        <p:spPr>
          <a:xfrm>
            <a:off x="6729652" y="298483"/>
            <a:ext cx="2093606" cy="1486517"/>
          </a:xfrm>
          <a:prstGeom prst="rect">
            <a:avLst/>
          </a:prstGeom>
        </p:spPr>
      </p:pic>
      <p:sp>
        <p:nvSpPr>
          <p:cNvPr id="5" name="TextBox 4">
            <a:extLst>
              <a:ext uri="{FF2B5EF4-FFF2-40B4-BE49-F238E27FC236}">
                <a16:creationId xmlns:a16="http://schemas.microsoft.com/office/drawing/2014/main" id="{F71952AC-8DB7-4D4C-A6A9-23714576A008}"/>
              </a:ext>
            </a:extLst>
          </p:cNvPr>
          <p:cNvSpPr txBox="1"/>
          <p:nvPr/>
        </p:nvSpPr>
        <p:spPr>
          <a:xfrm>
            <a:off x="809392" y="3265612"/>
            <a:ext cx="1602410" cy="438582"/>
          </a:xfrm>
          <a:prstGeom prst="rect">
            <a:avLst/>
          </a:prstGeom>
          <a:noFill/>
        </p:spPr>
        <p:txBody>
          <a:bodyPr wrap="square" rtlCol="0">
            <a:spAutoFit/>
          </a:bodyPr>
          <a:lstStyle/>
          <a:p>
            <a:r>
              <a:rPr lang="en-GB" sz="1200" b="1" dirty="0"/>
              <a:t>Aly Miehlbradt</a:t>
            </a:r>
            <a:br>
              <a:rPr lang="en-GB" sz="1200" b="1" dirty="0"/>
            </a:br>
            <a:r>
              <a:rPr lang="en-GB" sz="1050" dirty="0" err="1"/>
              <a:t>Miehlbradt</a:t>
            </a:r>
            <a:r>
              <a:rPr lang="en-GB" sz="1050" dirty="0"/>
              <a:t> Consulting Ltd</a:t>
            </a:r>
          </a:p>
        </p:txBody>
      </p:sp>
      <p:pic>
        <p:nvPicPr>
          <p:cNvPr id="6" name="Picture 5">
            <a:extLst>
              <a:ext uri="{FF2B5EF4-FFF2-40B4-BE49-F238E27FC236}">
                <a16:creationId xmlns:a16="http://schemas.microsoft.com/office/drawing/2014/main" id="{A3096FF7-2CCC-45FC-936A-3002CBB49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92" y="3970021"/>
            <a:ext cx="1884209" cy="753684"/>
          </a:xfrm>
          <a:prstGeom prst="rect">
            <a:avLst/>
          </a:prstGeom>
        </p:spPr>
      </p:pic>
      <p:pic>
        <p:nvPicPr>
          <p:cNvPr id="7" name="Picture 6">
            <a:extLst>
              <a:ext uri="{FF2B5EF4-FFF2-40B4-BE49-F238E27FC236}">
                <a16:creationId xmlns:a16="http://schemas.microsoft.com/office/drawing/2014/main" id="{AAD6C2D6-AD59-44CB-B404-AC73442D2DEB}"/>
              </a:ext>
            </a:extLst>
          </p:cNvPr>
          <p:cNvPicPr>
            <a:picLocks noChangeAspect="1"/>
          </p:cNvPicPr>
          <p:nvPr/>
        </p:nvPicPr>
        <p:blipFill>
          <a:blip r:embed="rId4"/>
          <a:stretch>
            <a:fillRect/>
          </a:stretch>
        </p:blipFill>
        <p:spPr>
          <a:xfrm>
            <a:off x="6272380" y="3860069"/>
            <a:ext cx="2243138" cy="921544"/>
          </a:xfrm>
          <a:prstGeom prst="rect">
            <a:avLst/>
          </a:prstGeom>
        </p:spPr>
      </p:pic>
      <p:pic>
        <p:nvPicPr>
          <p:cNvPr id="9" name="Picture 8">
            <a:extLst>
              <a:ext uri="{FF2B5EF4-FFF2-40B4-BE49-F238E27FC236}">
                <a16:creationId xmlns:a16="http://schemas.microsoft.com/office/drawing/2014/main" id="{46920D1B-AEAA-488E-A566-897A43F8A5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5691" y="628670"/>
            <a:ext cx="195477" cy="340049"/>
          </a:xfrm>
          <a:prstGeom prst="rect">
            <a:avLst/>
          </a:prstGeom>
        </p:spPr>
      </p:pic>
      <p:sp>
        <p:nvSpPr>
          <p:cNvPr id="16" name="TextBox 15">
            <a:extLst>
              <a:ext uri="{FF2B5EF4-FFF2-40B4-BE49-F238E27FC236}">
                <a16:creationId xmlns:a16="http://schemas.microsoft.com/office/drawing/2014/main" id="{E3A9AE81-932B-4790-9BD0-DAD12FC382AB}"/>
              </a:ext>
            </a:extLst>
          </p:cNvPr>
          <p:cNvSpPr txBox="1"/>
          <p:nvPr/>
        </p:nvSpPr>
        <p:spPr>
          <a:xfrm>
            <a:off x="2719006" y="3288178"/>
            <a:ext cx="1298483" cy="600164"/>
          </a:xfrm>
          <a:prstGeom prst="rect">
            <a:avLst/>
          </a:prstGeom>
          <a:noFill/>
        </p:spPr>
        <p:txBody>
          <a:bodyPr wrap="square" rtlCol="0">
            <a:spAutoFit/>
          </a:bodyPr>
          <a:lstStyle/>
          <a:p>
            <a:r>
              <a:rPr lang="fr-FR" sz="1200" b="1" dirty="0"/>
              <a:t>Hans Posthumus</a:t>
            </a:r>
          </a:p>
          <a:p>
            <a:r>
              <a:rPr lang="fr-FR" sz="1050" dirty="0"/>
              <a:t>Hans Posthumus Consultancy</a:t>
            </a:r>
            <a:endParaRPr lang="en-GB" sz="1050" dirty="0"/>
          </a:p>
        </p:txBody>
      </p:sp>
      <p:sp>
        <p:nvSpPr>
          <p:cNvPr id="17" name="TextBox 16">
            <a:extLst>
              <a:ext uri="{FF2B5EF4-FFF2-40B4-BE49-F238E27FC236}">
                <a16:creationId xmlns:a16="http://schemas.microsoft.com/office/drawing/2014/main" id="{8642BEC2-229C-46A9-98A1-7CFB1DB008BB}"/>
              </a:ext>
            </a:extLst>
          </p:cNvPr>
          <p:cNvSpPr txBox="1"/>
          <p:nvPr/>
        </p:nvSpPr>
        <p:spPr>
          <a:xfrm>
            <a:off x="4399708" y="3297703"/>
            <a:ext cx="1298483" cy="600164"/>
          </a:xfrm>
          <a:prstGeom prst="rect">
            <a:avLst/>
          </a:prstGeom>
          <a:noFill/>
        </p:spPr>
        <p:txBody>
          <a:bodyPr wrap="square" rtlCol="0">
            <a:spAutoFit/>
          </a:bodyPr>
          <a:lstStyle/>
          <a:p>
            <a:r>
              <a:rPr lang="en-GB" sz="1200" b="1" dirty="0"/>
              <a:t>Rachel Shah</a:t>
            </a:r>
          </a:p>
          <a:p>
            <a:r>
              <a:rPr lang="en-GB" sz="1050" dirty="0"/>
              <a:t>The Springfield Centre</a:t>
            </a:r>
          </a:p>
        </p:txBody>
      </p:sp>
      <p:pic>
        <p:nvPicPr>
          <p:cNvPr id="10" name="Picture 9" descr="Aly Miehlbradt">
            <a:extLst>
              <a:ext uri="{FF2B5EF4-FFF2-40B4-BE49-F238E27FC236}">
                <a16:creationId xmlns:a16="http://schemas.microsoft.com/office/drawing/2014/main" id="{1CA6A38A-2456-4EB8-94BB-5D0E92C665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75" y="2032876"/>
            <a:ext cx="1328477" cy="1184186"/>
          </a:xfrm>
          <a:prstGeom prst="rect">
            <a:avLst/>
          </a:prstGeom>
        </p:spPr>
      </p:pic>
      <p:pic>
        <p:nvPicPr>
          <p:cNvPr id="13" name="Picture 12" descr="A person wearing glasses and smiling at the camera&#10;&#10;Description automatically generated">
            <a:extLst>
              <a:ext uri="{FF2B5EF4-FFF2-40B4-BE49-F238E27FC236}">
                <a16:creationId xmlns:a16="http://schemas.microsoft.com/office/drawing/2014/main" id="{8B5C657E-FD40-43DB-8C44-716FFD6041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8693" y="2032876"/>
            <a:ext cx="1141959" cy="1171334"/>
          </a:xfrm>
          <a:prstGeom prst="rect">
            <a:avLst/>
          </a:prstGeom>
        </p:spPr>
      </p:pic>
      <p:pic>
        <p:nvPicPr>
          <p:cNvPr id="15" name="Picture 14" descr="A close up of a person&#10;&#10;Description automatically generated">
            <a:extLst>
              <a:ext uri="{FF2B5EF4-FFF2-40B4-BE49-F238E27FC236}">
                <a16:creationId xmlns:a16="http://schemas.microsoft.com/office/drawing/2014/main" id="{AB16A986-CEEC-45DB-92F6-CAEF62F5A5D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53542" y="2032876"/>
            <a:ext cx="1128713" cy="1185863"/>
          </a:xfrm>
          <a:prstGeom prst="rect">
            <a:avLst/>
          </a:prstGeom>
        </p:spPr>
      </p:pic>
      <p:pic>
        <p:nvPicPr>
          <p:cNvPr id="23" name="Picture 22" descr="A person smiling for the camera&#10;&#10;Description automatically generated">
            <a:extLst>
              <a:ext uri="{FF2B5EF4-FFF2-40B4-BE49-F238E27FC236}">
                <a16:creationId xmlns:a16="http://schemas.microsoft.com/office/drawing/2014/main" id="{F3991BAE-CE10-45F2-A832-7D7AB2AD91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96570" y="2037417"/>
            <a:ext cx="1128572" cy="1185714"/>
          </a:xfrm>
          <a:prstGeom prst="rect">
            <a:avLst/>
          </a:prstGeom>
        </p:spPr>
      </p:pic>
      <p:sp>
        <p:nvSpPr>
          <p:cNvPr id="24" name="TextBox 23">
            <a:extLst>
              <a:ext uri="{FF2B5EF4-FFF2-40B4-BE49-F238E27FC236}">
                <a16:creationId xmlns:a16="http://schemas.microsoft.com/office/drawing/2014/main" id="{F0785AF9-CDD0-42BC-ADF1-180DEAEC03F5}"/>
              </a:ext>
            </a:extLst>
          </p:cNvPr>
          <p:cNvSpPr txBox="1"/>
          <p:nvPr/>
        </p:nvSpPr>
        <p:spPr>
          <a:xfrm>
            <a:off x="6080411" y="3288178"/>
            <a:ext cx="1298483" cy="438582"/>
          </a:xfrm>
          <a:prstGeom prst="rect">
            <a:avLst/>
          </a:prstGeom>
          <a:noFill/>
        </p:spPr>
        <p:txBody>
          <a:bodyPr wrap="square" rtlCol="0">
            <a:spAutoFit/>
          </a:bodyPr>
          <a:lstStyle/>
          <a:p>
            <a:r>
              <a:rPr lang="en-GB" sz="1200" b="1" dirty="0"/>
              <a:t>Adam Kessler </a:t>
            </a:r>
            <a:r>
              <a:rPr lang="en-GB" sz="1050" dirty="0"/>
              <a:t>DCED</a:t>
            </a:r>
          </a:p>
        </p:txBody>
      </p:sp>
      <p:sp>
        <p:nvSpPr>
          <p:cNvPr id="2" name="Slide Number Placeholder 1">
            <a:extLst>
              <a:ext uri="{FF2B5EF4-FFF2-40B4-BE49-F238E27FC236}">
                <a16:creationId xmlns:a16="http://schemas.microsoft.com/office/drawing/2014/main" id="{2D12E1D6-906C-E84E-BF4D-F50836E9FF52}"/>
              </a:ext>
            </a:extLst>
          </p:cNvPr>
          <p:cNvSpPr>
            <a:spLocks noGrp="1"/>
          </p:cNvSpPr>
          <p:nvPr>
            <p:ph type="sldNum" sz="quarter" idx="12"/>
          </p:nvPr>
        </p:nvSpPr>
        <p:spPr/>
        <p:txBody>
          <a:bodyPr/>
          <a:lstStyle/>
          <a:p>
            <a:fld id="{5E0E6A4A-A56E-42D0-9483-A5C2B35C8BC5}" type="slidenum">
              <a:rPr lang="en-GB" smtClean="0"/>
              <a:t>1</a:t>
            </a:fld>
            <a:endParaRPr lang="en-GB"/>
          </a:p>
        </p:txBody>
      </p:sp>
      <p:grpSp>
        <p:nvGrpSpPr>
          <p:cNvPr id="14" name="Group 13">
            <a:extLst>
              <a:ext uri="{FF2B5EF4-FFF2-40B4-BE49-F238E27FC236}">
                <a16:creationId xmlns:a16="http://schemas.microsoft.com/office/drawing/2014/main" id="{9B195DF5-6666-2E4F-90C2-1A6950D4C8F3}"/>
              </a:ext>
            </a:extLst>
          </p:cNvPr>
          <p:cNvGrpSpPr>
            <a:grpSpLocks noChangeAspect="1"/>
          </p:cNvGrpSpPr>
          <p:nvPr/>
        </p:nvGrpSpPr>
        <p:grpSpPr>
          <a:xfrm>
            <a:off x="150520" y="85523"/>
            <a:ext cx="2448195" cy="1689764"/>
            <a:chOff x="298532" y="171512"/>
            <a:chExt cx="5783150" cy="3991579"/>
          </a:xfrm>
        </p:grpSpPr>
        <p:grpSp>
          <p:nvGrpSpPr>
            <p:cNvPr id="18" name="Group 17">
              <a:extLst>
                <a:ext uri="{FF2B5EF4-FFF2-40B4-BE49-F238E27FC236}">
                  <a16:creationId xmlns:a16="http://schemas.microsoft.com/office/drawing/2014/main" id="{7DDE1CAF-F91E-BC45-B682-C5D662E2FBEC}"/>
                </a:ext>
              </a:extLst>
            </p:cNvPr>
            <p:cNvGrpSpPr>
              <a:grpSpLocks noChangeAspect="1"/>
            </p:cNvGrpSpPr>
            <p:nvPr/>
          </p:nvGrpSpPr>
          <p:grpSpPr>
            <a:xfrm>
              <a:off x="881728" y="171512"/>
              <a:ext cx="5199954" cy="3991579"/>
              <a:chOff x="1956565" y="-138976"/>
              <a:chExt cx="6186723" cy="4562010"/>
            </a:xfrm>
          </p:grpSpPr>
          <p:pic>
            <p:nvPicPr>
              <p:cNvPr id="21" name="Graphic 20" descr="Flashlight">
                <a:extLst>
                  <a:ext uri="{FF2B5EF4-FFF2-40B4-BE49-F238E27FC236}">
                    <a16:creationId xmlns:a16="http://schemas.microsoft.com/office/drawing/2014/main" id="{9B015284-9923-2446-8C40-376092EAEB0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5663827">
                <a:off x="7562652" y="3842398"/>
                <a:ext cx="580636" cy="580636"/>
              </a:xfrm>
              <a:prstGeom prst="rect">
                <a:avLst/>
              </a:prstGeom>
            </p:spPr>
          </p:pic>
          <p:sp>
            <p:nvSpPr>
              <p:cNvPr id="20" name="Trapezoid 19">
                <a:extLst>
                  <a:ext uri="{FF2B5EF4-FFF2-40B4-BE49-F238E27FC236}">
                    <a16:creationId xmlns:a16="http://schemas.microsoft.com/office/drawing/2014/main" id="{70EB0907-1E69-B340-920C-7E6EBE3D239B}"/>
                  </a:ext>
                </a:extLst>
              </p:cNvPr>
              <p:cNvSpPr/>
              <p:nvPr/>
            </p:nvSpPr>
            <p:spPr>
              <a:xfrm rot="17954500">
                <a:off x="1846683" y="-29094"/>
                <a:ext cx="4169237" cy="3949474"/>
              </a:xfrm>
              <a:prstGeom prst="trapezoid">
                <a:avLst>
                  <a:gd name="adj" fmla="val 48029"/>
                </a:avLst>
              </a:prstGeom>
              <a:gradFill>
                <a:gsLst>
                  <a:gs pos="0">
                    <a:schemeClr val="accent4">
                      <a:lumMod val="75000"/>
                    </a:schemeClr>
                  </a:gs>
                  <a:gs pos="73000">
                    <a:schemeClr val="accent4">
                      <a:lumMod val="60000"/>
                      <a:lumOff val="40000"/>
                    </a:schemeClr>
                  </a:gs>
                  <a:gs pos="82000">
                    <a:schemeClr val="accent4">
                      <a:lumMod val="40000"/>
                      <a:lumOff val="60000"/>
                    </a:schemeClr>
                  </a:gs>
                  <a:gs pos="99000">
                    <a:schemeClr val="accent4">
                      <a:alpha val="58000"/>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8" dirty="0"/>
              </a:p>
            </p:txBody>
          </p:sp>
          <p:sp>
            <p:nvSpPr>
              <p:cNvPr id="22" name="Trapezoid 21">
                <a:extLst>
                  <a:ext uri="{FF2B5EF4-FFF2-40B4-BE49-F238E27FC236}">
                    <a16:creationId xmlns:a16="http://schemas.microsoft.com/office/drawing/2014/main" id="{1D149731-3F9B-104D-98BA-06EAB66EF4C2}"/>
                  </a:ext>
                </a:extLst>
              </p:cNvPr>
              <p:cNvSpPr/>
              <p:nvPr/>
            </p:nvSpPr>
            <p:spPr>
              <a:xfrm rot="7487717">
                <a:off x="5330905" y="518971"/>
                <a:ext cx="796884" cy="4365358"/>
              </a:xfrm>
              <a:prstGeom prst="trapezoid">
                <a:avLst>
                  <a:gd name="adj" fmla="val 42792"/>
                </a:avLst>
              </a:prstGeom>
              <a:gradFill>
                <a:gsLst>
                  <a:gs pos="62000">
                    <a:schemeClr val="accent4">
                      <a:lumMod val="60000"/>
                      <a:lumOff val="40000"/>
                    </a:schemeClr>
                  </a:gs>
                  <a:gs pos="100000">
                    <a:schemeClr val="accent4">
                      <a:lumMod val="20000"/>
                      <a:lumOff val="80000"/>
                    </a:schemeClr>
                  </a:gs>
                  <a:gs pos="14000">
                    <a:schemeClr val="accent4">
                      <a:lumMod val="20000"/>
                      <a:lumOff val="8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8"/>
              </a:p>
            </p:txBody>
          </p:sp>
        </p:grpSp>
        <p:pic>
          <p:nvPicPr>
            <p:cNvPr id="8" name="Picture 7">
              <a:extLst>
                <a:ext uri="{FF2B5EF4-FFF2-40B4-BE49-F238E27FC236}">
                  <a16:creationId xmlns:a16="http://schemas.microsoft.com/office/drawing/2014/main" id="{AD038566-F55D-4543-A02E-75FC55AA629C}"/>
                </a:ext>
              </a:extLst>
            </p:cNvPr>
            <p:cNvPicPr>
              <a:picLocks noChangeAspect="1"/>
            </p:cNvPicPr>
            <p:nvPr/>
          </p:nvPicPr>
          <p:blipFill>
            <a:blip r:embed="rId12"/>
            <a:stretch>
              <a:fillRect/>
            </a:stretch>
          </p:blipFill>
          <p:spPr>
            <a:xfrm rot="21006406">
              <a:off x="298532" y="380875"/>
              <a:ext cx="761999" cy="812799"/>
            </a:xfrm>
            <a:prstGeom prst="rect">
              <a:avLst/>
            </a:prstGeom>
          </p:spPr>
        </p:pic>
      </p:grpSp>
      <p:sp>
        <p:nvSpPr>
          <p:cNvPr id="19" name="Rectangle 18">
            <a:extLst>
              <a:ext uri="{FF2B5EF4-FFF2-40B4-BE49-F238E27FC236}">
                <a16:creationId xmlns:a16="http://schemas.microsoft.com/office/drawing/2014/main" id="{3E7B1627-4C2C-B74D-B2CF-A4ED799D7F92}"/>
              </a:ext>
            </a:extLst>
          </p:cNvPr>
          <p:cNvSpPr/>
          <p:nvPr/>
        </p:nvSpPr>
        <p:spPr>
          <a:xfrm rot="1786640">
            <a:off x="438150" y="403225"/>
            <a:ext cx="64769" cy="141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19267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llout: Right Arrow 15">
            <a:extLst>
              <a:ext uri="{FF2B5EF4-FFF2-40B4-BE49-F238E27FC236}">
                <a16:creationId xmlns:a16="http://schemas.microsoft.com/office/drawing/2014/main" id="{E687E9D8-AC9E-484A-940B-B0A5C0B8935A}"/>
              </a:ext>
            </a:extLst>
          </p:cNvPr>
          <p:cNvSpPr/>
          <p:nvPr/>
        </p:nvSpPr>
        <p:spPr>
          <a:xfrm>
            <a:off x="5340439" y="1663068"/>
            <a:ext cx="1137012" cy="92124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Assess system changes with intervention lens</a:t>
            </a:r>
            <a:endParaRPr lang="en-GB" sz="768" dirty="0">
              <a:solidFill>
                <a:schemeClr val="tx1"/>
              </a:solidFill>
            </a:endParaRPr>
          </a:p>
        </p:txBody>
      </p:sp>
      <p:sp>
        <p:nvSpPr>
          <p:cNvPr id="17" name="Callout: Right Arrow 16">
            <a:extLst>
              <a:ext uri="{FF2B5EF4-FFF2-40B4-BE49-F238E27FC236}">
                <a16:creationId xmlns:a16="http://schemas.microsoft.com/office/drawing/2014/main" id="{EEA578C0-0F78-4430-A7A8-D6BB4EFEEA60}"/>
              </a:ext>
            </a:extLst>
          </p:cNvPr>
          <p:cNvSpPr/>
          <p:nvPr/>
        </p:nvSpPr>
        <p:spPr>
          <a:xfrm>
            <a:off x="5334605" y="265381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Assess system changes with helicopter lens</a:t>
            </a:r>
            <a:endParaRPr lang="en-GB" sz="768" dirty="0">
              <a:solidFill>
                <a:schemeClr val="tx1"/>
              </a:solidFill>
            </a:endParaRPr>
          </a:p>
        </p:txBody>
      </p:sp>
      <p:sp>
        <p:nvSpPr>
          <p:cNvPr id="18" name="Callout: Right Arrow 17">
            <a:extLst>
              <a:ext uri="{FF2B5EF4-FFF2-40B4-BE49-F238E27FC236}">
                <a16:creationId xmlns:a16="http://schemas.microsoft.com/office/drawing/2014/main" id="{EA17FB2D-47BD-4FC8-8369-0A89CE9D0422}"/>
              </a:ext>
            </a:extLst>
          </p:cNvPr>
          <p:cNvSpPr/>
          <p:nvPr/>
        </p:nvSpPr>
        <p:spPr>
          <a:xfrm>
            <a:off x="6589181"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Analyse system changes and program contribution</a:t>
            </a:r>
            <a:endParaRPr lang="en-GB" sz="768" dirty="0">
              <a:solidFill>
                <a:schemeClr val="tx1"/>
              </a:solidFill>
            </a:endParaRPr>
          </a:p>
        </p:txBody>
      </p:sp>
      <p:sp>
        <p:nvSpPr>
          <p:cNvPr id="19" name="Callout: Right Arrow 18">
            <a:extLst>
              <a:ext uri="{FF2B5EF4-FFF2-40B4-BE49-F238E27FC236}">
                <a16:creationId xmlns:a16="http://schemas.microsoft.com/office/drawing/2014/main" id="{BA20483F-2FBB-40EE-97CF-79E7239A44EB}"/>
              </a:ext>
            </a:extLst>
          </p:cNvPr>
          <p:cNvSpPr/>
          <p:nvPr/>
        </p:nvSpPr>
        <p:spPr>
          <a:xfrm>
            <a:off x="4103367"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Implement interventions</a:t>
            </a:r>
            <a:endParaRPr lang="en-GB" sz="768" dirty="0">
              <a:solidFill>
                <a:schemeClr val="tx1"/>
              </a:solidFill>
            </a:endParaRPr>
          </a:p>
        </p:txBody>
      </p:sp>
      <p:sp>
        <p:nvSpPr>
          <p:cNvPr id="20" name="Callout: Right Arrow 19">
            <a:extLst>
              <a:ext uri="{FF2B5EF4-FFF2-40B4-BE49-F238E27FC236}">
                <a16:creationId xmlns:a16="http://schemas.microsoft.com/office/drawing/2014/main" id="{2B722D90-DEB9-4C27-989F-0E3CB9CDF90F}"/>
              </a:ext>
            </a:extLst>
          </p:cNvPr>
          <p:cNvSpPr/>
          <p:nvPr/>
        </p:nvSpPr>
        <p:spPr>
          <a:xfrm>
            <a:off x="392148"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Diagnose systems</a:t>
            </a:r>
            <a:endParaRPr lang="en-GB" sz="768" dirty="0">
              <a:solidFill>
                <a:schemeClr val="tx1"/>
              </a:solidFill>
            </a:endParaRPr>
          </a:p>
        </p:txBody>
      </p:sp>
      <p:sp>
        <p:nvSpPr>
          <p:cNvPr id="21" name="Callout: Right Arrow 20">
            <a:extLst>
              <a:ext uri="{FF2B5EF4-FFF2-40B4-BE49-F238E27FC236}">
                <a16:creationId xmlns:a16="http://schemas.microsoft.com/office/drawing/2014/main" id="{75FB263A-5D53-4CFC-927B-E4AE1A85E914}"/>
              </a:ext>
            </a:extLst>
          </p:cNvPr>
          <p:cNvSpPr/>
          <p:nvPr/>
        </p:nvSpPr>
        <p:spPr>
          <a:xfrm>
            <a:off x="1629221"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Develop system strategy</a:t>
            </a:r>
            <a:endParaRPr lang="en-GB" sz="768" dirty="0">
              <a:solidFill>
                <a:schemeClr val="tx1"/>
              </a:solidFill>
            </a:endParaRPr>
          </a:p>
        </p:txBody>
      </p:sp>
      <p:sp>
        <p:nvSpPr>
          <p:cNvPr id="22" name="Callout: Right Arrow 21">
            <a:extLst>
              <a:ext uri="{FF2B5EF4-FFF2-40B4-BE49-F238E27FC236}">
                <a16:creationId xmlns:a16="http://schemas.microsoft.com/office/drawing/2014/main" id="{528DF6D7-2339-4D04-AC3A-97BE93C11E9C}"/>
              </a:ext>
            </a:extLst>
          </p:cNvPr>
          <p:cNvSpPr/>
          <p:nvPr/>
        </p:nvSpPr>
        <p:spPr>
          <a:xfrm>
            <a:off x="2866294"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Develop intervention plans</a:t>
            </a:r>
            <a:endParaRPr lang="en-GB" sz="768" dirty="0">
              <a:solidFill>
                <a:schemeClr val="tx1"/>
              </a:solidFill>
            </a:endParaRPr>
          </a:p>
        </p:txBody>
      </p:sp>
      <p:sp>
        <p:nvSpPr>
          <p:cNvPr id="23" name="Rectangle 22">
            <a:extLst>
              <a:ext uri="{FF2B5EF4-FFF2-40B4-BE49-F238E27FC236}">
                <a16:creationId xmlns:a16="http://schemas.microsoft.com/office/drawing/2014/main" id="{CBFF8052-1947-4FF2-9DC0-53A9E17D9336}"/>
              </a:ext>
            </a:extLst>
          </p:cNvPr>
          <p:cNvSpPr/>
          <p:nvPr/>
        </p:nvSpPr>
        <p:spPr>
          <a:xfrm>
            <a:off x="7820420" y="2162034"/>
            <a:ext cx="931433" cy="917875"/>
          </a:xfrm>
          <a:prstGeom prst="rect">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68" dirty="0">
                <a:solidFill>
                  <a:schemeClr val="tx1"/>
                </a:solidFill>
              </a:rPr>
              <a:t>Report</a:t>
            </a:r>
          </a:p>
        </p:txBody>
      </p:sp>
      <p:sp>
        <p:nvSpPr>
          <p:cNvPr id="24" name="Curved Up Arrow 12">
            <a:extLst>
              <a:ext uri="{FF2B5EF4-FFF2-40B4-BE49-F238E27FC236}">
                <a16:creationId xmlns:a16="http://schemas.microsoft.com/office/drawing/2014/main" id="{12E03857-8FF0-4082-8148-8792C3474093}"/>
              </a:ext>
            </a:extLst>
          </p:cNvPr>
          <p:cNvSpPr/>
          <p:nvPr/>
        </p:nvSpPr>
        <p:spPr>
          <a:xfrm rot="10800000">
            <a:off x="1870934" y="508421"/>
            <a:ext cx="5286750" cy="1572433"/>
          </a:xfrm>
          <a:prstGeom prst="curvedUpArrow">
            <a:avLst>
              <a:gd name="adj1" fmla="val 24515"/>
              <a:gd name="adj2" fmla="val 43461"/>
              <a:gd name="adj3" fmla="val 19233"/>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68" dirty="0">
              <a:solidFill>
                <a:schemeClr val="tx1"/>
              </a:solidFill>
            </a:endParaRPr>
          </a:p>
        </p:txBody>
      </p:sp>
      <p:sp>
        <p:nvSpPr>
          <p:cNvPr id="25" name="Curved Up Arrow 12">
            <a:extLst>
              <a:ext uri="{FF2B5EF4-FFF2-40B4-BE49-F238E27FC236}">
                <a16:creationId xmlns:a16="http://schemas.microsoft.com/office/drawing/2014/main" id="{5901F1E5-6093-45CB-B326-F87B65BBDC4B}"/>
              </a:ext>
            </a:extLst>
          </p:cNvPr>
          <p:cNvSpPr/>
          <p:nvPr/>
        </p:nvSpPr>
        <p:spPr>
          <a:xfrm rot="10800000" flipV="1">
            <a:off x="2967691" y="3198210"/>
            <a:ext cx="4189994" cy="1436871"/>
          </a:xfrm>
          <a:prstGeom prst="curvedUpArrow">
            <a:avLst>
              <a:gd name="adj1" fmla="val 19332"/>
              <a:gd name="adj2" fmla="val 43461"/>
              <a:gd name="adj3" fmla="val 19233"/>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68" dirty="0">
              <a:solidFill>
                <a:schemeClr val="tx1"/>
              </a:solidFill>
            </a:endParaRPr>
          </a:p>
        </p:txBody>
      </p:sp>
      <p:sp>
        <p:nvSpPr>
          <p:cNvPr id="26" name="TextBox 25">
            <a:extLst>
              <a:ext uri="{FF2B5EF4-FFF2-40B4-BE49-F238E27FC236}">
                <a16:creationId xmlns:a16="http://schemas.microsoft.com/office/drawing/2014/main" id="{3EA44247-87D7-4A15-8B99-D2BC37FBFF62}"/>
              </a:ext>
            </a:extLst>
          </p:cNvPr>
          <p:cNvSpPr txBox="1"/>
          <p:nvPr/>
        </p:nvSpPr>
        <p:spPr>
          <a:xfrm>
            <a:off x="4003305" y="802972"/>
            <a:ext cx="1443578" cy="210507"/>
          </a:xfrm>
          <a:prstGeom prst="rect">
            <a:avLst/>
          </a:prstGeom>
          <a:noFill/>
          <a:ln>
            <a:noFill/>
          </a:ln>
        </p:spPr>
        <p:txBody>
          <a:bodyPr wrap="square" rtlCol="0">
            <a:spAutoFit/>
          </a:bodyPr>
          <a:lstStyle/>
          <a:p>
            <a:r>
              <a:rPr lang="en-AU" sz="768" dirty="0"/>
              <a:t>Review and revise</a:t>
            </a:r>
          </a:p>
        </p:txBody>
      </p:sp>
      <p:sp>
        <p:nvSpPr>
          <p:cNvPr id="27" name="TextBox 26">
            <a:extLst>
              <a:ext uri="{FF2B5EF4-FFF2-40B4-BE49-F238E27FC236}">
                <a16:creationId xmlns:a16="http://schemas.microsoft.com/office/drawing/2014/main" id="{564F5B64-DCF3-4A8B-A802-D4E5DF59B39F}"/>
              </a:ext>
            </a:extLst>
          </p:cNvPr>
          <p:cNvSpPr txBox="1"/>
          <p:nvPr/>
        </p:nvSpPr>
        <p:spPr>
          <a:xfrm>
            <a:off x="4588593" y="4197263"/>
            <a:ext cx="1303570" cy="210507"/>
          </a:xfrm>
          <a:prstGeom prst="rect">
            <a:avLst/>
          </a:prstGeom>
          <a:noFill/>
          <a:ln>
            <a:noFill/>
          </a:ln>
        </p:spPr>
        <p:txBody>
          <a:bodyPr wrap="square" rtlCol="0">
            <a:spAutoFit/>
          </a:bodyPr>
          <a:lstStyle/>
          <a:p>
            <a:r>
              <a:rPr lang="en-AU" sz="768" dirty="0"/>
              <a:t>Review and revise</a:t>
            </a:r>
          </a:p>
        </p:txBody>
      </p:sp>
      <p:sp>
        <p:nvSpPr>
          <p:cNvPr id="2" name="Slide Number Placeholder 1">
            <a:extLst>
              <a:ext uri="{FF2B5EF4-FFF2-40B4-BE49-F238E27FC236}">
                <a16:creationId xmlns:a16="http://schemas.microsoft.com/office/drawing/2014/main" id="{AC65F6BE-036A-C544-BFF3-2751F84BAEA8}"/>
              </a:ext>
            </a:extLst>
          </p:cNvPr>
          <p:cNvSpPr>
            <a:spLocks noGrp="1"/>
          </p:cNvSpPr>
          <p:nvPr>
            <p:ph type="sldNum" sz="quarter" idx="12"/>
          </p:nvPr>
        </p:nvSpPr>
        <p:spPr/>
        <p:txBody>
          <a:bodyPr/>
          <a:lstStyle/>
          <a:p>
            <a:fld id="{5E0E6A4A-A56E-42D0-9483-A5C2B35C8BC5}" type="slidenum">
              <a:rPr lang="en-GB" smtClean="0"/>
              <a:t>2</a:t>
            </a:fld>
            <a:endParaRPr lang="en-GB"/>
          </a:p>
        </p:txBody>
      </p:sp>
    </p:spTree>
    <p:extLst>
      <p:ext uri="{BB962C8B-B14F-4D97-AF65-F5344CB8AC3E}">
        <p14:creationId xmlns:p14="http://schemas.microsoft.com/office/powerpoint/2010/main" val="365303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right)">
                                      <p:cBhvr>
                                        <p:cTn id="37" dur="500"/>
                                        <p:tgtEl>
                                          <p:spTgt spid="24"/>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right)">
                                      <p:cBhvr>
                                        <p:cTn id="40" dur="500"/>
                                        <p:tgtEl>
                                          <p:spTgt spid="2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right)">
                                      <p:cBhvr>
                                        <p:cTn id="43" dur="500"/>
                                        <p:tgtEl>
                                          <p:spTgt spid="26"/>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1" grpId="0" animBg="1"/>
      <p:bldP spid="22" grpId="0" animBg="1"/>
      <p:bldP spid="23" grpId="0" animBg="1"/>
      <p:bldP spid="24" grpId="0" animBg="1"/>
      <p:bldP spid="25" grpId="0" animBg="1"/>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map&#10;&#10;Description automatically generated">
            <a:extLst>
              <a:ext uri="{FF2B5EF4-FFF2-40B4-BE49-F238E27FC236}">
                <a16:creationId xmlns:a16="http://schemas.microsoft.com/office/drawing/2014/main" id="{C997547F-9C15-47BB-8F61-997D8EBFDB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32" y="765958"/>
            <a:ext cx="3866550" cy="1384085"/>
          </a:xfrm>
          <a:prstGeom prst="rect">
            <a:avLst/>
          </a:prstGeom>
        </p:spPr>
      </p:pic>
      <p:sp>
        <p:nvSpPr>
          <p:cNvPr id="21" name="Freeform: Shape 20">
            <a:extLst>
              <a:ext uri="{FF2B5EF4-FFF2-40B4-BE49-F238E27FC236}">
                <a16:creationId xmlns:a16="http://schemas.microsoft.com/office/drawing/2014/main" id="{AE793A65-AF89-4957-9991-6079C91EBFA4}"/>
              </a:ext>
            </a:extLst>
          </p:cNvPr>
          <p:cNvSpPr/>
          <p:nvPr/>
        </p:nvSpPr>
        <p:spPr>
          <a:xfrm>
            <a:off x="1488617" y="1383641"/>
            <a:ext cx="7033182" cy="3546054"/>
          </a:xfrm>
          <a:custGeom>
            <a:avLst/>
            <a:gdLst>
              <a:gd name="connsiteX0" fmla="*/ 4785830 w 11076041"/>
              <a:gd name="connsiteY0" fmla="*/ 3035 h 5584420"/>
              <a:gd name="connsiteX1" fmla="*/ 3547580 w 11076041"/>
              <a:gd name="connsiteY1" fmla="*/ 393560 h 5584420"/>
              <a:gd name="connsiteX2" fmla="*/ 2937980 w 11076041"/>
              <a:gd name="connsiteY2" fmla="*/ 1269860 h 5584420"/>
              <a:gd name="connsiteX3" fmla="*/ 1937855 w 11076041"/>
              <a:gd name="connsiteY3" fmla="*/ 1612760 h 5584420"/>
              <a:gd name="connsiteX4" fmla="*/ 823430 w 11076041"/>
              <a:gd name="connsiteY4" fmla="*/ 1384160 h 5584420"/>
              <a:gd name="connsiteX5" fmla="*/ 70955 w 11076041"/>
              <a:gd name="connsiteY5" fmla="*/ 2012810 h 5584420"/>
              <a:gd name="connsiteX6" fmla="*/ 99530 w 11076041"/>
              <a:gd name="connsiteY6" fmla="*/ 3012935 h 5584420"/>
              <a:gd name="connsiteX7" fmla="*/ 671030 w 11076041"/>
              <a:gd name="connsiteY7" fmla="*/ 3679685 h 5584420"/>
              <a:gd name="connsiteX8" fmla="*/ 1614005 w 11076041"/>
              <a:gd name="connsiteY8" fmla="*/ 3965435 h 5584420"/>
              <a:gd name="connsiteX9" fmla="*/ 1766405 w 11076041"/>
              <a:gd name="connsiteY9" fmla="*/ 4860785 h 5584420"/>
              <a:gd name="connsiteX10" fmla="*/ 2204555 w 11076041"/>
              <a:gd name="connsiteY10" fmla="*/ 5394185 h 5584420"/>
              <a:gd name="connsiteX11" fmla="*/ 3109430 w 11076041"/>
              <a:gd name="connsiteY11" fmla="*/ 5575160 h 5584420"/>
              <a:gd name="connsiteX12" fmla="*/ 4119080 w 11076041"/>
              <a:gd name="connsiteY12" fmla="*/ 5146535 h 5584420"/>
              <a:gd name="connsiteX13" fmla="*/ 4338155 w 11076041"/>
              <a:gd name="connsiteY13" fmla="*/ 4270235 h 5584420"/>
              <a:gd name="connsiteX14" fmla="*/ 4195280 w 11076041"/>
              <a:gd name="connsiteY14" fmla="*/ 3632060 h 5584420"/>
              <a:gd name="connsiteX15" fmla="*/ 5338280 w 11076041"/>
              <a:gd name="connsiteY15" fmla="*/ 3117710 h 5584420"/>
              <a:gd name="connsiteX16" fmla="*/ 6747980 w 11076041"/>
              <a:gd name="connsiteY16" fmla="*/ 3536810 h 5584420"/>
              <a:gd name="connsiteX17" fmla="*/ 6709880 w 11076041"/>
              <a:gd name="connsiteY17" fmla="*/ 4432160 h 5584420"/>
              <a:gd name="connsiteX18" fmla="*/ 6986105 w 11076041"/>
              <a:gd name="connsiteY18" fmla="*/ 5289410 h 5584420"/>
              <a:gd name="connsiteX19" fmla="*/ 8100530 w 11076041"/>
              <a:gd name="connsiteY19" fmla="*/ 5518010 h 5584420"/>
              <a:gd name="connsiteX20" fmla="*/ 9062555 w 11076041"/>
              <a:gd name="connsiteY20" fmla="*/ 5079860 h 5584420"/>
              <a:gd name="connsiteX21" fmla="*/ 9186380 w 11076041"/>
              <a:gd name="connsiteY21" fmla="*/ 3736835 h 5584420"/>
              <a:gd name="connsiteX22" fmla="*/ 10167455 w 11076041"/>
              <a:gd name="connsiteY22" fmla="*/ 3327260 h 5584420"/>
              <a:gd name="connsiteX23" fmla="*/ 10996130 w 11076041"/>
              <a:gd name="connsiteY23" fmla="*/ 2698610 h 5584420"/>
              <a:gd name="connsiteX24" fmla="*/ 10948505 w 11076041"/>
              <a:gd name="connsiteY24" fmla="*/ 1546085 h 5584420"/>
              <a:gd name="connsiteX25" fmla="*/ 10157930 w 11076041"/>
              <a:gd name="connsiteY25" fmla="*/ 1012685 h 5584420"/>
              <a:gd name="connsiteX26" fmla="*/ 9119705 w 11076041"/>
              <a:gd name="connsiteY26" fmla="*/ 993635 h 5584420"/>
              <a:gd name="connsiteX27" fmla="*/ 8462480 w 11076041"/>
              <a:gd name="connsiteY27" fmla="*/ 1927085 h 5584420"/>
              <a:gd name="connsiteX28" fmla="*/ 7557605 w 11076041"/>
              <a:gd name="connsiteY28" fmla="*/ 2527160 h 5584420"/>
              <a:gd name="connsiteX29" fmla="*/ 6605105 w 11076041"/>
              <a:gd name="connsiteY29" fmla="*/ 2279510 h 5584420"/>
              <a:gd name="connsiteX30" fmla="*/ 6452705 w 11076041"/>
              <a:gd name="connsiteY30" fmla="*/ 1222235 h 5584420"/>
              <a:gd name="connsiteX31" fmla="*/ 5957405 w 11076041"/>
              <a:gd name="connsiteY31" fmla="*/ 269735 h 5584420"/>
              <a:gd name="connsiteX32" fmla="*/ 4785830 w 11076041"/>
              <a:gd name="connsiteY32" fmla="*/ 3035 h 558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076041" h="5584420">
                <a:moveTo>
                  <a:pt x="4785830" y="3035"/>
                </a:moveTo>
                <a:cubicBezTo>
                  <a:pt x="4384193" y="23672"/>
                  <a:pt x="3855555" y="182423"/>
                  <a:pt x="3547580" y="393560"/>
                </a:cubicBezTo>
                <a:cubicBezTo>
                  <a:pt x="3239605" y="604698"/>
                  <a:pt x="3206267" y="1066660"/>
                  <a:pt x="2937980" y="1269860"/>
                </a:cubicBezTo>
                <a:cubicBezTo>
                  <a:pt x="2669693" y="1473060"/>
                  <a:pt x="2290280" y="1593710"/>
                  <a:pt x="1937855" y="1612760"/>
                </a:cubicBezTo>
                <a:cubicBezTo>
                  <a:pt x="1585430" y="1631810"/>
                  <a:pt x="1134580" y="1317485"/>
                  <a:pt x="823430" y="1384160"/>
                </a:cubicBezTo>
                <a:cubicBezTo>
                  <a:pt x="512280" y="1450835"/>
                  <a:pt x="191605" y="1741347"/>
                  <a:pt x="70955" y="2012810"/>
                </a:cubicBezTo>
                <a:cubicBezTo>
                  <a:pt x="-49695" y="2284273"/>
                  <a:pt x="-482" y="2735123"/>
                  <a:pt x="99530" y="3012935"/>
                </a:cubicBezTo>
                <a:cubicBezTo>
                  <a:pt x="199542" y="3290747"/>
                  <a:pt x="418617" y="3520935"/>
                  <a:pt x="671030" y="3679685"/>
                </a:cubicBezTo>
                <a:cubicBezTo>
                  <a:pt x="923442" y="3838435"/>
                  <a:pt x="1431443" y="3768585"/>
                  <a:pt x="1614005" y="3965435"/>
                </a:cubicBezTo>
                <a:cubicBezTo>
                  <a:pt x="1796567" y="4162285"/>
                  <a:pt x="1667980" y="4622660"/>
                  <a:pt x="1766405" y="4860785"/>
                </a:cubicBezTo>
                <a:cubicBezTo>
                  <a:pt x="1864830" y="5098910"/>
                  <a:pt x="1980718" y="5275123"/>
                  <a:pt x="2204555" y="5394185"/>
                </a:cubicBezTo>
                <a:cubicBezTo>
                  <a:pt x="2428392" y="5513247"/>
                  <a:pt x="2790343" y="5616435"/>
                  <a:pt x="3109430" y="5575160"/>
                </a:cubicBezTo>
                <a:cubicBezTo>
                  <a:pt x="3428517" y="5533885"/>
                  <a:pt x="3914292" y="5364023"/>
                  <a:pt x="4119080" y="5146535"/>
                </a:cubicBezTo>
                <a:cubicBezTo>
                  <a:pt x="4323867" y="4929048"/>
                  <a:pt x="4325455" y="4522647"/>
                  <a:pt x="4338155" y="4270235"/>
                </a:cubicBezTo>
                <a:cubicBezTo>
                  <a:pt x="4350855" y="4017823"/>
                  <a:pt x="4028593" y="3824147"/>
                  <a:pt x="4195280" y="3632060"/>
                </a:cubicBezTo>
                <a:cubicBezTo>
                  <a:pt x="4361967" y="3439973"/>
                  <a:pt x="4912830" y="3133585"/>
                  <a:pt x="5338280" y="3117710"/>
                </a:cubicBezTo>
                <a:cubicBezTo>
                  <a:pt x="5763730" y="3101835"/>
                  <a:pt x="6519380" y="3317735"/>
                  <a:pt x="6747980" y="3536810"/>
                </a:cubicBezTo>
                <a:cubicBezTo>
                  <a:pt x="6976580" y="3755885"/>
                  <a:pt x="6670193" y="4140060"/>
                  <a:pt x="6709880" y="4432160"/>
                </a:cubicBezTo>
                <a:cubicBezTo>
                  <a:pt x="6749567" y="4724260"/>
                  <a:pt x="6754330" y="5108435"/>
                  <a:pt x="6986105" y="5289410"/>
                </a:cubicBezTo>
                <a:cubicBezTo>
                  <a:pt x="7217880" y="5470385"/>
                  <a:pt x="7754455" y="5552935"/>
                  <a:pt x="8100530" y="5518010"/>
                </a:cubicBezTo>
                <a:cubicBezTo>
                  <a:pt x="8446605" y="5483085"/>
                  <a:pt x="8881580" y="5376722"/>
                  <a:pt x="9062555" y="5079860"/>
                </a:cubicBezTo>
                <a:cubicBezTo>
                  <a:pt x="9243530" y="4782998"/>
                  <a:pt x="9002230" y="4028935"/>
                  <a:pt x="9186380" y="3736835"/>
                </a:cubicBezTo>
                <a:cubicBezTo>
                  <a:pt x="9370530" y="3444735"/>
                  <a:pt x="9865830" y="3500297"/>
                  <a:pt x="10167455" y="3327260"/>
                </a:cubicBezTo>
                <a:cubicBezTo>
                  <a:pt x="10469080" y="3154223"/>
                  <a:pt x="10865955" y="2995473"/>
                  <a:pt x="10996130" y="2698610"/>
                </a:cubicBezTo>
                <a:cubicBezTo>
                  <a:pt x="11126305" y="2401748"/>
                  <a:pt x="11088205" y="1827072"/>
                  <a:pt x="10948505" y="1546085"/>
                </a:cubicBezTo>
                <a:cubicBezTo>
                  <a:pt x="10808805" y="1265098"/>
                  <a:pt x="10462730" y="1104760"/>
                  <a:pt x="10157930" y="1012685"/>
                </a:cubicBezTo>
                <a:cubicBezTo>
                  <a:pt x="9853130" y="920610"/>
                  <a:pt x="9402280" y="841235"/>
                  <a:pt x="9119705" y="993635"/>
                </a:cubicBezTo>
                <a:cubicBezTo>
                  <a:pt x="8837130" y="1146035"/>
                  <a:pt x="8722830" y="1671498"/>
                  <a:pt x="8462480" y="1927085"/>
                </a:cubicBezTo>
                <a:cubicBezTo>
                  <a:pt x="8202130" y="2182673"/>
                  <a:pt x="7867167" y="2468423"/>
                  <a:pt x="7557605" y="2527160"/>
                </a:cubicBezTo>
                <a:cubicBezTo>
                  <a:pt x="7248043" y="2585897"/>
                  <a:pt x="6789255" y="2496997"/>
                  <a:pt x="6605105" y="2279510"/>
                </a:cubicBezTo>
                <a:cubicBezTo>
                  <a:pt x="6420955" y="2062023"/>
                  <a:pt x="6560655" y="1557198"/>
                  <a:pt x="6452705" y="1222235"/>
                </a:cubicBezTo>
                <a:cubicBezTo>
                  <a:pt x="6344755" y="887273"/>
                  <a:pt x="6239980" y="472935"/>
                  <a:pt x="5957405" y="269735"/>
                </a:cubicBezTo>
                <a:cubicBezTo>
                  <a:pt x="5674830" y="66535"/>
                  <a:pt x="5187467" y="-17602"/>
                  <a:pt x="4785830" y="3035"/>
                </a:cubicBez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68"/>
          </a:p>
        </p:txBody>
      </p:sp>
      <p:pic>
        <p:nvPicPr>
          <p:cNvPr id="22" name="Picture 21">
            <a:extLst>
              <a:ext uri="{FF2B5EF4-FFF2-40B4-BE49-F238E27FC236}">
                <a16:creationId xmlns:a16="http://schemas.microsoft.com/office/drawing/2014/main" id="{4598AADB-DFF9-4841-831B-E1F034602E2B}"/>
              </a:ext>
            </a:extLst>
          </p:cNvPr>
          <p:cNvPicPr>
            <a:picLocks noChangeAspect="1"/>
          </p:cNvPicPr>
          <p:nvPr/>
        </p:nvPicPr>
        <p:blipFill>
          <a:blip r:embed="rId4"/>
          <a:stretch>
            <a:fillRect/>
          </a:stretch>
        </p:blipFill>
        <p:spPr>
          <a:xfrm>
            <a:off x="7270844" y="675999"/>
            <a:ext cx="1257281" cy="1285126"/>
          </a:xfrm>
          <a:prstGeom prst="rect">
            <a:avLst/>
          </a:prstGeom>
        </p:spPr>
      </p:pic>
      <p:pic>
        <p:nvPicPr>
          <p:cNvPr id="23" name="Picture 22">
            <a:extLst>
              <a:ext uri="{FF2B5EF4-FFF2-40B4-BE49-F238E27FC236}">
                <a16:creationId xmlns:a16="http://schemas.microsoft.com/office/drawing/2014/main" id="{2E9BC6B7-7C9B-4756-A007-A1B973DC7163}"/>
              </a:ext>
            </a:extLst>
          </p:cNvPr>
          <p:cNvPicPr>
            <a:picLocks noChangeAspect="1"/>
          </p:cNvPicPr>
          <p:nvPr/>
        </p:nvPicPr>
        <p:blipFill>
          <a:blip r:embed="rId5"/>
          <a:stretch>
            <a:fillRect/>
          </a:stretch>
        </p:blipFill>
        <p:spPr>
          <a:xfrm>
            <a:off x="7494433" y="3568030"/>
            <a:ext cx="1257281" cy="1285126"/>
          </a:xfrm>
          <a:prstGeom prst="rect">
            <a:avLst/>
          </a:prstGeom>
        </p:spPr>
      </p:pic>
      <p:pic>
        <p:nvPicPr>
          <p:cNvPr id="24" name="Picture 23">
            <a:extLst>
              <a:ext uri="{FF2B5EF4-FFF2-40B4-BE49-F238E27FC236}">
                <a16:creationId xmlns:a16="http://schemas.microsoft.com/office/drawing/2014/main" id="{F9ACCA28-088C-48B2-B492-80CA58FCD834}"/>
              </a:ext>
            </a:extLst>
          </p:cNvPr>
          <p:cNvPicPr>
            <a:picLocks noChangeAspect="1"/>
          </p:cNvPicPr>
          <p:nvPr/>
        </p:nvPicPr>
        <p:blipFill>
          <a:blip r:embed="rId6"/>
          <a:stretch>
            <a:fillRect/>
          </a:stretch>
        </p:blipFill>
        <p:spPr>
          <a:xfrm>
            <a:off x="5709195" y="1397257"/>
            <a:ext cx="1257281" cy="1285126"/>
          </a:xfrm>
          <a:prstGeom prst="rect">
            <a:avLst/>
          </a:prstGeom>
        </p:spPr>
      </p:pic>
      <p:pic>
        <p:nvPicPr>
          <p:cNvPr id="25" name="Picture 24">
            <a:extLst>
              <a:ext uri="{FF2B5EF4-FFF2-40B4-BE49-F238E27FC236}">
                <a16:creationId xmlns:a16="http://schemas.microsoft.com/office/drawing/2014/main" id="{1181DC3A-8D89-41C9-BFAB-5321BB21AF9D}"/>
              </a:ext>
            </a:extLst>
          </p:cNvPr>
          <p:cNvPicPr>
            <a:picLocks noChangeAspect="1"/>
          </p:cNvPicPr>
          <p:nvPr/>
        </p:nvPicPr>
        <p:blipFill>
          <a:blip r:embed="rId7"/>
          <a:stretch>
            <a:fillRect/>
          </a:stretch>
        </p:blipFill>
        <p:spPr>
          <a:xfrm>
            <a:off x="4401910" y="3568030"/>
            <a:ext cx="1257281" cy="1285126"/>
          </a:xfrm>
          <a:prstGeom prst="rect">
            <a:avLst/>
          </a:prstGeom>
        </p:spPr>
      </p:pic>
      <p:pic>
        <p:nvPicPr>
          <p:cNvPr id="26" name="Picture 25">
            <a:extLst>
              <a:ext uri="{FF2B5EF4-FFF2-40B4-BE49-F238E27FC236}">
                <a16:creationId xmlns:a16="http://schemas.microsoft.com/office/drawing/2014/main" id="{2D282094-AAB1-4163-A693-1D022B79816A}"/>
              </a:ext>
            </a:extLst>
          </p:cNvPr>
          <p:cNvPicPr>
            <a:picLocks noChangeAspect="1"/>
          </p:cNvPicPr>
          <p:nvPr/>
        </p:nvPicPr>
        <p:blipFill>
          <a:blip r:embed="rId8"/>
          <a:stretch>
            <a:fillRect/>
          </a:stretch>
        </p:blipFill>
        <p:spPr>
          <a:xfrm>
            <a:off x="650273" y="3491163"/>
            <a:ext cx="1257281" cy="1285126"/>
          </a:xfrm>
          <a:prstGeom prst="rect">
            <a:avLst/>
          </a:prstGeom>
        </p:spPr>
      </p:pic>
      <p:pic>
        <p:nvPicPr>
          <p:cNvPr id="27" name="Picture 26">
            <a:extLst>
              <a:ext uri="{FF2B5EF4-FFF2-40B4-BE49-F238E27FC236}">
                <a16:creationId xmlns:a16="http://schemas.microsoft.com/office/drawing/2014/main" id="{9289800C-958A-4EA7-853D-F05AF0148E0F}"/>
              </a:ext>
            </a:extLst>
          </p:cNvPr>
          <p:cNvPicPr>
            <a:picLocks noChangeAspect="1"/>
          </p:cNvPicPr>
          <p:nvPr/>
        </p:nvPicPr>
        <p:blipFill>
          <a:blip r:embed="rId9"/>
          <a:stretch>
            <a:fillRect/>
          </a:stretch>
        </p:blipFill>
        <p:spPr>
          <a:xfrm>
            <a:off x="331027" y="1606477"/>
            <a:ext cx="1257281" cy="1285126"/>
          </a:xfrm>
          <a:prstGeom prst="rect">
            <a:avLst/>
          </a:prstGeom>
        </p:spPr>
      </p:pic>
      <p:pic>
        <p:nvPicPr>
          <p:cNvPr id="30" name="Picture 29">
            <a:extLst>
              <a:ext uri="{FF2B5EF4-FFF2-40B4-BE49-F238E27FC236}">
                <a16:creationId xmlns:a16="http://schemas.microsoft.com/office/drawing/2014/main" id="{C4925879-F57E-480F-B710-DFB003CD6272}"/>
              </a:ext>
            </a:extLst>
          </p:cNvPr>
          <p:cNvPicPr>
            <a:picLocks noChangeAspect="1"/>
          </p:cNvPicPr>
          <p:nvPr/>
        </p:nvPicPr>
        <p:blipFill>
          <a:blip r:embed="rId10"/>
          <a:stretch>
            <a:fillRect/>
          </a:stretch>
        </p:blipFill>
        <p:spPr>
          <a:xfrm>
            <a:off x="3644130" y="1601448"/>
            <a:ext cx="1688545" cy="1728885"/>
          </a:xfrm>
          <a:prstGeom prst="rect">
            <a:avLst/>
          </a:prstGeom>
        </p:spPr>
      </p:pic>
      <p:sp>
        <p:nvSpPr>
          <p:cNvPr id="31" name="Oval 30">
            <a:extLst>
              <a:ext uri="{FF2B5EF4-FFF2-40B4-BE49-F238E27FC236}">
                <a16:creationId xmlns:a16="http://schemas.microsoft.com/office/drawing/2014/main" id="{239CD4B9-587A-4C6D-BD90-1C513B2799CC}"/>
              </a:ext>
            </a:extLst>
          </p:cNvPr>
          <p:cNvSpPr/>
          <p:nvPr/>
        </p:nvSpPr>
        <p:spPr>
          <a:xfrm>
            <a:off x="4046540" y="707524"/>
            <a:ext cx="1930424" cy="4448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24" b="1" dirty="0">
                <a:solidFill>
                  <a:schemeClr val="tx1"/>
                </a:solidFill>
              </a:rPr>
              <a:t>Impact </a:t>
            </a:r>
          </a:p>
        </p:txBody>
      </p:sp>
      <p:cxnSp>
        <p:nvCxnSpPr>
          <p:cNvPr id="32" name="Curved Connector 104">
            <a:extLst>
              <a:ext uri="{FF2B5EF4-FFF2-40B4-BE49-F238E27FC236}">
                <a16:creationId xmlns:a16="http://schemas.microsoft.com/office/drawing/2014/main" id="{457FE317-B812-4F7E-948D-DEC09A5D4EDC}"/>
              </a:ext>
            </a:extLst>
          </p:cNvPr>
          <p:cNvCxnSpPr>
            <a:cxnSpLocks/>
            <a:stCxn id="30" idx="0"/>
            <a:endCxn id="31" idx="4"/>
          </p:cNvCxnSpPr>
          <p:nvPr/>
        </p:nvCxnSpPr>
        <p:spPr>
          <a:xfrm rot="5400000" flipH="1" flipV="1">
            <a:off x="4525538" y="1115235"/>
            <a:ext cx="449078" cy="52334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urved Connector 28">
            <a:extLst>
              <a:ext uri="{FF2B5EF4-FFF2-40B4-BE49-F238E27FC236}">
                <a16:creationId xmlns:a16="http://schemas.microsoft.com/office/drawing/2014/main" id="{D81A91BD-8022-4DD3-BEC5-154CE4CA8C8E}"/>
              </a:ext>
            </a:extLst>
          </p:cNvPr>
          <p:cNvCxnSpPr>
            <a:cxnSpLocks/>
          </p:cNvCxnSpPr>
          <p:nvPr/>
        </p:nvCxnSpPr>
        <p:spPr>
          <a:xfrm rot="10800000" flipV="1">
            <a:off x="2817014" y="2032629"/>
            <a:ext cx="1062655" cy="64764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urved Connector 46">
            <a:extLst>
              <a:ext uri="{FF2B5EF4-FFF2-40B4-BE49-F238E27FC236}">
                <a16:creationId xmlns:a16="http://schemas.microsoft.com/office/drawing/2014/main" id="{4C9FCE0D-0133-4889-AF5D-B2FB7AD8C6A6}"/>
              </a:ext>
            </a:extLst>
          </p:cNvPr>
          <p:cNvCxnSpPr>
            <a:cxnSpLocks/>
          </p:cNvCxnSpPr>
          <p:nvPr/>
        </p:nvCxnSpPr>
        <p:spPr>
          <a:xfrm rot="5400000">
            <a:off x="2874755" y="2586644"/>
            <a:ext cx="1271115" cy="69165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urved Connector 59">
            <a:extLst>
              <a:ext uri="{FF2B5EF4-FFF2-40B4-BE49-F238E27FC236}">
                <a16:creationId xmlns:a16="http://schemas.microsoft.com/office/drawing/2014/main" id="{57C79DAC-CBF8-4468-A18F-77E222455631}"/>
              </a:ext>
            </a:extLst>
          </p:cNvPr>
          <p:cNvCxnSpPr>
            <a:cxnSpLocks/>
          </p:cNvCxnSpPr>
          <p:nvPr/>
        </p:nvCxnSpPr>
        <p:spPr>
          <a:xfrm rot="16200000" flipH="1">
            <a:off x="4952073" y="2455975"/>
            <a:ext cx="1258525" cy="91794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EDDD2F03-A6D3-4EBE-8357-B4713E0FDD1E}"/>
              </a:ext>
            </a:extLst>
          </p:cNvPr>
          <p:cNvPicPr>
            <a:picLocks noChangeAspect="1"/>
          </p:cNvPicPr>
          <p:nvPr/>
        </p:nvPicPr>
        <p:blipFill>
          <a:blip r:embed="rId11"/>
          <a:stretch>
            <a:fillRect/>
          </a:stretch>
        </p:blipFill>
        <p:spPr>
          <a:xfrm>
            <a:off x="7013899" y="2138073"/>
            <a:ext cx="1257281" cy="1285126"/>
          </a:xfrm>
          <a:prstGeom prst="rect">
            <a:avLst/>
          </a:prstGeom>
        </p:spPr>
      </p:pic>
      <p:pic>
        <p:nvPicPr>
          <p:cNvPr id="37" name="Picture 36">
            <a:extLst>
              <a:ext uri="{FF2B5EF4-FFF2-40B4-BE49-F238E27FC236}">
                <a16:creationId xmlns:a16="http://schemas.microsoft.com/office/drawing/2014/main" id="{2A221047-EE3D-42F7-9CC6-249EF8170AED}"/>
              </a:ext>
            </a:extLst>
          </p:cNvPr>
          <p:cNvPicPr>
            <a:picLocks noChangeAspect="1"/>
          </p:cNvPicPr>
          <p:nvPr/>
        </p:nvPicPr>
        <p:blipFill>
          <a:blip r:embed="rId12"/>
          <a:stretch>
            <a:fillRect/>
          </a:stretch>
        </p:blipFill>
        <p:spPr>
          <a:xfrm>
            <a:off x="5894055" y="3401155"/>
            <a:ext cx="1257281" cy="1285126"/>
          </a:xfrm>
          <a:prstGeom prst="rect">
            <a:avLst/>
          </a:prstGeom>
        </p:spPr>
      </p:pic>
      <p:pic>
        <p:nvPicPr>
          <p:cNvPr id="38" name="Picture 37">
            <a:extLst>
              <a:ext uri="{FF2B5EF4-FFF2-40B4-BE49-F238E27FC236}">
                <a16:creationId xmlns:a16="http://schemas.microsoft.com/office/drawing/2014/main" id="{4CECEC42-DE05-4E5E-801A-B0226E8F9EE8}"/>
              </a:ext>
            </a:extLst>
          </p:cNvPr>
          <p:cNvPicPr>
            <a:picLocks noChangeAspect="1"/>
          </p:cNvPicPr>
          <p:nvPr/>
        </p:nvPicPr>
        <p:blipFill>
          <a:blip r:embed="rId13"/>
          <a:stretch>
            <a:fillRect/>
          </a:stretch>
        </p:blipFill>
        <p:spPr>
          <a:xfrm>
            <a:off x="2776630" y="3540446"/>
            <a:ext cx="1257281" cy="1285126"/>
          </a:xfrm>
          <a:prstGeom prst="rect">
            <a:avLst/>
          </a:prstGeom>
        </p:spPr>
      </p:pic>
      <p:pic>
        <p:nvPicPr>
          <p:cNvPr id="39" name="Picture 38">
            <a:extLst>
              <a:ext uri="{FF2B5EF4-FFF2-40B4-BE49-F238E27FC236}">
                <a16:creationId xmlns:a16="http://schemas.microsoft.com/office/drawing/2014/main" id="{700D5CA3-0387-444A-B8C1-00A498C97655}"/>
              </a:ext>
            </a:extLst>
          </p:cNvPr>
          <p:cNvPicPr>
            <a:picLocks noChangeAspect="1"/>
          </p:cNvPicPr>
          <p:nvPr/>
        </p:nvPicPr>
        <p:blipFill>
          <a:blip r:embed="rId14"/>
          <a:stretch>
            <a:fillRect/>
          </a:stretch>
        </p:blipFill>
        <p:spPr>
          <a:xfrm>
            <a:off x="1672182" y="2418515"/>
            <a:ext cx="1257281" cy="1285126"/>
          </a:xfrm>
          <a:prstGeom prst="rect">
            <a:avLst/>
          </a:prstGeom>
        </p:spPr>
      </p:pic>
      <p:cxnSp>
        <p:nvCxnSpPr>
          <p:cNvPr id="40" name="Curved Connector 53">
            <a:extLst>
              <a:ext uri="{FF2B5EF4-FFF2-40B4-BE49-F238E27FC236}">
                <a16:creationId xmlns:a16="http://schemas.microsoft.com/office/drawing/2014/main" id="{15E8B49D-65D8-41FF-AA27-6359A357E784}"/>
              </a:ext>
            </a:extLst>
          </p:cNvPr>
          <p:cNvCxnSpPr>
            <a:cxnSpLocks/>
          </p:cNvCxnSpPr>
          <p:nvPr/>
        </p:nvCxnSpPr>
        <p:spPr>
          <a:xfrm>
            <a:off x="5011751" y="2032630"/>
            <a:ext cx="1954725" cy="858974"/>
          </a:xfrm>
          <a:prstGeom prst="curvedConnector3">
            <a:avLst>
              <a:gd name="adj1" fmla="val 32920"/>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CFBE8E1-D158-49BC-9CC4-D816BABFBF0A}"/>
              </a:ext>
            </a:extLst>
          </p:cNvPr>
          <p:cNvSpPr txBox="1"/>
          <p:nvPr/>
        </p:nvSpPr>
        <p:spPr>
          <a:xfrm>
            <a:off x="304469" y="87887"/>
            <a:ext cx="8535061" cy="369332"/>
          </a:xfrm>
          <a:prstGeom prst="rect">
            <a:avLst/>
          </a:prstGeom>
          <a:noFill/>
        </p:spPr>
        <p:txBody>
          <a:bodyPr wrap="square" rtlCol="0">
            <a:spAutoFit/>
          </a:bodyPr>
          <a:lstStyle/>
          <a:p>
            <a:pPr algn="ctr"/>
            <a:r>
              <a:rPr lang="en-GB" b="1" dirty="0"/>
              <a:t>Maize sold by smallholder farmers on Madura Island</a:t>
            </a:r>
          </a:p>
        </p:txBody>
      </p:sp>
      <p:sp>
        <p:nvSpPr>
          <p:cNvPr id="3" name="Slide Number Placeholder 2">
            <a:extLst>
              <a:ext uri="{FF2B5EF4-FFF2-40B4-BE49-F238E27FC236}">
                <a16:creationId xmlns:a16="http://schemas.microsoft.com/office/drawing/2014/main" id="{F2181329-3D17-0340-A170-7859883E5D4E}"/>
              </a:ext>
            </a:extLst>
          </p:cNvPr>
          <p:cNvSpPr>
            <a:spLocks noGrp="1"/>
          </p:cNvSpPr>
          <p:nvPr>
            <p:ph type="sldNum" sz="quarter" idx="12"/>
          </p:nvPr>
        </p:nvSpPr>
        <p:spPr/>
        <p:txBody>
          <a:bodyPr/>
          <a:lstStyle/>
          <a:p>
            <a:fld id="{5E0E6A4A-A56E-42D0-9483-A5C2B35C8BC5}" type="slidenum">
              <a:rPr lang="en-GB" smtClean="0"/>
              <a:t>3</a:t>
            </a:fld>
            <a:endParaRPr lang="en-GB"/>
          </a:p>
        </p:txBody>
      </p:sp>
      <p:sp>
        <p:nvSpPr>
          <p:cNvPr id="8" name="TextBox 7">
            <a:extLst>
              <a:ext uri="{FF2B5EF4-FFF2-40B4-BE49-F238E27FC236}">
                <a16:creationId xmlns:a16="http://schemas.microsoft.com/office/drawing/2014/main" id="{33F66DFC-B9F6-4D23-9462-71E1B0FA0397}"/>
              </a:ext>
            </a:extLst>
          </p:cNvPr>
          <p:cNvSpPr txBox="1"/>
          <p:nvPr/>
        </p:nvSpPr>
        <p:spPr>
          <a:xfrm>
            <a:off x="2426652" y="1939792"/>
            <a:ext cx="1444282" cy="200055"/>
          </a:xfrm>
          <a:prstGeom prst="rect">
            <a:avLst/>
          </a:prstGeom>
          <a:noFill/>
        </p:spPr>
        <p:txBody>
          <a:bodyPr wrap="square" rtlCol="0">
            <a:spAutoFit/>
          </a:bodyPr>
          <a:lstStyle/>
          <a:p>
            <a:r>
              <a:rPr lang="en-GB" sz="700" dirty="0"/>
              <a:t>Google Maps</a:t>
            </a:r>
          </a:p>
        </p:txBody>
      </p:sp>
    </p:spTree>
    <p:extLst>
      <p:ext uri="{BB962C8B-B14F-4D97-AF65-F5344CB8AC3E}">
        <p14:creationId xmlns:p14="http://schemas.microsoft.com/office/powerpoint/2010/main" val="228901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nodeType="clickEffect">
                                  <p:stCondLst>
                                    <p:cond delay="0"/>
                                  </p:stCondLst>
                                  <p:childTnLst>
                                    <p:animEffect transition="out" filter="fade">
                                      <p:cBhvr>
                                        <p:cTn id="58" dur="2000"/>
                                        <p:tgtEl>
                                          <p:spTgt spid="25"/>
                                        </p:tgtEl>
                                      </p:cBhvr>
                                    </p:animEffect>
                                    <p:set>
                                      <p:cBhvr>
                                        <p:cTn id="59" dur="1" fill="hold">
                                          <p:stCondLst>
                                            <p:cond delay="1999"/>
                                          </p:stCondLst>
                                        </p:cTn>
                                        <p:tgtEl>
                                          <p:spTgt spid="25"/>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2000"/>
                                        <p:tgtEl>
                                          <p:spTgt spid="26"/>
                                        </p:tgtEl>
                                      </p:cBhvr>
                                    </p:animEffect>
                                    <p:set>
                                      <p:cBhvr>
                                        <p:cTn id="62" dur="1" fill="hold">
                                          <p:stCondLst>
                                            <p:cond delay="1999"/>
                                          </p:stCondLst>
                                        </p:cTn>
                                        <p:tgtEl>
                                          <p:spTgt spid="26"/>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2000"/>
                                        <p:tgtEl>
                                          <p:spTgt spid="27"/>
                                        </p:tgtEl>
                                      </p:cBhvr>
                                    </p:animEffect>
                                    <p:set>
                                      <p:cBhvr>
                                        <p:cTn id="65" dur="1" fill="hold">
                                          <p:stCondLst>
                                            <p:cond delay="1999"/>
                                          </p:stCondLst>
                                        </p:cTn>
                                        <p:tgtEl>
                                          <p:spTgt spid="27"/>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2000"/>
                                        <p:tgtEl>
                                          <p:spTgt spid="24"/>
                                        </p:tgtEl>
                                      </p:cBhvr>
                                    </p:animEffect>
                                    <p:set>
                                      <p:cBhvr>
                                        <p:cTn id="68" dur="1" fill="hold">
                                          <p:stCondLst>
                                            <p:cond delay="1999"/>
                                          </p:stCondLst>
                                        </p:cTn>
                                        <p:tgtEl>
                                          <p:spTgt spid="24"/>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2000"/>
                                        <p:tgtEl>
                                          <p:spTgt spid="22"/>
                                        </p:tgtEl>
                                      </p:cBhvr>
                                    </p:animEffect>
                                    <p:set>
                                      <p:cBhvr>
                                        <p:cTn id="71" dur="1" fill="hold">
                                          <p:stCondLst>
                                            <p:cond delay="1999"/>
                                          </p:stCondLst>
                                        </p:cTn>
                                        <p:tgtEl>
                                          <p:spTgt spid="22"/>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2000"/>
                                        <p:tgtEl>
                                          <p:spTgt spid="23"/>
                                        </p:tgtEl>
                                      </p:cBhvr>
                                    </p:animEffect>
                                    <p:set>
                                      <p:cBhvr>
                                        <p:cTn id="74" dur="1" fill="hold">
                                          <p:stCondLst>
                                            <p:cond delay="1999"/>
                                          </p:stCondLst>
                                        </p:cTn>
                                        <p:tgtEl>
                                          <p:spTgt spid="23"/>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wipe(left)">
                                      <p:cBhvr>
                                        <p:cTn id="79" dur="500"/>
                                        <p:tgtEl>
                                          <p:spTgt spid="2"/>
                                        </p:tgtEl>
                                      </p:cBhvr>
                                    </p:animEffect>
                                  </p:childTnLst>
                                </p:cTn>
                              </p:par>
                              <p:par>
                                <p:cTn id="80" presetID="1" presetClass="entr" presetSubtype="0" fill="hold" nodeType="withEffect">
                                  <p:stCondLst>
                                    <p:cond delay="0"/>
                                  </p:stCondLst>
                                  <p:childTnLst>
                                    <p:set>
                                      <p:cBhvr>
                                        <p:cTn id="81" dur="1" fill="hold">
                                          <p:stCondLst>
                                            <p:cond delay="0"/>
                                          </p:stCondLst>
                                        </p:cTn>
                                        <p:tgtEl>
                                          <p:spTgt spid="7"/>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1" grpId="0" animBg="1"/>
      <p:bldP spid="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7A7BC54-AC5E-8A49-9B73-ABE2B9091022}"/>
              </a:ext>
            </a:extLst>
          </p:cNvPr>
          <p:cNvGraphicFramePr>
            <a:graphicFrameLocks noGrp="1"/>
          </p:cNvGraphicFramePr>
          <p:nvPr>
            <p:extLst>
              <p:ext uri="{D42A27DB-BD31-4B8C-83A1-F6EECF244321}">
                <p14:modId xmlns:p14="http://schemas.microsoft.com/office/powerpoint/2010/main" val="3103767315"/>
              </p:ext>
            </p:extLst>
          </p:nvPr>
        </p:nvGraphicFramePr>
        <p:xfrm>
          <a:off x="0" y="130988"/>
          <a:ext cx="9144000" cy="5033535"/>
        </p:xfrm>
        <a:graphic>
          <a:graphicData uri="http://schemas.openxmlformats.org/drawingml/2006/table">
            <a:tbl>
              <a:tblPr firstRow="1" firstCol="1" bandRow="1"/>
              <a:tblGrid>
                <a:gridCol w="1936171">
                  <a:extLst>
                    <a:ext uri="{9D8B030D-6E8A-4147-A177-3AD203B41FA5}">
                      <a16:colId xmlns:a16="http://schemas.microsoft.com/office/drawing/2014/main" val="4060953900"/>
                    </a:ext>
                  </a:extLst>
                </a:gridCol>
                <a:gridCol w="1247754">
                  <a:extLst>
                    <a:ext uri="{9D8B030D-6E8A-4147-A177-3AD203B41FA5}">
                      <a16:colId xmlns:a16="http://schemas.microsoft.com/office/drawing/2014/main" val="4043909819"/>
                    </a:ext>
                  </a:extLst>
                </a:gridCol>
                <a:gridCol w="4435587">
                  <a:extLst>
                    <a:ext uri="{9D8B030D-6E8A-4147-A177-3AD203B41FA5}">
                      <a16:colId xmlns:a16="http://schemas.microsoft.com/office/drawing/2014/main" val="3458713650"/>
                    </a:ext>
                  </a:extLst>
                </a:gridCol>
                <a:gridCol w="1524488">
                  <a:extLst>
                    <a:ext uri="{9D8B030D-6E8A-4147-A177-3AD203B41FA5}">
                      <a16:colId xmlns:a16="http://schemas.microsoft.com/office/drawing/2014/main" val="604963700"/>
                    </a:ext>
                  </a:extLst>
                </a:gridCol>
              </a:tblGrid>
              <a:tr h="218263">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Main system:</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marL="0" marR="0">
                        <a:spcBef>
                          <a:spcPts val="0"/>
                        </a:spcBef>
                        <a:spcAft>
                          <a:spcPts val="0"/>
                        </a:spcAft>
                      </a:pPr>
                      <a:r>
                        <a:rPr lang="en-US" sz="1400" dirty="0">
                          <a:solidFill>
                            <a:srgbClr val="000000"/>
                          </a:solidFill>
                          <a:effectLst/>
                          <a:latin typeface="+mn-lt"/>
                          <a:ea typeface="Calibri" panose="020F0502020204030204" pitchFamily="34" charset="0"/>
                          <a:cs typeface="Times New Roman" panose="02020603050405020304" pitchFamily="18" charset="0"/>
                        </a:rPr>
                        <a:t>Maize that is, or could be, produced and sold by smallholder farmers on Madura Island.</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2391286"/>
                  </a:ext>
                </a:extLst>
              </a:tr>
              <a:tr h="436524">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Indicators</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Starting system state</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Plan   2020-2025</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Desired </a:t>
                      </a:r>
                      <a:endParaRPr lang="en-US" sz="1400" dirty="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system state</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36091988"/>
                  </a:ext>
                </a:extLst>
              </a:tr>
              <a:tr h="249443">
                <a:tc gridSpan="4">
                  <a:txBody>
                    <a:bodyPr/>
                    <a:lstStyle/>
                    <a:p>
                      <a:pPr marL="0" marR="0">
                        <a:spcBef>
                          <a:spcPts val="0"/>
                        </a:spcBef>
                        <a:spcAft>
                          <a:spcPts val="0"/>
                        </a:spcAft>
                      </a:pPr>
                      <a:r>
                        <a:rPr lang="en-US" sz="1600" b="1" dirty="0">
                          <a:effectLst/>
                          <a:latin typeface="+mn-lt"/>
                          <a:ea typeface="Calibri" panose="020F0502020204030204" pitchFamily="34" charset="0"/>
                          <a:cs typeface="Times New Roman" panose="02020603050405020304" pitchFamily="18" charset="0"/>
                        </a:rPr>
                        <a:t>Main system:  Maize</a:t>
                      </a:r>
                      <a:endParaRPr lang="en-US" sz="16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0220173"/>
                  </a:ext>
                </a:extLst>
              </a:tr>
              <a:tr h="584146">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Volume of maize sold from target area </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395,000 </a:t>
                      </a:r>
                      <a:r>
                        <a:rPr lang="en-US" sz="1400" dirty="0" err="1">
                          <a:effectLst/>
                          <a:latin typeface="+mn-lt"/>
                          <a:ea typeface="Calibri" panose="020F0502020204030204" pitchFamily="34" charset="0"/>
                          <a:cs typeface="Times New Roman" panose="02020603050405020304" pitchFamily="18" charset="0"/>
                        </a:rPr>
                        <a:t>tonnes</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rowSpan="3">
                  <a:txBody>
                    <a:bodyPr/>
                    <a:lstStyle/>
                    <a:p>
                      <a:pPr marL="0" marR="0">
                        <a:spcBef>
                          <a:spcPts val="0"/>
                        </a:spcBef>
                        <a:spcAft>
                          <a:spcPts val="0"/>
                        </a:spcAft>
                      </a:pPr>
                      <a:r>
                        <a:rPr lang="en-GB" sz="1400" b="0" kern="1200" dirty="0">
                          <a:solidFill>
                            <a:schemeClr val="tx1"/>
                          </a:solidFill>
                          <a:effectLst/>
                          <a:latin typeface="+mn-lt"/>
                          <a:ea typeface="+mn-ea"/>
                          <a:cs typeface="+mn-cs"/>
                        </a:rPr>
                        <a:t>The program will first focus on increasing the supply of hybrid seeds and embedded information on good agricultural practices (GAP) for small farmers from private and public actors. </a:t>
                      </a:r>
                    </a:p>
                    <a:p>
                      <a:pPr marL="0" marR="0">
                        <a:spcBef>
                          <a:spcPts val="0"/>
                        </a:spcBef>
                        <a:spcAft>
                          <a:spcPts val="0"/>
                        </a:spcAft>
                      </a:pPr>
                      <a:r>
                        <a:rPr lang="en-GB" sz="1400" b="0" kern="1200" dirty="0">
                          <a:solidFill>
                            <a:schemeClr val="tx1"/>
                          </a:solidFill>
                          <a:effectLst/>
                          <a:latin typeface="+mn-lt"/>
                          <a:ea typeface="+mn-ea"/>
                          <a:cs typeface="+mn-cs"/>
                        </a:rPr>
                        <a:t>The resulting increase in yields and interest in transacting with small farmers is expected to drive changes in other supporting systems and encourage small farmers to become more commercial.</a:t>
                      </a:r>
                    </a:p>
                    <a:p>
                      <a:pPr marL="0" marR="0">
                        <a:spcBef>
                          <a:spcPts val="0"/>
                        </a:spcBef>
                        <a:spcAft>
                          <a:spcPts val="0"/>
                        </a:spcAft>
                      </a:pPr>
                      <a:r>
                        <a:rPr lang="en-GB" sz="1400" b="0" kern="1200" dirty="0">
                          <a:solidFill>
                            <a:schemeClr val="tx1"/>
                          </a:solidFill>
                          <a:effectLst/>
                          <a:latin typeface="+mn-lt"/>
                          <a:ea typeface="+mn-ea"/>
                          <a:cs typeface="+mn-cs"/>
                        </a:rPr>
                        <a:t>Once farmers start to increase yields, ………… etc.</a:t>
                      </a:r>
                      <a:endParaRPr lang="en-US" sz="1400" b="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500,000 </a:t>
                      </a:r>
                      <a:r>
                        <a:rPr lang="en-US" sz="1400" dirty="0" err="1">
                          <a:effectLst/>
                          <a:latin typeface="+mn-lt"/>
                          <a:ea typeface="Calibri" panose="020F0502020204030204" pitchFamily="34" charset="0"/>
                          <a:cs typeface="Times New Roman" panose="02020603050405020304" pitchFamily="18" charset="0"/>
                        </a:rPr>
                        <a:t>tonnes</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52538061"/>
                  </a:ext>
                </a:extLst>
              </a:tr>
              <a:tr h="1015808">
                <a:tc>
                  <a:txBody>
                    <a:bodyPr/>
                    <a:lstStyle/>
                    <a:p>
                      <a:pPr marL="0" marR="0">
                        <a:spcBef>
                          <a:spcPts val="0"/>
                        </a:spcBef>
                        <a:spcAft>
                          <a:spcPts val="0"/>
                        </a:spcAft>
                      </a:pPr>
                      <a:r>
                        <a:rPr lang="en-US" sz="1400">
                          <a:effectLst/>
                          <a:latin typeface="+mn-lt"/>
                          <a:ea typeface="Calibri" panose="020F0502020204030204" pitchFamily="34" charset="0"/>
                          <a:cs typeface="Times New Roman" panose="02020603050405020304" pitchFamily="18" charset="0"/>
                        </a:rPr>
                        <a:t>Farmers’ perceptions of maize crop</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Mainly subsistence </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r>
                        <a:rPr lang="en-US" sz="1400" dirty="0">
                          <a:effectLst/>
                          <a:latin typeface="+mn-lt"/>
                          <a:ea typeface="Calibri" panose="020F0502020204030204" pitchFamily="34" charset="0"/>
                          <a:cs typeface="Times New Roman" panose="02020603050405020304" pitchFamily="18" charset="0"/>
                        </a:rPr>
                        <a:t>Both subsistence and cash crop</a:t>
                      </a:r>
                      <a:endParaRPr lang="en-US" sz="1400" dirty="0"/>
                    </a:p>
                  </a:txBody>
                  <a:tcPr marL="43548" marR="43548"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137633192"/>
                  </a:ext>
                </a:extLst>
              </a:tr>
              <a:tr h="416605">
                <a:tc>
                  <a:txBody>
                    <a:bodyPr/>
                    <a:lstStyle/>
                    <a:p>
                      <a:pPr marL="0" marR="0">
                        <a:spcBef>
                          <a:spcPts val="0"/>
                        </a:spcBef>
                        <a:spcAft>
                          <a:spcPts val="0"/>
                        </a:spcAft>
                      </a:pPr>
                      <a:r>
                        <a:rPr lang="en-US" sz="1200">
                          <a:effectLst/>
                          <a:latin typeface="+mn-lt"/>
                          <a:ea typeface="Calibri" panose="020F0502020204030204" pitchFamily="34" charset="0"/>
                          <a:cs typeface="Times New Roman" panose="02020603050405020304" pitchFamily="18" charset="0"/>
                        </a:rPr>
                        <a:t>Etc.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Etc.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pPr marL="0" marR="0">
                        <a:spcBef>
                          <a:spcPts val="0"/>
                        </a:spcBef>
                        <a:spcAft>
                          <a:spcPts val="0"/>
                        </a:spcAft>
                      </a:pPr>
                      <a:endParaRPr lang="en-US" sz="12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Etc.</a:t>
                      </a:r>
                    </a:p>
                  </a:txBody>
                  <a:tcPr marL="43548" marR="43548"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77831017"/>
                  </a:ext>
                </a:extLst>
              </a:tr>
              <a:tr h="218263">
                <a:tc gridSpan="4">
                  <a:txBody>
                    <a:bodyPr/>
                    <a:lstStyle/>
                    <a:p>
                      <a:pPr marL="0" marR="0">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Supporting system 1:  Hybrid maize seed</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4186680"/>
                  </a:ext>
                </a:extLst>
              </a:tr>
              <a:tr h="654787">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Volume of hybrid seeds sold on Madura Island</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150,000 Kg</a:t>
                      </a:r>
                    </a:p>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 </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rowSpan="3">
                  <a:txBody>
                    <a:bodyPr/>
                    <a:lstStyle/>
                    <a:p>
                      <a:pPr marL="0" marR="0">
                        <a:spcBef>
                          <a:spcPts val="0"/>
                        </a:spcBef>
                        <a:spcAft>
                          <a:spcPts val="0"/>
                        </a:spcAft>
                      </a:pPr>
                      <a:r>
                        <a:rPr lang="en-GB" sz="1400" kern="1200" dirty="0">
                          <a:solidFill>
                            <a:schemeClr val="tx1"/>
                          </a:solidFill>
                          <a:effectLst/>
                          <a:latin typeface="+mn-lt"/>
                          <a:ea typeface="+mn-ea"/>
                          <a:cs typeface="+mn-cs"/>
                        </a:rPr>
                        <a:t>The program will work to 1) increase private sector investment in the commercial distribution of hybrid seeds to small farmers with embedded information on GAP, and 2) improve public-private coordination in hybrid seed distribution. These two changes are interdependent, and changes in  …………………etc.</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375,000 Kg</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61592686"/>
                  </a:ext>
                </a:extLst>
              </a:tr>
              <a:tr h="654787">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Number of companies selling and advising on hybrid maize seeds</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1</a:t>
                      </a:r>
                    </a:p>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 </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4</a:t>
                      </a:r>
                    </a:p>
                  </a:txBody>
                  <a:tcPr marL="43548" marR="43548"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82350345"/>
                  </a:ext>
                </a:extLst>
              </a:tr>
              <a:tr h="366646">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Etc.</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Etc.</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Etc.</a:t>
                      </a:r>
                    </a:p>
                  </a:txBody>
                  <a:tcPr marL="43548" marR="43548"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7206470"/>
                  </a:ext>
                </a:extLst>
              </a:tr>
              <a:tr h="218263">
                <a:tc gridSpan="4">
                  <a:txBody>
                    <a:bodyPr/>
                    <a:lstStyle/>
                    <a:p>
                      <a:pPr marL="0" marR="0">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Supporting system 2</a:t>
                      </a:r>
                      <a:r>
                        <a:rPr lang="en-US" sz="1400" dirty="0">
                          <a:effectLst/>
                          <a:latin typeface="+mn-lt"/>
                          <a:ea typeface="Calibri" panose="020F0502020204030204" pitchFamily="34" charset="0"/>
                          <a:cs typeface="Times New Roman" panose="02020603050405020304" pitchFamily="18" charset="0"/>
                        </a:rPr>
                        <a:t>, etc.</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7251441"/>
                  </a:ext>
                </a:extLst>
              </a:tr>
            </a:tbl>
          </a:graphicData>
        </a:graphic>
      </p:graphicFrame>
      <p:sp>
        <p:nvSpPr>
          <p:cNvPr id="2" name="Rectangle 1">
            <a:extLst>
              <a:ext uri="{FF2B5EF4-FFF2-40B4-BE49-F238E27FC236}">
                <a16:creationId xmlns:a16="http://schemas.microsoft.com/office/drawing/2014/main" id="{C662D532-59D3-D840-AEBD-EF03305B0943}"/>
              </a:ext>
            </a:extLst>
          </p:cNvPr>
          <p:cNvSpPr/>
          <p:nvPr/>
        </p:nvSpPr>
        <p:spPr>
          <a:xfrm>
            <a:off x="3216166" y="1041215"/>
            <a:ext cx="4351282" cy="1966066"/>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C4194B0-A13F-374B-9DC2-FA66E00C2535}"/>
              </a:ext>
            </a:extLst>
          </p:cNvPr>
          <p:cNvSpPr/>
          <p:nvPr/>
        </p:nvSpPr>
        <p:spPr>
          <a:xfrm>
            <a:off x="3216166" y="3310759"/>
            <a:ext cx="4351282" cy="155553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3485C61-B535-6543-AED0-A27955432A68}"/>
              </a:ext>
            </a:extLst>
          </p:cNvPr>
          <p:cNvSpPr/>
          <p:nvPr/>
        </p:nvSpPr>
        <p:spPr>
          <a:xfrm>
            <a:off x="3216166" y="367553"/>
            <a:ext cx="1857375" cy="33363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273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C5606F-FA5C-6C44-AEAE-9E1A9ED2C564}"/>
              </a:ext>
            </a:extLst>
          </p:cNvPr>
          <p:cNvPicPr>
            <a:picLocks noChangeAspect="1"/>
          </p:cNvPicPr>
          <p:nvPr/>
        </p:nvPicPr>
        <p:blipFill>
          <a:blip r:embed="rId3"/>
          <a:stretch>
            <a:fillRect/>
          </a:stretch>
        </p:blipFill>
        <p:spPr>
          <a:xfrm rot="21330234">
            <a:off x="185747" y="246162"/>
            <a:ext cx="762000" cy="812800"/>
          </a:xfrm>
          <a:prstGeom prst="rect">
            <a:avLst/>
          </a:prstGeom>
        </p:spPr>
      </p:pic>
      <p:sp>
        <p:nvSpPr>
          <p:cNvPr id="9" name="Trapezoid 8">
            <a:extLst>
              <a:ext uri="{FF2B5EF4-FFF2-40B4-BE49-F238E27FC236}">
                <a16:creationId xmlns:a16="http://schemas.microsoft.com/office/drawing/2014/main" id="{C7AEF881-2640-6547-A5BC-099333A23911}"/>
              </a:ext>
            </a:extLst>
          </p:cNvPr>
          <p:cNvSpPr/>
          <p:nvPr/>
        </p:nvSpPr>
        <p:spPr>
          <a:xfrm rot="17694938">
            <a:off x="676141" y="-725302"/>
            <a:ext cx="5453467" cy="5741110"/>
          </a:xfrm>
          <a:prstGeom prst="trapezoid">
            <a:avLst>
              <a:gd name="adj" fmla="val 47265"/>
            </a:avLst>
          </a:prstGeom>
          <a:gradFill>
            <a:gsLst>
              <a:gs pos="0">
                <a:schemeClr val="accent4">
                  <a:lumMod val="94000"/>
                </a:schemeClr>
              </a:gs>
              <a:gs pos="71000">
                <a:schemeClr val="accent4">
                  <a:lumMod val="60000"/>
                  <a:lumOff val="40000"/>
                </a:schemeClr>
              </a:gs>
              <a:gs pos="82000">
                <a:schemeClr val="accent4">
                  <a:lumMod val="20000"/>
                  <a:lumOff val="80000"/>
                </a:schemeClr>
              </a:gs>
              <a:gs pos="99000">
                <a:schemeClr val="accent4">
                  <a:alpha val="58000"/>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43" dirty="0"/>
          </a:p>
        </p:txBody>
      </p:sp>
      <p:pic>
        <p:nvPicPr>
          <p:cNvPr id="58" name="Graphic 57" descr="Flashlight">
            <a:extLst>
              <a:ext uri="{FF2B5EF4-FFF2-40B4-BE49-F238E27FC236}">
                <a16:creationId xmlns:a16="http://schemas.microsoft.com/office/drawing/2014/main" id="{84CDB404-0C1D-4C4C-8A7D-4B03544F9EA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5858234">
            <a:off x="7586889" y="4082961"/>
            <a:ext cx="580635" cy="580635"/>
          </a:xfrm>
          <a:prstGeom prst="rect">
            <a:avLst/>
          </a:prstGeom>
        </p:spPr>
      </p:pic>
      <p:sp>
        <p:nvSpPr>
          <p:cNvPr id="60" name="TextBox 59">
            <a:extLst>
              <a:ext uri="{FF2B5EF4-FFF2-40B4-BE49-F238E27FC236}">
                <a16:creationId xmlns:a16="http://schemas.microsoft.com/office/drawing/2014/main" id="{1F74D4B9-61BC-1646-9DC0-A23D3943E69D}"/>
              </a:ext>
            </a:extLst>
          </p:cNvPr>
          <p:cNvSpPr txBox="1"/>
          <p:nvPr/>
        </p:nvSpPr>
        <p:spPr>
          <a:xfrm>
            <a:off x="820999" y="824448"/>
            <a:ext cx="1429009" cy="307777"/>
          </a:xfrm>
          <a:prstGeom prst="rect">
            <a:avLst/>
          </a:prstGeom>
          <a:noFill/>
        </p:spPr>
        <p:txBody>
          <a:bodyPr wrap="square" rtlCol="0">
            <a:spAutoFit/>
          </a:bodyPr>
          <a:lstStyle/>
          <a:p>
            <a:r>
              <a:rPr lang="en-US" sz="1400" b="1" dirty="0"/>
              <a:t>Helicopter lens</a:t>
            </a:r>
            <a:endParaRPr lang="en-US" sz="1400" dirty="0"/>
          </a:p>
        </p:txBody>
      </p:sp>
      <p:sp>
        <p:nvSpPr>
          <p:cNvPr id="10" name="Trapezoid 9">
            <a:extLst>
              <a:ext uri="{FF2B5EF4-FFF2-40B4-BE49-F238E27FC236}">
                <a16:creationId xmlns:a16="http://schemas.microsoft.com/office/drawing/2014/main" id="{A9B0DA17-0C09-C942-A9C7-FF7FA955434D}"/>
              </a:ext>
            </a:extLst>
          </p:cNvPr>
          <p:cNvSpPr/>
          <p:nvPr/>
        </p:nvSpPr>
        <p:spPr>
          <a:xfrm rot="7770963">
            <a:off x="5249989" y="571348"/>
            <a:ext cx="1351137" cy="4410120"/>
          </a:xfrm>
          <a:prstGeom prst="trapezoid">
            <a:avLst>
              <a:gd name="adj" fmla="val 38561"/>
            </a:avLst>
          </a:prstGeom>
          <a:gradFill>
            <a:gsLst>
              <a:gs pos="62000">
                <a:schemeClr val="accent4">
                  <a:lumMod val="60000"/>
                  <a:lumOff val="40000"/>
                </a:schemeClr>
              </a:gs>
              <a:gs pos="100000">
                <a:schemeClr val="accent4">
                  <a:lumMod val="20000"/>
                  <a:lumOff val="80000"/>
                </a:schemeClr>
              </a:gs>
              <a:gs pos="14000">
                <a:schemeClr val="accent4">
                  <a:lumMod val="20000"/>
                  <a:lumOff val="80000"/>
                </a:schemeClr>
              </a:gs>
            </a:gsLst>
            <a:path path="circle">
              <a:fillToRect l="100000" t="100000"/>
            </a:path>
          </a:gradFill>
          <a:ln cap="rnd" cmpd="dbl">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43" dirty="0"/>
          </a:p>
        </p:txBody>
      </p:sp>
      <p:sp>
        <p:nvSpPr>
          <p:cNvPr id="61" name="TextBox 60">
            <a:extLst>
              <a:ext uri="{FF2B5EF4-FFF2-40B4-BE49-F238E27FC236}">
                <a16:creationId xmlns:a16="http://schemas.microsoft.com/office/drawing/2014/main" id="{88055B8C-43F2-8A4E-A46B-F7BDF07A7BB1}"/>
              </a:ext>
            </a:extLst>
          </p:cNvPr>
          <p:cNvSpPr txBox="1"/>
          <p:nvPr/>
        </p:nvSpPr>
        <p:spPr>
          <a:xfrm>
            <a:off x="6661471" y="3810550"/>
            <a:ext cx="2986640" cy="307777"/>
          </a:xfrm>
          <a:prstGeom prst="rect">
            <a:avLst/>
          </a:prstGeom>
          <a:noFill/>
        </p:spPr>
        <p:txBody>
          <a:bodyPr wrap="square" rtlCol="0">
            <a:spAutoFit/>
          </a:bodyPr>
          <a:lstStyle/>
          <a:p>
            <a:r>
              <a:rPr lang="en-US" sz="1400" b="1" dirty="0"/>
              <a:t>Intervention lens</a:t>
            </a:r>
          </a:p>
        </p:txBody>
      </p:sp>
      <p:sp>
        <p:nvSpPr>
          <p:cNvPr id="85" name="Oval 84">
            <a:extLst>
              <a:ext uri="{FF2B5EF4-FFF2-40B4-BE49-F238E27FC236}">
                <a16:creationId xmlns:a16="http://schemas.microsoft.com/office/drawing/2014/main" id="{9DB5E5FB-E63E-4747-89C2-3907A5796D98}"/>
              </a:ext>
            </a:extLst>
          </p:cNvPr>
          <p:cNvSpPr/>
          <p:nvPr/>
        </p:nvSpPr>
        <p:spPr>
          <a:xfrm>
            <a:off x="3696324" y="879053"/>
            <a:ext cx="1282505" cy="29554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24" b="1" dirty="0">
                <a:solidFill>
                  <a:schemeClr val="tx1"/>
                </a:solidFill>
              </a:rPr>
              <a:t>Impact </a:t>
            </a:r>
          </a:p>
        </p:txBody>
      </p:sp>
      <p:cxnSp>
        <p:nvCxnSpPr>
          <p:cNvPr id="86" name="Curved Connector 85">
            <a:extLst>
              <a:ext uri="{FF2B5EF4-FFF2-40B4-BE49-F238E27FC236}">
                <a16:creationId xmlns:a16="http://schemas.microsoft.com/office/drawing/2014/main" id="{F1A710B8-9B30-6242-A50B-45796B2CE417}"/>
              </a:ext>
            </a:extLst>
          </p:cNvPr>
          <p:cNvCxnSpPr>
            <a:cxnSpLocks/>
          </p:cNvCxnSpPr>
          <p:nvPr/>
        </p:nvCxnSpPr>
        <p:spPr>
          <a:xfrm>
            <a:off x="2954178" y="2442670"/>
            <a:ext cx="121444" cy="537599"/>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7" name="Curved Connector 86">
            <a:extLst>
              <a:ext uri="{FF2B5EF4-FFF2-40B4-BE49-F238E27FC236}">
                <a16:creationId xmlns:a16="http://schemas.microsoft.com/office/drawing/2014/main" id="{E4687717-2952-4A4B-953C-534DFEFD6123}"/>
              </a:ext>
            </a:extLst>
          </p:cNvPr>
          <p:cNvCxnSpPr>
            <a:cxnSpLocks/>
          </p:cNvCxnSpPr>
          <p:nvPr/>
        </p:nvCxnSpPr>
        <p:spPr>
          <a:xfrm rot="10800000" flipV="1">
            <a:off x="5592978" y="2562685"/>
            <a:ext cx="191818" cy="120565"/>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8" name="Curved Connector 87">
            <a:extLst>
              <a:ext uri="{FF2B5EF4-FFF2-40B4-BE49-F238E27FC236}">
                <a16:creationId xmlns:a16="http://schemas.microsoft.com/office/drawing/2014/main" id="{81A9F43E-24E0-2B47-82FD-0D8BFE283B0B}"/>
              </a:ext>
            </a:extLst>
          </p:cNvPr>
          <p:cNvCxnSpPr>
            <a:cxnSpLocks/>
          </p:cNvCxnSpPr>
          <p:nvPr/>
        </p:nvCxnSpPr>
        <p:spPr>
          <a:xfrm flipV="1">
            <a:off x="3805621" y="2889556"/>
            <a:ext cx="974499" cy="393587"/>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9" name="Curved Connector 88">
            <a:extLst>
              <a:ext uri="{FF2B5EF4-FFF2-40B4-BE49-F238E27FC236}">
                <a16:creationId xmlns:a16="http://schemas.microsoft.com/office/drawing/2014/main" id="{34505595-CF6E-9F48-8B7B-1CBB62D40044}"/>
              </a:ext>
            </a:extLst>
          </p:cNvPr>
          <p:cNvCxnSpPr>
            <a:cxnSpLocks/>
          </p:cNvCxnSpPr>
          <p:nvPr/>
        </p:nvCxnSpPr>
        <p:spPr>
          <a:xfrm rot="5400000">
            <a:off x="4217797" y="1001985"/>
            <a:ext cx="186315" cy="3548846"/>
          </a:xfrm>
          <a:prstGeom prst="curvedConnector3">
            <a:avLst>
              <a:gd name="adj1" fmla="val 49338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0" name="Curved Connector 89">
            <a:extLst>
              <a:ext uri="{FF2B5EF4-FFF2-40B4-BE49-F238E27FC236}">
                <a16:creationId xmlns:a16="http://schemas.microsoft.com/office/drawing/2014/main" id="{D5D6D1DD-A965-9644-8F9C-30F04E84F25C}"/>
              </a:ext>
            </a:extLst>
          </p:cNvPr>
          <p:cNvCxnSpPr>
            <a:cxnSpLocks/>
            <a:endCxn id="85" idx="4"/>
          </p:cNvCxnSpPr>
          <p:nvPr/>
        </p:nvCxnSpPr>
        <p:spPr>
          <a:xfrm rot="5400000" flipH="1" flipV="1">
            <a:off x="4066594" y="1119522"/>
            <a:ext cx="215911" cy="32605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Curved Connector 90">
            <a:extLst>
              <a:ext uri="{FF2B5EF4-FFF2-40B4-BE49-F238E27FC236}">
                <a16:creationId xmlns:a16="http://schemas.microsoft.com/office/drawing/2014/main" id="{BA36CBD2-B1FC-3144-BC84-0E0FFD671BC4}"/>
              </a:ext>
            </a:extLst>
          </p:cNvPr>
          <p:cNvCxnSpPr>
            <a:cxnSpLocks/>
          </p:cNvCxnSpPr>
          <p:nvPr/>
        </p:nvCxnSpPr>
        <p:spPr>
          <a:xfrm rot="16200000" flipH="1">
            <a:off x="2991558" y="1616843"/>
            <a:ext cx="8259" cy="834639"/>
          </a:xfrm>
          <a:prstGeom prst="curvedConnector4">
            <a:avLst>
              <a:gd name="adj1" fmla="val -1167637"/>
              <a:gd name="adj2" fmla="val 737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2" name="Curved Connector 91">
            <a:extLst>
              <a:ext uri="{FF2B5EF4-FFF2-40B4-BE49-F238E27FC236}">
                <a16:creationId xmlns:a16="http://schemas.microsoft.com/office/drawing/2014/main" id="{BA0C5AA4-1AAF-7E46-848F-4C9A023D5957}"/>
              </a:ext>
            </a:extLst>
          </p:cNvPr>
          <p:cNvCxnSpPr>
            <a:cxnSpLocks/>
          </p:cNvCxnSpPr>
          <p:nvPr/>
        </p:nvCxnSpPr>
        <p:spPr>
          <a:xfrm rot="16200000" flipV="1">
            <a:off x="5250082" y="994163"/>
            <a:ext cx="124021" cy="154657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Curved Connector 92">
            <a:extLst>
              <a:ext uri="{FF2B5EF4-FFF2-40B4-BE49-F238E27FC236}">
                <a16:creationId xmlns:a16="http://schemas.microsoft.com/office/drawing/2014/main" id="{97BFBA14-AD9B-6646-A5D5-F492365158AB}"/>
              </a:ext>
            </a:extLst>
          </p:cNvPr>
          <p:cNvCxnSpPr>
            <a:cxnSpLocks/>
          </p:cNvCxnSpPr>
          <p:nvPr/>
        </p:nvCxnSpPr>
        <p:spPr>
          <a:xfrm flipV="1">
            <a:off x="3910915" y="2521678"/>
            <a:ext cx="179166" cy="45859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4" name="Curved Connector 93">
            <a:extLst>
              <a:ext uri="{FF2B5EF4-FFF2-40B4-BE49-F238E27FC236}">
                <a16:creationId xmlns:a16="http://schemas.microsoft.com/office/drawing/2014/main" id="{1425F682-62C0-FC4D-890E-8D33624616A3}"/>
              </a:ext>
            </a:extLst>
          </p:cNvPr>
          <p:cNvCxnSpPr>
            <a:cxnSpLocks/>
          </p:cNvCxnSpPr>
          <p:nvPr/>
        </p:nvCxnSpPr>
        <p:spPr>
          <a:xfrm rot="16200000" flipH="1" flipV="1">
            <a:off x="4658010" y="1972842"/>
            <a:ext cx="49938" cy="1029574"/>
          </a:xfrm>
          <a:prstGeom prst="curvedConnector4">
            <a:avLst>
              <a:gd name="adj1" fmla="val -193115"/>
              <a:gd name="adj2" fmla="val 7028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117E02EE-84A2-494D-A459-6C2D8FB39E71}"/>
              </a:ext>
            </a:extLst>
          </p:cNvPr>
          <p:cNvGrpSpPr>
            <a:grpSpLocks noChangeAspect="1"/>
          </p:cNvGrpSpPr>
          <p:nvPr/>
        </p:nvGrpSpPr>
        <p:grpSpPr>
          <a:xfrm>
            <a:off x="5683272" y="1829459"/>
            <a:ext cx="887612" cy="853792"/>
            <a:chOff x="1403510" y="1829739"/>
            <a:chExt cx="3803098" cy="3658192"/>
          </a:xfrm>
        </p:grpSpPr>
        <p:grpSp>
          <p:nvGrpSpPr>
            <p:cNvPr id="79" name="Group 78">
              <a:extLst>
                <a:ext uri="{FF2B5EF4-FFF2-40B4-BE49-F238E27FC236}">
                  <a16:creationId xmlns:a16="http://schemas.microsoft.com/office/drawing/2014/main" id="{2CE7EAFA-A942-0D47-B0EB-5E86B8E9890F}"/>
                </a:ext>
              </a:extLst>
            </p:cNvPr>
            <p:cNvGrpSpPr>
              <a:grpSpLocks noChangeAspect="1"/>
            </p:cNvGrpSpPr>
            <p:nvPr/>
          </p:nvGrpSpPr>
          <p:grpSpPr>
            <a:xfrm>
              <a:off x="1403510" y="1829739"/>
              <a:ext cx="3576119" cy="3658192"/>
              <a:chOff x="205243" y="1796863"/>
              <a:chExt cx="4605297" cy="4780723"/>
            </a:xfrm>
          </p:grpSpPr>
          <p:sp>
            <p:nvSpPr>
              <p:cNvPr id="83" name="Block Arc 82">
                <a:extLst>
                  <a:ext uri="{FF2B5EF4-FFF2-40B4-BE49-F238E27FC236}">
                    <a16:creationId xmlns:a16="http://schemas.microsoft.com/office/drawing/2014/main" id="{C49BD7CC-993D-0E4E-B955-B74F185603BB}"/>
                  </a:ext>
                </a:extLst>
              </p:cNvPr>
              <p:cNvSpPr/>
              <p:nvPr/>
            </p:nvSpPr>
            <p:spPr>
              <a:xfrm flipV="1">
                <a:off x="218577" y="2243066"/>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a:solidFill>
                    <a:schemeClr val="tx1"/>
                  </a:solidFill>
                </a:endParaRPr>
              </a:p>
            </p:txBody>
          </p:sp>
          <p:sp>
            <p:nvSpPr>
              <p:cNvPr id="84" name="Block Arc 83">
                <a:extLst>
                  <a:ext uri="{FF2B5EF4-FFF2-40B4-BE49-F238E27FC236}">
                    <a16:creationId xmlns:a16="http://schemas.microsoft.com/office/drawing/2014/main" id="{6BD46517-63B5-3F49-847B-D8E8991E0CB5}"/>
                  </a:ext>
                </a:extLst>
              </p:cNvPr>
              <p:cNvSpPr/>
              <p:nvPr/>
            </p:nvSpPr>
            <p:spPr>
              <a:xfrm>
                <a:off x="205243" y="1796863"/>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dirty="0">
                  <a:solidFill>
                    <a:schemeClr val="tx1"/>
                  </a:solidFill>
                </a:endParaRPr>
              </a:p>
            </p:txBody>
          </p:sp>
        </p:grpSp>
        <p:sp>
          <p:nvSpPr>
            <p:cNvPr id="80" name="Arrow: Curved Down 97">
              <a:extLst>
                <a:ext uri="{FF2B5EF4-FFF2-40B4-BE49-F238E27FC236}">
                  <a16:creationId xmlns:a16="http://schemas.microsoft.com/office/drawing/2014/main" id="{219BF66C-26C2-624F-A691-23046A80F06A}"/>
                </a:ext>
              </a:extLst>
            </p:cNvPr>
            <p:cNvSpPr/>
            <p:nvPr/>
          </p:nvSpPr>
          <p:spPr>
            <a:xfrm>
              <a:off x="2655505" y="2990674"/>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81" name="Arrow: Curved Down 98">
              <a:extLst>
                <a:ext uri="{FF2B5EF4-FFF2-40B4-BE49-F238E27FC236}">
                  <a16:creationId xmlns:a16="http://schemas.microsoft.com/office/drawing/2014/main" id="{CEFDD09E-2AB7-B747-AE49-B40D1B2F23F8}"/>
                </a:ext>
              </a:extLst>
            </p:cNvPr>
            <p:cNvSpPr/>
            <p:nvPr/>
          </p:nvSpPr>
          <p:spPr>
            <a:xfrm flipH="1" flipV="1">
              <a:off x="2609418" y="3971119"/>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82" name="TextBox 81">
              <a:extLst>
                <a:ext uri="{FF2B5EF4-FFF2-40B4-BE49-F238E27FC236}">
                  <a16:creationId xmlns:a16="http://schemas.microsoft.com/office/drawing/2014/main" id="{96A9DAC5-FEFE-EF43-9D8C-2A394E2E33F5}"/>
                </a:ext>
              </a:extLst>
            </p:cNvPr>
            <p:cNvSpPr txBox="1"/>
            <p:nvPr/>
          </p:nvSpPr>
          <p:spPr>
            <a:xfrm>
              <a:off x="1597566" y="3257771"/>
              <a:ext cx="3609042" cy="1166215"/>
            </a:xfrm>
            <a:prstGeom prst="rect">
              <a:avLst/>
            </a:prstGeom>
            <a:solidFill>
              <a:schemeClr val="bg1"/>
            </a:solidFill>
          </p:spPr>
          <p:txBody>
            <a:bodyPr wrap="square" lIns="0" tIns="36000" rIns="0" bIns="0" rtlCol="0">
              <a:spAutoFit/>
            </a:bodyPr>
            <a:lstStyle/>
            <a:p>
              <a:pPr algn="ctr">
                <a:lnSpc>
                  <a:spcPts val="900"/>
                </a:lnSpc>
              </a:pPr>
              <a:r>
                <a:rPr lang="en-GB" sz="1000" b="1" dirty="0"/>
                <a:t>GAP</a:t>
              </a:r>
              <a:r>
                <a:rPr lang="en-GB" sz="603" b="1" dirty="0"/>
                <a:t> </a:t>
              </a:r>
              <a:r>
                <a:rPr lang="en-GB" sz="1000" b="1" dirty="0"/>
                <a:t>Information</a:t>
              </a:r>
            </a:p>
          </p:txBody>
        </p:sp>
      </p:grpSp>
      <p:grpSp>
        <p:nvGrpSpPr>
          <p:cNvPr id="47" name="Group 46">
            <a:extLst>
              <a:ext uri="{FF2B5EF4-FFF2-40B4-BE49-F238E27FC236}">
                <a16:creationId xmlns:a16="http://schemas.microsoft.com/office/drawing/2014/main" id="{FFD3D166-F2CD-7049-AF5C-477AFAC50472}"/>
              </a:ext>
            </a:extLst>
          </p:cNvPr>
          <p:cNvGrpSpPr>
            <a:grpSpLocks noChangeAspect="1"/>
          </p:cNvGrpSpPr>
          <p:nvPr/>
        </p:nvGrpSpPr>
        <p:grpSpPr>
          <a:xfrm>
            <a:off x="4794328" y="2474719"/>
            <a:ext cx="834637" cy="853792"/>
            <a:chOff x="1403510" y="1829739"/>
            <a:chExt cx="3576119" cy="3658192"/>
          </a:xfrm>
        </p:grpSpPr>
        <p:grpSp>
          <p:nvGrpSpPr>
            <p:cNvPr id="73" name="Group 72">
              <a:extLst>
                <a:ext uri="{FF2B5EF4-FFF2-40B4-BE49-F238E27FC236}">
                  <a16:creationId xmlns:a16="http://schemas.microsoft.com/office/drawing/2014/main" id="{D8AFF4AC-5A94-FD46-8B02-F51827584CBD}"/>
                </a:ext>
              </a:extLst>
            </p:cNvPr>
            <p:cNvGrpSpPr>
              <a:grpSpLocks noChangeAspect="1"/>
            </p:cNvGrpSpPr>
            <p:nvPr/>
          </p:nvGrpSpPr>
          <p:grpSpPr>
            <a:xfrm>
              <a:off x="1403510" y="1829739"/>
              <a:ext cx="3576119" cy="3658192"/>
              <a:chOff x="205243" y="1796863"/>
              <a:chExt cx="4605297" cy="4780723"/>
            </a:xfrm>
          </p:grpSpPr>
          <p:sp>
            <p:nvSpPr>
              <p:cNvPr id="77" name="Block Arc 76">
                <a:extLst>
                  <a:ext uri="{FF2B5EF4-FFF2-40B4-BE49-F238E27FC236}">
                    <a16:creationId xmlns:a16="http://schemas.microsoft.com/office/drawing/2014/main" id="{5B8CFFCA-7546-AB42-8EEF-BE312B095C48}"/>
                  </a:ext>
                </a:extLst>
              </p:cNvPr>
              <p:cNvSpPr/>
              <p:nvPr/>
            </p:nvSpPr>
            <p:spPr>
              <a:xfrm flipV="1">
                <a:off x="218577" y="2243066"/>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dirty="0">
                  <a:solidFill>
                    <a:schemeClr val="tx1"/>
                  </a:solidFill>
                </a:endParaRPr>
              </a:p>
            </p:txBody>
          </p:sp>
          <p:sp>
            <p:nvSpPr>
              <p:cNvPr id="78" name="Block Arc 77">
                <a:extLst>
                  <a:ext uri="{FF2B5EF4-FFF2-40B4-BE49-F238E27FC236}">
                    <a16:creationId xmlns:a16="http://schemas.microsoft.com/office/drawing/2014/main" id="{CAC69246-F731-A942-8E66-92B378560C5D}"/>
                  </a:ext>
                </a:extLst>
              </p:cNvPr>
              <p:cNvSpPr/>
              <p:nvPr/>
            </p:nvSpPr>
            <p:spPr>
              <a:xfrm>
                <a:off x="205243" y="1796863"/>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dirty="0">
                  <a:solidFill>
                    <a:schemeClr val="tx1"/>
                  </a:solidFill>
                </a:endParaRPr>
              </a:p>
            </p:txBody>
          </p:sp>
        </p:grpSp>
        <p:sp>
          <p:nvSpPr>
            <p:cNvPr id="74" name="Arrow: Curved Down 97">
              <a:extLst>
                <a:ext uri="{FF2B5EF4-FFF2-40B4-BE49-F238E27FC236}">
                  <a16:creationId xmlns:a16="http://schemas.microsoft.com/office/drawing/2014/main" id="{2C252FC8-FB59-C742-9CFB-BB5D24B1CC10}"/>
                </a:ext>
              </a:extLst>
            </p:cNvPr>
            <p:cNvSpPr/>
            <p:nvPr/>
          </p:nvSpPr>
          <p:spPr>
            <a:xfrm>
              <a:off x="2655505" y="2990674"/>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75" name="Arrow: Curved Down 98">
              <a:extLst>
                <a:ext uri="{FF2B5EF4-FFF2-40B4-BE49-F238E27FC236}">
                  <a16:creationId xmlns:a16="http://schemas.microsoft.com/office/drawing/2014/main" id="{1F219F16-B5C8-CE4F-AAD2-DC595AEF9D93}"/>
                </a:ext>
              </a:extLst>
            </p:cNvPr>
            <p:cNvSpPr/>
            <p:nvPr/>
          </p:nvSpPr>
          <p:spPr>
            <a:xfrm flipH="1" flipV="1">
              <a:off x="2609418" y="3971119"/>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76" name="TextBox 75">
              <a:extLst>
                <a:ext uri="{FF2B5EF4-FFF2-40B4-BE49-F238E27FC236}">
                  <a16:creationId xmlns:a16="http://schemas.microsoft.com/office/drawing/2014/main" id="{0E1F4C94-3481-EF41-BE38-4977B58EB0E9}"/>
                </a:ext>
              </a:extLst>
            </p:cNvPr>
            <p:cNvSpPr txBox="1"/>
            <p:nvPr/>
          </p:nvSpPr>
          <p:spPr>
            <a:xfrm>
              <a:off x="1597566" y="3368135"/>
              <a:ext cx="3177647" cy="659355"/>
            </a:xfrm>
            <a:prstGeom prst="rect">
              <a:avLst/>
            </a:prstGeom>
            <a:solidFill>
              <a:schemeClr val="bg1"/>
            </a:solidFill>
          </p:spPr>
          <p:txBody>
            <a:bodyPr wrap="square" lIns="0" tIns="0" rIns="0" bIns="0" rtlCol="0">
              <a:spAutoFit/>
            </a:bodyPr>
            <a:lstStyle/>
            <a:p>
              <a:pPr algn="ctr"/>
              <a:r>
                <a:rPr lang="en-GB" sz="1000" b="1" dirty="0"/>
                <a:t>Hybrid Seeds</a:t>
              </a:r>
            </a:p>
          </p:txBody>
        </p:sp>
      </p:grpSp>
      <p:grpSp>
        <p:nvGrpSpPr>
          <p:cNvPr id="48" name="Group 47">
            <a:extLst>
              <a:ext uri="{FF2B5EF4-FFF2-40B4-BE49-F238E27FC236}">
                <a16:creationId xmlns:a16="http://schemas.microsoft.com/office/drawing/2014/main" id="{CCE38EFC-ADE1-2144-ABC9-CD418AB4B73E}"/>
              </a:ext>
            </a:extLst>
          </p:cNvPr>
          <p:cNvGrpSpPr>
            <a:grpSpLocks noChangeAspect="1"/>
          </p:cNvGrpSpPr>
          <p:nvPr/>
        </p:nvGrpSpPr>
        <p:grpSpPr>
          <a:xfrm>
            <a:off x="3072508" y="2562684"/>
            <a:ext cx="834637" cy="853792"/>
            <a:chOff x="1403510" y="1829739"/>
            <a:chExt cx="3576119" cy="3658192"/>
          </a:xfrm>
        </p:grpSpPr>
        <p:grpSp>
          <p:nvGrpSpPr>
            <p:cNvPr id="67" name="Group 66">
              <a:extLst>
                <a:ext uri="{FF2B5EF4-FFF2-40B4-BE49-F238E27FC236}">
                  <a16:creationId xmlns:a16="http://schemas.microsoft.com/office/drawing/2014/main" id="{29061D21-EF79-1241-9A96-7CDF094B726D}"/>
                </a:ext>
              </a:extLst>
            </p:cNvPr>
            <p:cNvGrpSpPr>
              <a:grpSpLocks noChangeAspect="1"/>
            </p:cNvGrpSpPr>
            <p:nvPr/>
          </p:nvGrpSpPr>
          <p:grpSpPr>
            <a:xfrm>
              <a:off x="1403510" y="1829739"/>
              <a:ext cx="3576119" cy="3658192"/>
              <a:chOff x="205243" y="1796863"/>
              <a:chExt cx="4605297" cy="4780723"/>
            </a:xfrm>
          </p:grpSpPr>
          <p:sp>
            <p:nvSpPr>
              <p:cNvPr id="71" name="Block Arc 70">
                <a:extLst>
                  <a:ext uri="{FF2B5EF4-FFF2-40B4-BE49-F238E27FC236}">
                    <a16:creationId xmlns:a16="http://schemas.microsoft.com/office/drawing/2014/main" id="{AB833A94-99B7-9245-9C57-72D02DF2366F}"/>
                  </a:ext>
                </a:extLst>
              </p:cNvPr>
              <p:cNvSpPr/>
              <p:nvPr/>
            </p:nvSpPr>
            <p:spPr>
              <a:xfrm flipV="1">
                <a:off x="218577" y="2243066"/>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a:solidFill>
                    <a:schemeClr val="tx1"/>
                  </a:solidFill>
                </a:endParaRPr>
              </a:p>
            </p:txBody>
          </p:sp>
          <p:sp>
            <p:nvSpPr>
              <p:cNvPr id="72" name="Block Arc 71">
                <a:extLst>
                  <a:ext uri="{FF2B5EF4-FFF2-40B4-BE49-F238E27FC236}">
                    <a16:creationId xmlns:a16="http://schemas.microsoft.com/office/drawing/2014/main" id="{BF1A2DE7-F698-684F-8F26-179DAD0FED47}"/>
                  </a:ext>
                </a:extLst>
              </p:cNvPr>
              <p:cNvSpPr/>
              <p:nvPr/>
            </p:nvSpPr>
            <p:spPr>
              <a:xfrm>
                <a:off x="205243" y="1796863"/>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dirty="0">
                  <a:solidFill>
                    <a:schemeClr val="tx1"/>
                  </a:solidFill>
                </a:endParaRPr>
              </a:p>
            </p:txBody>
          </p:sp>
        </p:grpSp>
        <p:sp>
          <p:nvSpPr>
            <p:cNvPr id="68" name="Arrow: Curved Down 97">
              <a:extLst>
                <a:ext uri="{FF2B5EF4-FFF2-40B4-BE49-F238E27FC236}">
                  <a16:creationId xmlns:a16="http://schemas.microsoft.com/office/drawing/2014/main" id="{3526E7A3-9890-3C4C-8C1E-946D46BCA970}"/>
                </a:ext>
              </a:extLst>
            </p:cNvPr>
            <p:cNvSpPr/>
            <p:nvPr/>
          </p:nvSpPr>
          <p:spPr>
            <a:xfrm>
              <a:off x="2655505" y="2990674"/>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69" name="Arrow: Curved Down 98">
              <a:extLst>
                <a:ext uri="{FF2B5EF4-FFF2-40B4-BE49-F238E27FC236}">
                  <a16:creationId xmlns:a16="http://schemas.microsoft.com/office/drawing/2014/main" id="{5E1817EB-729D-4B48-8219-4D739055E2B9}"/>
                </a:ext>
              </a:extLst>
            </p:cNvPr>
            <p:cNvSpPr/>
            <p:nvPr/>
          </p:nvSpPr>
          <p:spPr>
            <a:xfrm flipH="1" flipV="1">
              <a:off x="2609418" y="3971119"/>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70" name="TextBox 69">
              <a:extLst>
                <a:ext uri="{FF2B5EF4-FFF2-40B4-BE49-F238E27FC236}">
                  <a16:creationId xmlns:a16="http://schemas.microsoft.com/office/drawing/2014/main" id="{EEB45BAA-CC6D-5E47-9543-74656688E9E4}"/>
                </a:ext>
              </a:extLst>
            </p:cNvPr>
            <p:cNvSpPr txBox="1"/>
            <p:nvPr/>
          </p:nvSpPr>
          <p:spPr>
            <a:xfrm>
              <a:off x="1597566" y="3290557"/>
              <a:ext cx="3177647" cy="659355"/>
            </a:xfrm>
            <a:prstGeom prst="rect">
              <a:avLst/>
            </a:prstGeom>
            <a:solidFill>
              <a:schemeClr val="bg1"/>
            </a:solidFill>
          </p:spPr>
          <p:txBody>
            <a:bodyPr wrap="square" lIns="0" tIns="0" rIns="0" bIns="0" rtlCol="0">
              <a:spAutoFit/>
            </a:bodyPr>
            <a:lstStyle/>
            <a:p>
              <a:pPr algn="ctr"/>
              <a:r>
                <a:rPr lang="en-GB" sz="1000" b="1" dirty="0"/>
                <a:t>Irrigation</a:t>
              </a:r>
            </a:p>
          </p:txBody>
        </p:sp>
      </p:grpSp>
      <p:grpSp>
        <p:nvGrpSpPr>
          <p:cNvPr id="49" name="Group 48">
            <a:extLst>
              <a:ext uri="{FF2B5EF4-FFF2-40B4-BE49-F238E27FC236}">
                <a16:creationId xmlns:a16="http://schemas.microsoft.com/office/drawing/2014/main" id="{55589BDE-3ABA-F64F-9846-451AE8DDA6E0}"/>
              </a:ext>
            </a:extLst>
          </p:cNvPr>
          <p:cNvGrpSpPr>
            <a:grpSpLocks noChangeAspect="1"/>
          </p:cNvGrpSpPr>
          <p:nvPr/>
        </p:nvGrpSpPr>
        <p:grpSpPr>
          <a:xfrm>
            <a:off x="2115757" y="2025024"/>
            <a:ext cx="834637" cy="853792"/>
            <a:chOff x="1403510" y="1829739"/>
            <a:chExt cx="3576119" cy="3658192"/>
          </a:xfrm>
        </p:grpSpPr>
        <p:grpSp>
          <p:nvGrpSpPr>
            <p:cNvPr id="59" name="Group 58">
              <a:extLst>
                <a:ext uri="{FF2B5EF4-FFF2-40B4-BE49-F238E27FC236}">
                  <a16:creationId xmlns:a16="http://schemas.microsoft.com/office/drawing/2014/main" id="{2227A4D3-4D7C-864F-B7BA-397F7C1618C3}"/>
                </a:ext>
              </a:extLst>
            </p:cNvPr>
            <p:cNvGrpSpPr>
              <a:grpSpLocks noChangeAspect="1"/>
            </p:cNvGrpSpPr>
            <p:nvPr/>
          </p:nvGrpSpPr>
          <p:grpSpPr>
            <a:xfrm>
              <a:off x="1403510" y="1829739"/>
              <a:ext cx="3576119" cy="3658192"/>
              <a:chOff x="205243" y="1796863"/>
              <a:chExt cx="4605297" cy="4780723"/>
            </a:xfrm>
          </p:grpSpPr>
          <p:sp>
            <p:nvSpPr>
              <p:cNvPr id="65" name="Block Arc 64">
                <a:extLst>
                  <a:ext uri="{FF2B5EF4-FFF2-40B4-BE49-F238E27FC236}">
                    <a16:creationId xmlns:a16="http://schemas.microsoft.com/office/drawing/2014/main" id="{F220B324-E618-FA49-B9AB-CABBC205683B}"/>
                  </a:ext>
                </a:extLst>
              </p:cNvPr>
              <p:cNvSpPr/>
              <p:nvPr/>
            </p:nvSpPr>
            <p:spPr>
              <a:xfrm flipV="1">
                <a:off x="218577" y="2243066"/>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a:solidFill>
                    <a:schemeClr val="tx1"/>
                  </a:solidFill>
                </a:endParaRPr>
              </a:p>
            </p:txBody>
          </p:sp>
          <p:sp>
            <p:nvSpPr>
              <p:cNvPr id="66" name="Block Arc 65">
                <a:extLst>
                  <a:ext uri="{FF2B5EF4-FFF2-40B4-BE49-F238E27FC236}">
                    <a16:creationId xmlns:a16="http://schemas.microsoft.com/office/drawing/2014/main" id="{3F39D816-E0E0-B042-90C2-9599AC2E942D}"/>
                  </a:ext>
                </a:extLst>
              </p:cNvPr>
              <p:cNvSpPr/>
              <p:nvPr/>
            </p:nvSpPr>
            <p:spPr>
              <a:xfrm>
                <a:off x="205243" y="1796863"/>
                <a:ext cx="4591963" cy="4334520"/>
              </a:xfrm>
              <a:prstGeom prst="blockArc">
                <a:avLst>
                  <a:gd name="adj1" fmla="val 10800000"/>
                  <a:gd name="adj2" fmla="val 21564891"/>
                  <a:gd name="adj3" fmla="val 3267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dirty="0">
                  <a:solidFill>
                    <a:schemeClr val="tx1"/>
                  </a:solidFill>
                </a:endParaRPr>
              </a:p>
            </p:txBody>
          </p:sp>
        </p:grpSp>
        <p:sp>
          <p:nvSpPr>
            <p:cNvPr id="62" name="Arrow: Curved Down 97">
              <a:extLst>
                <a:ext uri="{FF2B5EF4-FFF2-40B4-BE49-F238E27FC236}">
                  <a16:creationId xmlns:a16="http://schemas.microsoft.com/office/drawing/2014/main" id="{30B3DADD-9C90-D14E-AB74-5D0E3F2B6D0C}"/>
                </a:ext>
              </a:extLst>
            </p:cNvPr>
            <p:cNvSpPr/>
            <p:nvPr/>
          </p:nvSpPr>
          <p:spPr>
            <a:xfrm>
              <a:off x="2655505" y="2990674"/>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63" name="Arrow: Curved Down 98">
              <a:extLst>
                <a:ext uri="{FF2B5EF4-FFF2-40B4-BE49-F238E27FC236}">
                  <a16:creationId xmlns:a16="http://schemas.microsoft.com/office/drawing/2014/main" id="{512305ED-62C3-774B-B45C-0AB941FAE637}"/>
                </a:ext>
              </a:extLst>
            </p:cNvPr>
            <p:cNvSpPr/>
            <p:nvPr/>
          </p:nvSpPr>
          <p:spPr>
            <a:xfrm flipH="1" flipV="1">
              <a:off x="2609418" y="3971119"/>
              <a:ext cx="1079294" cy="333449"/>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64" name="TextBox 63">
              <a:extLst>
                <a:ext uri="{FF2B5EF4-FFF2-40B4-BE49-F238E27FC236}">
                  <a16:creationId xmlns:a16="http://schemas.microsoft.com/office/drawing/2014/main" id="{C8A0996E-68E8-2143-8C48-F3EF71D55486}"/>
                </a:ext>
              </a:extLst>
            </p:cNvPr>
            <p:cNvSpPr txBox="1"/>
            <p:nvPr/>
          </p:nvSpPr>
          <p:spPr>
            <a:xfrm>
              <a:off x="1636354" y="3174191"/>
              <a:ext cx="3177647" cy="1106620"/>
            </a:xfrm>
            <a:prstGeom prst="rect">
              <a:avLst/>
            </a:prstGeom>
            <a:solidFill>
              <a:schemeClr val="bg1"/>
            </a:solidFill>
          </p:spPr>
          <p:txBody>
            <a:bodyPr wrap="square" lIns="0" tIns="0" rIns="0" bIns="0" rtlCol="0">
              <a:spAutoFit/>
            </a:bodyPr>
            <a:lstStyle/>
            <a:p>
              <a:pPr algn="ctr">
                <a:lnSpc>
                  <a:spcPts val="1000"/>
                </a:lnSpc>
              </a:pPr>
              <a:r>
                <a:rPr lang="en-GB" sz="1000" b="1" dirty="0"/>
                <a:t>Post Harvest Equipment</a:t>
              </a:r>
            </a:p>
          </p:txBody>
        </p:sp>
      </p:grpSp>
      <p:grpSp>
        <p:nvGrpSpPr>
          <p:cNvPr id="50" name="Group 49">
            <a:extLst>
              <a:ext uri="{FF2B5EF4-FFF2-40B4-BE49-F238E27FC236}">
                <a16:creationId xmlns:a16="http://schemas.microsoft.com/office/drawing/2014/main" id="{5801EBC5-8D91-B84E-A9DF-8E019FAB96F8}"/>
              </a:ext>
            </a:extLst>
          </p:cNvPr>
          <p:cNvGrpSpPr>
            <a:grpSpLocks noChangeAspect="1"/>
          </p:cNvGrpSpPr>
          <p:nvPr/>
        </p:nvGrpSpPr>
        <p:grpSpPr>
          <a:xfrm>
            <a:off x="3420433" y="1382002"/>
            <a:ext cx="1132395" cy="1149667"/>
            <a:chOff x="5781006" y="1923212"/>
            <a:chExt cx="3603231" cy="3658192"/>
          </a:xfrm>
        </p:grpSpPr>
        <p:grpSp>
          <p:nvGrpSpPr>
            <p:cNvPr id="51" name="Group 50">
              <a:extLst>
                <a:ext uri="{FF2B5EF4-FFF2-40B4-BE49-F238E27FC236}">
                  <a16:creationId xmlns:a16="http://schemas.microsoft.com/office/drawing/2014/main" id="{67D06DF2-0FB0-334D-91B7-948C3A306920}"/>
                </a:ext>
              </a:extLst>
            </p:cNvPr>
            <p:cNvGrpSpPr/>
            <p:nvPr/>
          </p:nvGrpSpPr>
          <p:grpSpPr>
            <a:xfrm>
              <a:off x="5781006" y="1923212"/>
              <a:ext cx="3603231" cy="3658192"/>
              <a:chOff x="5090197" y="3901686"/>
              <a:chExt cx="3390719" cy="3493394"/>
            </a:xfrm>
          </p:grpSpPr>
          <p:grpSp>
            <p:nvGrpSpPr>
              <p:cNvPr id="53" name="Group 52">
                <a:extLst>
                  <a:ext uri="{FF2B5EF4-FFF2-40B4-BE49-F238E27FC236}">
                    <a16:creationId xmlns:a16="http://schemas.microsoft.com/office/drawing/2014/main" id="{93EEE6C6-6FF8-2F4D-A4BE-754D6594424B}"/>
                  </a:ext>
                </a:extLst>
              </p:cNvPr>
              <p:cNvGrpSpPr>
                <a:grpSpLocks noChangeAspect="1"/>
              </p:cNvGrpSpPr>
              <p:nvPr/>
            </p:nvGrpSpPr>
            <p:grpSpPr>
              <a:xfrm>
                <a:off x="5090197" y="3901686"/>
                <a:ext cx="3390719" cy="3493394"/>
                <a:chOff x="218577" y="1796862"/>
                <a:chExt cx="4640213" cy="4780724"/>
              </a:xfrm>
            </p:grpSpPr>
            <p:sp>
              <p:nvSpPr>
                <p:cNvPr id="56" name="Block Arc 55">
                  <a:extLst>
                    <a:ext uri="{FF2B5EF4-FFF2-40B4-BE49-F238E27FC236}">
                      <a16:creationId xmlns:a16="http://schemas.microsoft.com/office/drawing/2014/main" id="{F5647851-81BC-D24B-97E5-3752690FBF7B}"/>
                    </a:ext>
                  </a:extLst>
                </p:cNvPr>
                <p:cNvSpPr/>
                <p:nvPr/>
              </p:nvSpPr>
              <p:spPr>
                <a:xfrm flipV="1">
                  <a:off x="218577" y="2243066"/>
                  <a:ext cx="4591963" cy="4334520"/>
                </a:xfrm>
                <a:prstGeom prst="blockArc">
                  <a:avLst>
                    <a:gd name="adj1" fmla="val 10800000"/>
                    <a:gd name="adj2" fmla="val 21564891"/>
                    <a:gd name="adj3" fmla="val 3267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a:solidFill>
                      <a:schemeClr val="tx1"/>
                    </a:solidFill>
                  </a:endParaRPr>
                </a:p>
              </p:txBody>
            </p:sp>
            <p:sp>
              <p:nvSpPr>
                <p:cNvPr id="57" name="Block Arc 56">
                  <a:extLst>
                    <a:ext uri="{FF2B5EF4-FFF2-40B4-BE49-F238E27FC236}">
                      <a16:creationId xmlns:a16="http://schemas.microsoft.com/office/drawing/2014/main" id="{B5DF5EF1-5DBB-CD4C-8702-03602354924A}"/>
                    </a:ext>
                  </a:extLst>
                </p:cNvPr>
                <p:cNvSpPr/>
                <p:nvPr/>
              </p:nvSpPr>
              <p:spPr>
                <a:xfrm>
                  <a:off x="266828" y="1796862"/>
                  <a:ext cx="4591962" cy="4334520"/>
                </a:xfrm>
                <a:prstGeom prst="blockArc">
                  <a:avLst>
                    <a:gd name="adj1" fmla="val 10800000"/>
                    <a:gd name="adj2" fmla="val 21564891"/>
                    <a:gd name="adj3" fmla="val 3267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43" dirty="0">
                    <a:solidFill>
                      <a:schemeClr val="tx1"/>
                    </a:solidFill>
                  </a:endParaRPr>
                </a:p>
              </p:txBody>
            </p:sp>
          </p:grpSp>
          <p:sp>
            <p:nvSpPr>
              <p:cNvPr id="54" name="Arrow: Curved Down 97">
                <a:extLst>
                  <a:ext uri="{FF2B5EF4-FFF2-40B4-BE49-F238E27FC236}">
                    <a16:creationId xmlns:a16="http://schemas.microsoft.com/office/drawing/2014/main" id="{BA30B9FE-D4D5-1445-991C-14A5E893531D}"/>
                  </a:ext>
                </a:extLst>
              </p:cNvPr>
              <p:cNvSpPr/>
              <p:nvPr/>
            </p:nvSpPr>
            <p:spPr>
              <a:xfrm>
                <a:off x="6258611" y="5010324"/>
                <a:ext cx="1015639" cy="318427"/>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sp>
            <p:nvSpPr>
              <p:cNvPr id="55" name="Arrow: Curved Down 98">
                <a:extLst>
                  <a:ext uri="{FF2B5EF4-FFF2-40B4-BE49-F238E27FC236}">
                    <a16:creationId xmlns:a16="http://schemas.microsoft.com/office/drawing/2014/main" id="{B595E4A5-4800-FA4D-A561-429E36DDABF4}"/>
                  </a:ext>
                </a:extLst>
              </p:cNvPr>
              <p:cNvSpPr/>
              <p:nvPr/>
            </p:nvSpPr>
            <p:spPr>
              <a:xfrm flipH="1" flipV="1">
                <a:off x="6215242" y="5946601"/>
                <a:ext cx="1015639" cy="318427"/>
              </a:xfrm>
              <a:prstGeom prst="curvedDownArrow">
                <a:avLst/>
              </a:prstGeom>
              <a:solidFill>
                <a:srgbClr val="E8B040"/>
              </a:solidFill>
              <a:ln w="12700" cap="flat" cmpd="sng" algn="ctr">
                <a:solidFill>
                  <a:srgbClr val="E8B040"/>
                </a:solidFill>
                <a:prstDash val="solid"/>
                <a:miter lim="800000"/>
              </a:ln>
              <a:effectLst/>
            </p:spPr>
            <p:txBody>
              <a:bodyPr rtlCol="0" anchor="ctr"/>
              <a:lstStyle/>
              <a:p>
                <a:pPr algn="ctr" defTabSz="580644">
                  <a:defRPr/>
                </a:pPr>
                <a:endParaRPr lang="en-GB" sz="1143" kern="0" dirty="0">
                  <a:solidFill>
                    <a:prstClr val="black"/>
                  </a:solidFill>
                  <a:latin typeface="Calibri" panose="020F0502020204030204"/>
                </a:endParaRPr>
              </a:p>
            </p:txBody>
          </p:sp>
        </p:grpSp>
        <p:sp>
          <p:nvSpPr>
            <p:cNvPr id="52" name="TextBox 51">
              <a:extLst>
                <a:ext uri="{FF2B5EF4-FFF2-40B4-BE49-F238E27FC236}">
                  <a16:creationId xmlns:a16="http://schemas.microsoft.com/office/drawing/2014/main" id="{AFEC532C-97AC-7245-A47A-BF7153DEF16A}"/>
                </a:ext>
              </a:extLst>
            </p:cNvPr>
            <p:cNvSpPr txBox="1"/>
            <p:nvPr/>
          </p:nvSpPr>
          <p:spPr>
            <a:xfrm>
              <a:off x="6384865" y="3451980"/>
              <a:ext cx="2412476" cy="587599"/>
            </a:xfrm>
            <a:prstGeom prst="rect">
              <a:avLst/>
            </a:prstGeom>
            <a:solidFill>
              <a:schemeClr val="bg1"/>
            </a:solidFill>
          </p:spPr>
          <p:txBody>
            <a:bodyPr wrap="square" lIns="0" tIns="0" rIns="0" bIns="0" rtlCol="0">
              <a:spAutoFit/>
            </a:bodyPr>
            <a:lstStyle/>
            <a:p>
              <a:pPr algn="ctr"/>
              <a:r>
                <a:rPr lang="en-GB" sz="1200" b="1" dirty="0"/>
                <a:t>Maize</a:t>
              </a:r>
            </a:p>
          </p:txBody>
        </p:sp>
      </p:grpSp>
      <p:sp>
        <p:nvSpPr>
          <p:cNvPr id="2" name="Slide Number Placeholder 1">
            <a:extLst>
              <a:ext uri="{FF2B5EF4-FFF2-40B4-BE49-F238E27FC236}">
                <a16:creationId xmlns:a16="http://schemas.microsoft.com/office/drawing/2014/main" id="{C2E1D0A6-D477-4747-BAC2-8914F372578F}"/>
              </a:ext>
            </a:extLst>
          </p:cNvPr>
          <p:cNvSpPr>
            <a:spLocks noGrp="1"/>
          </p:cNvSpPr>
          <p:nvPr>
            <p:ph type="sldNum" sz="quarter" idx="12"/>
          </p:nvPr>
        </p:nvSpPr>
        <p:spPr/>
        <p:txBody>
          <a:bodyPr/>
          <a:lstStyle/>
          <a:p>
            <a:fld id="{5E0E6A4A-A56E-42D0-9483-A5C2B35C8BC5}" type="slidenum">
              <a:rPr lang="en-GB" smtClean="0"/>
              <a:t>5</a:t>
            </a:fld>
            <a:endParaRPr lang="en-GB"/>
          </a:p>
        </p:txBody>
      </p:sp>
    </p:spTree>
    <p:extLst>
      <p:ext uri="{BB962C8B-B14F-4D97-AF65-F5344CB8AC3E}">
        <p14:creationId xmlns:p14="http://schemas.microsoft.com/office/powerpoint/2010/main" val="163794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childTnLst>
                          </p:cTn>
                        </p:par>
                        <p:par>
                          <p:cTn id="9" fill="hold">
                            <p:stCondLst>
                              <p:cond delay="0"/>
                            </p:stCondLst>
                            <p:childTnLst>
                              <p:par>
                                <p:cTn id="10" presetID="2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000"/>
                                        <p:tgtEl>
                                          <p:spTgt spid="10"/>
                                        </p:tgtEl>
                                      </p:cBhvr>
                                    </p:animEffect>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childTnLst>
                                </p:cTn>
                              </p:par>
                            </p:childTnLst>
                          </p:cTn>
                        </p:par>
                        <p:par>
                          <p:cTn id="26" fill="hold">
                            <p:stCondLst>
                              <p:cond delay="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000"/>
                                        <p:tgtEl>
                                          <p:spTgt spid="9"/>
                                        </p:tgtEl>
                                      </p:cBhvr>
                                    </p:animEffect>
                                  </p:childTnLst>
                                </p:cTn>
                              </p:par>
                            </p:childTnLst>
                          </p:cTn>
                        </p:par>
                        <p:par>
                          <p:cTn id="30" fill="hold">
                            <p:stCondLst>
                              <p:cond delay="1000"/>
                            </p:stCondLst>
                            <p:childTnLst>
                              <p:par>
                                <p:cTn id="31" presetID="1" presetClass="entr" presetSubtype="0"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0" grpId="0"/>
      <p:bldP spid="10" grpId="0" animBg="1"/>
      <p:bldP spid="61" grpId="0"/>
      <p:bldP spid="8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7C971B9-3B1E-6B4A-8D78-EBF0A23F5CBA}"/>
              </a:ext>
            </a:extLst>
          </p:cNvPr>
          <p:cNvSpPr>
            <a:spLocks noGrp="1"/>
          </p:cNvSpPr>
          <p:nvPr>
            <p:ph type="sldNum" sz="quarter" idx="12"/>
          </p:nvPr>
        </p:nvSpPr>
        <p:spPr>
          <a:xfrm>
            <a:off x="6457950" y="4767262"/>
            <a:ext cx="2057400" cy="273844"/>
          </a:xfrm>
        </p:spPr>
        <p:txBody>
          <a:bodyPr>
            <a:normAutofit/>
          </a:bodyPr>
          <a:lstStyle/>
          <a:p>
            <a:pPr>
              <a:spcAft>
                <a:spcPts val="600"/>
              </a:spcAft>
            </a:pPr>
            <a:fld id="{5E0E6A4A-A56E-42D0-9483-A5C2B35C8BC5}" type="slidenum">
              <a:rPr lang="en-GB" smtClean="0"/>
              <a:pPr>
                <a:spcAft>
                  <a:spcPts val="600"/>
                </a:spcAft>
              </a:pPr>
              <a:t>6</a:t>
            </a:fld>
            <a:endParaRPr lang="en-GB"/>
          </a:p>
        </p:txBody>
      </p:sp>
      <p:graphicFrame>
        <p:nvGraphicFramePr>
          <p:cNvPr id="2" name="Table 1">
            <a:extLst>
              <a:ext uri="{FF2B5EF4-FFF2-40B4-BE49-F238E27FC236}">
                <a16:creationId xmlns:a16="http://schemas.microsoft.com/office/drawing/2014/main" id="{71CCC647-4692-0B46-86AA-60B21C6AD4F0}"/>
              </a:ext>
            </a:extLst>
          </p:cNvPr>
          <p:cNvGraphicFramePr>
            <a:graphicFrameLocks noGrp="1"/>
          </p:cNvGraphicFramePr>
          <p:nvPr>
            <p:extLst>
              <p:ext uri="{D42A27DB-BD31-4B8C-83A1-F6EECF244321}">
                <p14:modId xmlns:p14="http://schemas.microsoft.com/office/powerpoint/2010/main" val="3000705129"/>
              </p:ext>
            </p:extLst>
          </p:nvPr>
        </p:nvGraphicFramePr>
        <p:xfrm>
          <a:off x="327804" y="523456"/>
          <a:ext cx="8462513" cy="4158062"/>
        </p:xfrm>
        <a:graphic>
          <a:graphicData uri="http://schemas.openxmlformats.org/drawingml/2006/table">
            <a:tbl>
              <a:tblPr firstRow="1" firstCol="1" bandRow="1">
                <a:tableStyleId>{3B4B98B0-60AC-42C2-AFA5-B58CD77FA1E5}</a:tableStyleId>
              </a:tblPr>
              <a:tblGrid>
                <a:gridCol w="1663153">
                  <a:extLst>
                    <a:ext uri="{9D8B030D-6E8A-4147-A177-3AD203B41FA5}">
                      <a16:colId xmlns:a16="http://schemas.microsoft.com/office/drawing/2014/main" val="4075856794"/>
                    </a:ext>
                  </a:extLst>
                </a:gridCol>
                <a:gridCol w="1720017">
                  <a:extLst>
                    <a:ext uri="{9D8B030D-6E8A-4147-A177-3AD203B41FA5}">
                      <a16:colId xmlns:a16="http://schemas.microsoft.com/office/drawing/2014/main" val="548386422"/>
                    </a:ext>
                  </a:extLst>
                </a:gridCol>
                <a:gridCol w="1525581">
                  <a:extLst>
                    <a:ext uri="{9D8B030D-6E8A-4147-A177-3AD203B41FA5}">
                      <a16:colId xmlns:a16="http://schemas.microsoft.com/office/drawing/2014/main" val="2195087269"/>
                    </a:ext>
                  </a:extLst>
                </a:gridCol>
                <a:gridCol w="1901613">
                  <a:extLst>
                    <a:ext uri="{9D8B030D-6E8A-4147-A177-3AD203B41FA5}">
                      <a16:colId xmlns:a16="http://schemas.microsoft.com/office/drawing/2014/main" val="1225898295"/>
                    </a:ext>
                  </a:extLst>
                </a:gridCol>
                <a:gridCol w="1652149">
                  <a:extLst>
                    <a:ext uri="{9D8B030D-6E8A-4147-A177-3AD203B41FA5}">
                      <a16:colId xmlns:a16="http://schemas.microsoft.com/office/drawing/2014/main" val="1964156303"/>
                    </a:ext>
                  </a:extLst>
                </a:gridCol>
              </a:tblGrid>
              <a:tr h="690912">
                <a:tc gridSpan="5">
                  <a:txBody>
                    <a:bodyPr/>
                    <a:lstStyle/>
                    <a:p>
                      <a:pPr>
                        <a:spcAft>
                          <a:spcPts val="0"/>
                        </a:spcAft>
                      </a:pPr>
                      <a:r>
                        <a:rPr lang="en-US" sz="1800" dirty="0">
                          <a:effectLst/>
                        </a:rPr>
                        <a:t>1 What do we aim to assess? </a:t>
                      </a:r>
                    </a:p>
                    <a:p>
                      <a:pPr>
                        <a:spcAft>
                          <a:spcPts val="0"/>
                        </a:spcAft>
                      </a:pPr>
                      <a:r>
                        <a:rPr lang="en-US" sz="1800" b="0" dirty="0">
                          <a:effectLst/>
                        </a:rPr>
                        <a:t>        Are maize farmers shifting from subsistence to commercial maize farming?</a:t>
                      </a:r>
                      <a:endParaRPr lang="en-NZ"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36000" marB="0">
                    <a:lnL w="9525" cap="flat" cmpd="sng" algn="ctr">
                      <a:solidFill>
                        <a:schemeClr val="accent1">
                          <a:lumMod val="75000"/>
                        </a:schemeClr>
                      </a:solidFill>
                      <a:prstDash val="solid"/>
                      <a:round/>
                      <a:headEnd type="none" w="med" len="med"/>
                      <a:tailEnd type="none" w="med" len="med"/>
                    </a:lnL>
                    <a:lnR w="9525" cap="flat" cmpd="sng" algn="ctr">
                      <a:solidFill>
                        <a:schemeClr val="accent1">
                          <a:lumMod val="75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1717192260"/>
                  </a:ext>
                </a:extLst>
              </a:tr>
              <a:tr h="1025746">
                <a:tc>
                  <a:txBody>
                    <a:bodyPr/>
                    <a:lstStyle/>
                    <a:p>
                      <a:pPr>
                        <a:spcAft>
                          <a:spcPts val="0"/>
                        </a:spcAft>
                      </a:pPr>
                      <a:r>
                        <a:rPr lang="en-US" sz="1600" dirty="0">
                          <a:effectLst/>
                        </a:rPr>
                        <a:t>2 What do we need to know?</a:t>
                      </a:r>
                      <a:endParaRPr lang="en-NZ"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72000" marB="0">
                    <a:lnL w="9525" cap="flat" cmpd="sng" algn="ctr">
                      <a:solidFill>
                        <a:schemeClr val="accent1">
                          <a:lumMod val="75000"/>
                        </a:schemeClr>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a:txBody>
                    <a:bodyPr/>
                    <a:lstStyle/>
                    <a:p>
                      <a:pPr>
                        <a:spcAft>
                          <a:spcPts val="0"/>
                        </a:spcAft>
                      </a:pPr>
                      <a:r>
                        <a:rPr lang="en-US" sz="1600" b="1" dirty="0">
                          <a:effectLst/>
                        </a:rPr>
                        <a:t>3 Who has information about this?</a:t>
                      </a:r>
                      <a:endParaRPr lang="en-NZ"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72000" marB="0">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a:txBody>
                    <a:bodyPr/>
                    <a:lstStyle/>
                    <a:p>
                      <a:pPr>
                        <a:spcAft>
                          <a:spcPts val="0"/>
                        </a:spcAft>
                      </a:pPr>
                      <a:r>
                        <a:rPr lang="en-US" sz="1600" b="1" dirty="0">
                          <a:effectLst/>
                        </a:rPr>
                        <a:t>4 What type of information do they have?</a:t>
                      </a:r>
                      <a:endParaRPr lang="en-NZ"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72000" marB="0">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a:txBody>
                    <a:bodyPr/>
                    <a:lstStyle/>
                    <a:p>
                      <a:pPr>
                        <a:spcAft>
                          <a:spcPts val="0"/>
                        </a:spcAft>
                      </a:pPr>
                      <a:r>
                        <a:rPr lang="en-US" sz="1600" b="1" dirty="0">
                          <a:effectLst/>
                        </a:rPr>
                        <a:t>5 How to collect this information?</a:t>
                      </a:r>
                      <a:endParaRPr lang="en-NZ"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72000" marB="0">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a:txBody>
                    <a:bodyPr/>
                    <a:lstStyle/>
                    <a:p>
                      <a:pPr>
                        <a:spcAft>
                          <a:spcPts val="0"/>
                        </a:spcAft>
                      </a:pPr>
                      <a:r>
                        <a:rPr lang="en-US" sz="1600" b="1" dirty="0">
                          <a:effectLst/>
                        </a:rPr>
                        <a:t>6 When and how often to collect this information?</a:t>
                      </a:r>
                      <a:endParaRPr lang="en-NZ"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72000" marB="0">
                    <a:lnL w="3175" cap="flat" cmpd="sng" algn="ctr">
                      <a:solidFill>
                        <a:schemeClr val="accent1"/>
                      </a:solidFill>
                      <a:prstDash val="solid"/>
                      <a:round/>
                      <a:headEnd type="none" w="med" len="med"/>
                      <a:tailEnd type="none" w="med" len="med"/>
                    </a:lnL>
                    <a:lnR w="9525" cap="flat" cmpd="sng" algn="ctr">
                      <a:solidFill>
                        <a:schemeClr val="accent1">
                          <a:lumMod val="75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173540034"/>
                  </a:ext>
                </a:extLst>
              </a:tr>
              <a:tr h="1100689">
                <a:tc>
                  <a:txBody>
                    <a:bodyPr/>
                    <a:lstStyle/>
                    <a:p>
                      <a:pPr>
                        <a:spcBef>
                          <a:spcPts val="0"/>
                        </a:spcBef>
                        <a:spcAft>
                          <a:spcPts val="0"/>
                        </a:spcAft>
                      </a:pPr>
                      <a:endParaRPr lang="en-US" sz="800" b="0" dirty="0">
                        <a:effectLst/>
                      </a:endParaRPr>
                    </a:p>
                    <a:p>
                      <a:pPr>
                        <a:spcBef>
                          <a:spcPts val="0"/>
                        </a:spcBef>
                        <a:spcAft>
                          <a:spcPts val="600"/>
                        </a:spcAft>
                      </a:pPr>
                      <a:r>
                        <a:rPr lang="en-US" sz="1500" b="0" dirty="0">
                          <a:effectLst/>
                        </a:rPr>
                        <a:t>How do maize farmers perceive maize farming? </a:t>
                      </a:r>
                      <a:endParaRPr lang="en-NZ"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0" marB="0">
                    <a:lnL w="9525" cap="flat" cmpd="sng" algn="ctr">
                      <a:solidFill>
                        <a:schemeClr val="accent1">
                          <a:lumMod val="75000"/>
                        </a:schemeClr>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3175" cap="flat" cmpd="sng" algn="ctr">
                      <a:solidFill>
                        <a:schemeClr val="accent1"/>
                      </a:solidFill>
                      <a:prstDash val="solid"/>
                      <a:round/>
                      <a:headEnd type="none" w="med" len="med"/>
                      <a:tailEnd type="none" w="med" len="med"/>
                    </a:lnB>
                  </a:tcPr>
                </a:tc>
                <a:tc rowSpan="2">
                  <a:txBody>
                    <a:bodyPr/>
                    <a:lstStyle/>
                    <a:p>
                      <a:pPr>
                        <a:spcAft>
                          <a:spcPts val="0"/>
                        </a:spcAft>
                      </a:pPr>
                      <a:endParaRPr lang="en-US" sz="800" dirty="0">
                        <a:effectLst/>
                      </a:endParaRPr>
                    </a:p>
                    <a:p>
                      <a:pPr>
                        <a:spcAft>
                          <a:spcPts val="0"/>
                        </a:spcAft>
                      </a:pPr>
                      <a:r>
                        <a:rPr lang="en-US" sz="1500" dirty="0">
                          <a:effectLst/>
                        </a:rPr>
                        <a:t>Smallholder farmers (wide representation across system)</a:t>
                      </a:r>
                      <a:endParaRPr lang="en-NZ" sz="1500" dirty="0">
                        <a:effectLst/>
                      </a:endParaRPr>
                    </a:p>
                    <a:p>
                      <a:pPr>
                        <a:spcAft>
                          <a:spcPts val="0"/>
                        </a:spcAft>
                      </a:pPr>
                      <a:r>
                        <a:rPr lang="en-US" sz="1500" dirty="0">
                          <a:effectLst/>
                        </a:rPr>
                        <a:t> </a:t>
                      </a:r>
                      <a:endParaRPr lang="en-NZ" sz="1500" dirty="0">
                        <a:effectLst/>
                      </a:endParaRPr>
                    </a:p>
                    <a:p>
                      <a:pPr>
                        <a:spcAft>
                          <a:spcPts val="0"/>
                        </a:spcAft>
                      </a:pPr>
                      <a:r>
                        <a:rPr lang="en-US" sz="1500" dirty="0">
                          <a:effectLst/>
                        </a:rPr>
                        <a:t>Traders</a:t>
                      </a:r>
                      <a:endParaRPr lang="en-NZ" sz="1500" dirty="0">
                        <a:effectLst/>
                      </a:endParaRPr>
                    </a:p>
                    <a:p>
                      <a:pPr>
                        <a:spcAft>
                          <a:spcPts val="0"/>
                        </a:spcAft>
                      </a:pPr>
                      <a:r>
                        <a:rPr lang="en-US" sz="1500" dirty="0">
                          <a:effectLst/>
                        </a:rPr>
                        <a:t> </a:t>
                      </a:r>
                      <a:endParaRPr lang="en-NZ" sz="1500" dirty="0">
                        <a:effectLst/>
                      </a:endParaRPr>
                    </a:p>
                    <a:p>
                      <a:pPr>
                        <a:spcAft>
                          <a:spcPts val="0"/>
                        </a:spcAft>
                      </a:pPr>
                      <a:r>
                        <a:rPr lang="en-US" sz="1500" dirty="0">
                          <a:effectLst/>
                        </a:rPr>
                        <a:t>District agricultural officers</a:t>
                      </a:r>
                      <a:endParaRPr lang="en-NZ"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0" marB="0">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rowSpan="2">
                  <a:txBody>
                    <a:bodyPr/>
                    <a:lstStyle/>
                    <a:p>
                      <a:pPr>
                        <a:spcAft>
                          <a:spcPts val="0"/>
                        </a:spcAft>
                      </a:pPr>
                      <a:endParaRPr lang="en-US" sz="800" dirty="0">
                        <a:effectLst/>
                      </a:endParaRPr>
                    </a:p>
                    <a:p>
                      <a:pPr>
                        <a:spcAft>
                          <a:spcPts val="0"/>
                        </a:spcAft>
                      </a:pPr>
                      <a:r>
                        <a:rPr lang="en-US" sz="1500" dirty="0">
                          <a:effectLst/>
                        </a:rPr>
                        <a:t>Perceptions and opinions</a:t>
                      </a:r>
                      <a:endParaRPr lang="en-NZ" sz="1500" dirty="0">
                        <a:effectLst/>
                      </a:endParaRPr>
                    </a:p>
                    <a:p>
                      <a:pPr>
                        <a:spcAft>
                          <a:spcPts val="0"/>
                        </a:spcAft>
                      </a:pPr>
                      <a:r>
                        <a:rPr lang="en-US" sz="1500" dirty="0">
                          <a:effectLst/>
                        </a:rPr>
                        <a:t> </a:t>
                      </a:r>
                      <a:endParaRPr lang="en-NZ" sz="1500" dirty="0">
                        <a:effectLst/>
                      </a:endParaRPr>
                    </a:p>
                    <a:p>
                      <a:pPr>
                        <a:spcAft>
                          <a:spcPts val="0"/>
                        </a:spcAft>
                      </a:pPr>
                      <a:endParaRPr lang="en-US" sz="1500" dirty="0">
                        <a:effectLst/>
                      </a:endParaRPr>
                    </a:p>
                    <a:p>
                      <a:pPr>
                        <a:spcAft>
                          <a:spcPts val="0"/>
                        </a:spcAft>
                      </a:pPr>
                      <a:r>
                        <a:rPr lang="en-US" sz="1500" dirty="0">
                          <a:effectLst/>
                        </a:rPr>
                        <a:t>Information on volume of maize traded</a:t>
                      </a:r>
                      <a:endParaRPr lang="en-NZ" sz="1500" dirty="0">
                        <a:effectLst/>
                      </a:endParaRPr>
                    </a:p>
                    <a:p>
                      <a:pPr>
                        <a:spcAft>
                          <a:spcPts val="0"/>
                        </a:spcAft>
                      </a:pPr>
                      <a:r>
                        <a:rPr lang="en-US" sz="1500" dirty="0">
                          <a:effectLst/>
                        </a:rPr>
                        <a:t> </a:t>
                      </a:r>
                      <a:endParaRPr lang="en-NZ"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0" marB="0">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rowSpan="2">
                  <a:txBody>
                    <a:bodyPr/>
                    <a:lstStyle/>
                    <a:p>
                      <a:pPr>
                        <a:spcAft>
                          <a:spcPts val="0"/>
                        </a:spcAft>
                      </a:pPr>
                      <a:endParaRPr lang="en-US" sz="800" dirty="0">
                        <a:effectLst/>
                      </a:endParaRPr>
                    </a:p>
                    <a:p>
                      <a:pPr>
                        <a:spcAft>
                          <a:spcPts val="0"/>
                        </a:spcAft>
                      </a:pPr>
                      <a:r>
                        <a:rPr lang="en-US" sz="1500" dirty="0">
                          <a:effectLst/>
                        </a:rPr>
                        <a:t>Poll farmers at farmers’ markets</a:t>
                      </a:r>
                      <a:endParaRPr lang="en-NZ" sz="1500" dirty="0">
                        <a:effectLst/>
                      </a:endParaRPr>
                    </a:p>
                    <a:p>
                      <a:pPr>
                        <a:spcAft>
                          <a:spcPts val="0"/>
                        </a:spcAft>
                      </a:pPr>
                      <a:r>
                        <a:rPr lang="en-US" sz="1500" dirty="0">
                          <a:effectLst/>
                        </a:rPr>
                        <a:t> </a:t>
                      </a:r>
                      <a:endParaRPr lang="en-NZ" sz="1500" dirty="0">
                        <a:effectLst/>
                      </a:endParaRPr>
                    </a:p>
                    <a:p>
                      <a:pPr>
                        <a:spcAft>
                          <a:spcPts val="0"/>
                        </a:spcAft>
                      </a:pPr>
                      <a:r>
                        <a:rPr lang="en-US" sz="1500" dirty="0">
                          <a:effectLst/>
                        </a:rPr>
                        <a:t>Interview traders by phone</a:t>
                      </a:r>
                      <a:endParaRPr lang="en-NZ" sz="1500" dirty="0">
                        <a:effectLst/>
                      </a:endParaRPr>
                    </a:p>
                    <a:p>
                      <a:pPr>
                        <a:spcAft>
                          <a:spcPts val="0"/>
                        </a:spcAft>
                      </a:pPr>
                      <a:r>
                        <a:rPr lang="en-US" sz="1500" dirty="0">
                          <a:effectLst/>
                        </a:rPr>
                        <a:t> </a:t>
                      </a:r>
                      <a:endParaRPr lang="en-NZ" sz="1500" dirty="0">
                        <a:effectLst/>
                      </a:endParaRPr>
                    </a:p>
                    <a:p>
                      <a:pPr>
                        <a:spcAft>
                          <a:spcPts val="0"/>
                        </a:spcAft>
                      </a:pPr>
                      <a:r>
                        <a:rPr lang="en-US" sz="1500" dirty="0">
                          <a:effectLst/>
                        </a:rPr>
                        <a:t>Interview district officers at annual events.</a:t>
                      </a:r>
                      <a:endParaRPr lang="en-NZ" sz="1500" dirty="0">
                        <a:effectLst/>
                      </a:endParaRPr>
                    </a:p>
                    <a:p>
                      <a:pPr>
                        <a:spcAft>
                          <a:spcPts val="0"/>
                        </a:spcAft>
                      </a:pPr>
                      <a:r>
                        <a:rPr lang="en-US" sz="1500" dirty="0">
                          <a:effectLst/>
                        </a:rPr>
                        <a:t> </a:t>
                      </a:r>
                      <a:endParaRPr lang="en-NZ"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0" marB="0">
                    <a:lnL w="3175" cap="flat" cmpd="sng" algn="ctr">
                      <a:solidFill>
                        <a:schemeClr val="accent1"/>
                      </a:solidFill>
                      <a:prstDash val="solid"/>
                      <a:round/>
                      <a:headEnd type="none" w="med" len="med"/>
                      <a:tailEnd type="none" w="med" len="med"/>
                    </a:lnL>
                    <a:lnR w="3175" cap="flat" cmpd="sng" algn="ctr">
                      <a:solidFill>
                        <a:schemeClr val="accent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tc rowSpan="2">
                  <a:txBody>
                    <a:bodyPr/>
                    <a:lstStyle/>
                    <a:p>
                      <a:pPr>
                        <a:spcAft>
                          <a:spcPts val="0"/>
                        </a:spcAft>
                      </a:pPr>
                      <a:endParaRPr lang="en-US" sz="800" dirty="0">
                        <a:effectLst/>
                      </a:endParaRPr>
                    </a:p>
                    <a:p>
                      <a:pPr>
                        <a:spcAft>
                          <a:spcPts val="0"/>
                        </a:spcAft>
                      </a:pPr>
                      <a:r>
                        <a:rPr lang="en-US" sz="1500" dirty="0">
                          <a:effectLst/>
                        </a:rPr>
                        <a:t>End of season</a:t>
                      </a:r>
                      <a:endParaRPr lang="en-NZ" sz="1500" dirty="0">
                        <a:effectLst/>
                      </a:endParaRPr>
                    </a:p>
                    <a:p>
                      <a:pPr>
                        <a:spcAft>
                          <a:spcPts val="0"/>
                        </a:spcAft>
                      </a:pPr>
                      <a:r>
                        <a:rPr lang="en-US" sz="1500" dirty="0">
                          <a:effectLst/>
                        </a:rPr>
                        <a:t> </a:t>
                      </a:r>
                      <a:endParaRPr lang="en-NZ"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0" marB="0">
                    <a:lnL w="3175" cap="flat" cmpd="sng" algn="ctr">
                      <a:solidFill>
                        <a:schemeClr val="accent1"/>
                      </a:solidFill>
                      <a:prstDash val="solid"/>
                      <a:round/>
                      <a:headEnd type="none" w="med" len="med"/>
                      <a:tailEnd type="none" w="med" len="med"/>
                    </a:lnL>
                    <a:lnR w="9525" cap="flat" cmpd="sng" algn="ctr">
                      <a:solidFill>
                        <a:schemeClr val="accent1">
                          <a:lumMod val="75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tcPr>
                </a:tc>
                <a:extLst>
                  <a:ext uri="{0D108BD9-81ED-4DB2-BD59-A6C34878D82A}">
                    <a16:rowId xmlns:a16="http://schemas.microsoft.com/office/drawing/2014/main" val="3391778530"/>
                  </a:ext>
                </a:extLst>
              </a:tr>
              <a:tr h="1340715">
                <a:tc>
                  <a:txBody>
                    <a:bodyPr/>
                    <a:lstStyle/>
                    <a:p>
                      <a:pPr>
                        <a:spcAft>
                          <a:spcPts val="0"/>
                        </a:spcAft>
                      </a:pPr>
                      <a:r>
                        <a:rPr lang="en-US" sz="1500" b="0" dirty="0">
                          <a:effectLst/>
                        </a:rPr>
                        <a:t>Are volumes of maize traded increasing across the whole system?</a:t>
                      </a:r>
                      <a:endParaRPr lang="en-NZ" sz="1500" b="0" dirty="0">
                        <a:effectLst/>
                        <a:latin typeface="Calibri" panose="020F0502020204030204" pitchFamily="34" charset="0"/>
                        <a:ea typeface="Calibri" panose="020F0502020204030204" pitchFamily="34" charset="0"/>
                        <a:cs typeface="Times New Roman" panose="02020603050405020304" pitchFamily="18" charset="0"/>
                      </a:endParaRPr>
                    </a:p>
                  </a:txBody>
                  <a:tcPr marL="92311" marR="92311" marT="72000" marB="0">
                    <a:lnL w="9525" cap="flat" cmpd="sng" algn="ctr">
                      <a:solidFill>
                        <a:schemeClr val="accent1">
                          <a:lumMod val="75000"/>
                        </a:schemeClr>
                      </a:solidFill>
                      <a:prstDash val="solid"/>
                      <a:round/>
                      <a:headEnd type="none" w="med" len="med"/>
                      <a:tailEnd type="none" w="med" len="med"/>
                    </a:lnL>
                    <a:lnR w="3175" cap="flat" cmpd="sng" algn="ctr">
                      <a:solidFill>
                        <a:schemeClr val="accent1"/>
                      </a:solidFill>
                      <a:prstDash val="solid"/>
                      <a:round/>
                      <a:headEnd type="none" w="med" len="med"/>
                      <a:tailEnd type="none" w="med" len="med"/>
                    </a:lnR>
                    <a:lnT w="3175" cap="flat" cmpd="sng" algn="ctr">
                      <a:solidFill>
                        <a:schemeClr val="accent1"/>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solidFill>
                      <a:schemeClr val="bg1">
                        <a:alpha val="20000"/>
                      </a:schemeClr>
                    </a:solidFill>
                  </a:tcPr>
                </a:tc>
                <a:tc vMerge="1">
                  <a:txBody>
                    <a:bodyPr/>
                    <a:lstStyle/>
                    <a:p>
                      <a:endParaRPr lang="en-AU"/>
                    </a:p>
                  </a:txBody>
                  <a:tcPr/>
                </a:tc>
                <a:tc vMerge="1">
                  <a:txBody>
                    <a:bodyPr/>
                    <a:lstStyle/>
                    <a:p>
                      <a:endParaRPr lang="en-AU"/>
                    </a:p>
                  </a:txBody>
                  <a:tcP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1552617965"/>
                  </a:ext>
                </a:extLst>
              </a:tr>
            </a:tbl>
          </a:graphicData>
        </a:graphic>
      </p:graphicFrame>
      <p:grpSp>
        <p:nvGrpSpPr>
          <p:cNvPr id="6" name="Group 5">
            <a:extLst>
              <a:ext uri="{FF2B5EF4-FFF2-40B4-BE49-F238E27FC236}">
                <a16:creationId xmlns:a16="http://schemas.microsoft.com/office/drawing/2014/main" id="{E0F39882-A6E8-CB45-A478-BB8EE31A42D3}"/>
              </a:ext>
            </a:extLst>
          </p:cNvPr>
          <p:cNvGrpSpPr/>
          <p:nvPr/>
        </p:nvGrpSpPr>
        <p:grpSpPr>
          <a:xfrm>
            <a:off x="2047631" y="2321168"/>
            <a:ext cx="6596184" cy="2235201"/>
            <a:chOff x="2047631" y="2321168"/>
            <a:chExt cx="6596184" cy="2235201"/>
          </a:xfrm>
        </p:grpSpPr>
        <p:sp>
          <p:nvSpPr>
            <p:cNvPr id="5" name="Rectangle 4">
              <a:extLst>
                <a:ext uri="{FF2B5EF4-FFF2-40B4-BE49-F238E27FC236}">
                  <a16:creationId xmlns:a16="http://schemas.microsoft.com/office/drawing/2014/main" id="{FDAB629F-77F8-CF41-8383-FA75A82BAA55}"/>
                </a:ext>
              </a:extLst>
            </p:cNvPr>
            <p:cNvSpPr/>
            <p:nvPr/>
          </p:nvSpPr>
          <p:spPr>
            <a:xfrm>
              <a:off x="2047631" y="2321169"/>
              <a:ext cx="1594338" cy="223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a:extLst>
                <a:ext uri="{FF2B5EF4-FFF2-40B4-BE49-F238E27FC236}">
                  <a16:creationId xmlns:a16="http://schemas.microsoft.com/office/drawing/2014/main" id="{549FCB3D-78A5-C74B-A299-C154F7E128C9}"/>
                </a:ext>
              </a:extLst>
            </p:cNvPr>
            <p:cNvSpPr/>
            <p:nvPr/>
          </p:nvSpPr>
          <p:spPr>
            <a:xfrm>
              <a:off x="3774831" y="2321168"/>
              <a:ext cx="1361866" cy="223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a:extLst>
                <a:ext uri="{FF2B5EF4-FFF2-40B4-BE49-F238E27FC236}">
                  <a16:creationId xmlns:a16="http://schemas.microsoft.com/office/drawing/2014/main" id="{D03FDDDE-9BA2-5C42-9B47-EA4044FE0304}"/>
                </a:ext>
              </a:extLst>
            </p:cNvPr>
            <p:cNvSpPr/>
            <p:nvPr/>
          </p:nvSpPr>
          <p:spPr>
            <a:xfrm>
              <a:off x="5283199" y="2321168"/>
              <a:ext cx="1660769" cy="223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23">
              <a:extLst>
                <a:ext uri="{FF2B5EF4-FFF2-40B4-BE49-F238E27FC236}">
                  <a16:creationId xmlns:a16="http://schemas.microsoft.com/office/drawing/2014/main" id="{6D720083-025F-6446-8E93-B1CAF044C538}"/>
                </a:ext>
              </a:extLst>
            </p:cNvPr>
            <p:cNvSpPr/>
            <p:nvPr/>
          </p:nvSpPr>
          <p:spPr>
            <a:xfrm>
              <a:off x="7195979" y="2321168"/>
              <a:ext cx="1447836" cy="2168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420642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nodeType="clickEffect">
                                  <p:stCondLst>
                                    <p:cond delay="0"/>
                                  </p:stCondLst>
                                  <p:childTnLst>
                                    <p:animEffect transition="out" filter="wipe(left)">
                                      <p:cBhvr>
                                        <p:cTn id="6" dur="2000"/>
                                        <p:tgtEl>
                                          <p:spTgt spid="6"/>
                                        </p:tgtEl>
                                      </p:cBhvr>
                                    </p:animEffect>
                                    <p:set>
                                      <p:cBhvr>
                                        <p:cTn id="7"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llout: Right Arrow 15">
            <a:extLst>
              <a:ext uri="{FF2B5EF4-FFF2-40B4-BE49-F238E27FC236}">
                <a16:creationId xmlns:a16="http://schemas.microsoft.com/office/drawing/2014/main" id="{E687E9D8-AC9E-484A-940B-B0A5C0B8935A}"/>
              </a:ext>
            </a:extLst>
          </p:cNvPr>
          <p:cNvSpPr/>
          <p:nvPr/>
        </p:nvSpPr>
        <p:spPr>
          <a:xfrm>
            <a:off x="5340439" y="1663068"/>
            <a:ext cx="1137012" cy="921245"/>
          </a:xfrm>
          <a:prstGeom prst="rightArrowCallout">
            <a:avLst>
              <a:gd name="adj1" fmla="val 16844"/>
              <a:gd name="adj2" fmla="val 17482"/>
              <a:gd name="adj3" fmla="val 13764"/>
              <a:gd name="adj4" fmla="val 81582"/>
            </a:avLst>
          </a:prstGeom>
          <a:solidFill>
            <a:schemeClr val="bg1"/>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Assess system changes with intervention lens</a:t>
            </a:r>
            <a:endParaRPr lang="en-GB" sz="768" dirty="0">
              <a:solidFill>
                <a:schemeClr val="tx1"/>
              </a:solidFill>
            </a:endParaRPr>
          </a:p>
        </p:txBody>
      </p:sp>
      <p:sp>
        <p:nvSpPr>
          <p:cNvPr id="17" name="Callout: Right Arrow 16">
            <a:extLst>
              <a:ext uri="{FF2B5EF4-FFF2-40B4-BE49-F238E27FC236}">
                <a16:creationId xmlns:a16="http://schemas.microsoft.com/office/drawing/2014/main" id="{EEA578C0-0F78-4430-A7A8-D6BB4EFEEA60}"/>
              </a:ext>
            </a:extLst>
          </p:cNvPr>
          <p:cNvSpPr/>
          <p:nvPr/>
        </p:nvSpPr>
        <p:spPr>
          <a:xfrm>
            <a:off x="5334605" y="2653814"/>
            <a:ext cx="1137012" cy="917875"/>
          </a:xfrm>
          <a:prstGeom prst="rightArrowCallout">
            <a:avLst>
              <a:gd name="adj1" fmla="val 16844"/>
              <a:gd name="adj2" fmla="val 17482"/>
              <a:gd name="adj3" fmla="val 13764"/>
              <a:gd name="adj4" fmla="val 81582"/>
            </a:avLst>
          </a:prstGeom>
          <a:solidFill>
            <a:schemeClr val="bg1"/>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Assess system changes with helicopter lens</a:t>
            </a:r>
            <a:endParaRPr lang="en-GB" sz="768" dirty="0">
              <a:solidFill>
                <a:schemeClr val="tx1"/>
              </a:solidFill>
            </a:endParaRPr>
          </a:p>
        </p:txBody>
      </p:sp>
      <p:sp>
        <p:nvSpPr>
          <p:cNvPr id="18" name="Callout: Right Arrow 17">
            <a:extLst>
              <a:ext uri="{FF2B5EF4-FFF2-40B4-BE49-F238E27FC236}">
                <a16:creationId xmlns:a16="http://schemas.microsoft.com/office/drawing/2014/main" id="{EA17FB2D-47BD-4FC8-8369-0A89CE9D0422}"/>
              </a:ext>
            </a:extLst>
          </p:cNvPr>
          <p:cNvSpPr/>
          <p:nvPr/>
        </p:nvSpPr>
        <p:spPr>
          <a:xfrm>
            <a:off x="6589181"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Analyse system changes and program contribution</a:t>
            </a:r>
            <a:endParaRPr lang="en-GB" sz="768" dirty="0">
              <a:solidFill>
                <a:schemeClr val="tx1"/>
              </a:solidFill>
            </a:endParaRPr>
          </a:p>
        </p:txBody>
      </p:sp>
      <p:sp>
        <p:nvSpPr>
          <p:cNvPr id="19" name="Callout: Right Arrow 18">
            <a:extLst>
              <a:ext uri="{FF2B5EF4-FFF2-40B4-BE49-F238E27FC236}">
                <a16:creationId xmlns:a16="http://schemas.microsoft.com/office/drawing/2014/main" id="{BA20483F-2FBB-40EE-97CF-79E7239A44EB}"/>
              </a:ext>
            </a:extLst>
          </p:cNvPr>
          <p:cNvSpPr/>
          <p:nvPr/>
        </p:nvSpPr>
        <p:spPr>
          <a:xfrm>
            <a:off x="4103367" y="2162034"/>
            <a:ext cx="1137012" cy="917875"/>
          </a:xfrm>
          <a:prstGeom prst="rightArrowCallout">
            <a:avLst>
              <a:gd name="adj1" fmla="val 16844"/>
              <a:gd name="adj2" fmla="val 17482"/>
              <a:gd name="adj3" fmla="val 13764"/>
              <a:gd name="adj4" fmla="val 81582"/>
            </a:avLst>
          </a:prstGeom>
          <a:solidFill>
            <a:schemeClr val="bg1"/>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Implement interventions</a:t>
            </a:r>
            <a:endParaRPr lang="en-GB" sz="768" dirty="0">
              <a:solidFill>
                <a:schemeClr val="tx1"/>
              </a:solidFill>
            </a:endParaRPr>
          </a:p>
        </p:txBody>
      </p:sp>
      <p:sp>
        <p:nvSpPr>
          <p:cNvPr id="20" name="Callout: Right Arrow 19">
            <a:extLst>
              <a:ext uri="{FF2B5EF4-FFF2-40B4-BE49-F238E27FC236}">
                <a16:creationId xmlns:a16="http://schemas.microsoft.com/office/drawing/2014/main" id="{2B722D90-DEB9-4C27-989F-0E3CB9CDF90F}"/>
              </a:ext>
            </a:extLst>
          </p:cNvPr>
          <p:cNvSpPr/>
          <p:nvPr/>
        </p:nvSpPr>
        <p:spPr>
          <a:xfrm>
            <a:off x="392148" y="2162034"/>
            <a:ext cx="1137012" cy="917875"/>
          </a:xfrm>
          <a:prstGeom prst="rightArrowCallout">
            <a:avLst>
              <a:gd name="adj1" fmla="val 16844"/>
              <a:gd name="adj2" fmla="val 17482"/>
              <a:gd name="adj3" fmla="val 13764"/>
              <a:gd name="adj4" fmla="val 81582"/>
            </a:avLst>
          </a:prstGeom>
          <a:solidFill>
            <a:schemeClr val="bg1"/>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Diagnose systems</a:t>
            </a:r>
            <a:endParaRPr lang="en-GB" sz="768" dirty="0">
              <a:solidFill>
                <a:schemeClr val="tx1"/>
              </a:solidFill>
            </a:endParaRPr>
          </a:p>
        </p:txBody>
      </p:sp>
      <p:sp>
        <p:nvSpPr>
          <p:cNvPr id="21" name="Callout: Right Arrow 20">
            <a:extLst>
              <a:ext uri="{FF2B5EF4-FFF2-40B4-BE49-F238E27FC236}">
                <a16:creationId xmlns:a16="http://schemas.microsoft.com/office/drawing/2014/main" id="{75FB263A-5D53-4CFC-927B-E4AE1A85E914}"/>
              </a:ext>
            </a:extLst>
          </p:cNvPr>
          <p:cNvSpPr/>
          <p:nvPr/>
        </p:nvSpPr>
        <p:spPr>
          <a:xfrm>
            <a:off x="1629221"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Develop system strategy</a:t>
            </a:r>
            <a:endParaRPr lang="en-GB" sz="768" dirty="0">
              <a:solidFill>
                <a:schemeClr val="tx1"/>
              </a:solidFill>
            </a:endParaRPr>
          </a:p>
        </p:txBody>
      </p:sp>
      <p:sp>
        <p:nvSpPr>
          <p:cNvPr id="22" name="Callout: Right Arrow 21">
            <a:extLst>
              <a:ext uri="{FF2B5EF4-FFF2-40B4-BE49-F238E27FC236}">
                <a16:creationId xmlns:a16="http://schemas.microsoft.com/office/drawing/2014/main" id="{528DF6D7-2339-4D04-AC3A-97BE93C11E9C}"/>
              </a:ext>
            </a:extLst>
          </p:cNvPr>
          <p:cNvSpPr/>
          <p:nvPr/>
        </p:nvSpPr>
        <p:spPr>
          <a:xfrm>
            <a:off x="2866294" y="2162034"/>
            <a:ext cx="1137012" cy="917875"/>
          </a:xfrm>
          <a:prstGeom prst="rightArrowCallout">
            <a:avLst>
              <a:gd name="adj1" fmla="val 16844"/>
              <a:gd name="adj2" fmla="val 17482"/>
              <a:gd name="adj3" fmla="val 13764"/>
              <a:gd name="adj4" fmla="val 81582"/>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768" dirty="0">
                <a:solidFill>
                  <a:schemeClr val="tx1"/>
                </a:solidFill>
              </a:rPr>
              <a:t>Develop intervention plans</a:t>
            </a:r>
            <a:endParaRPr lang="en-GB" sz="768" dirty="0">
              <a:solidFill>
                <a:schemeClr val="tx1"/>
              </a:solidFill>
            </a:endParaRPr>
          </a:p>
        </p:txBody>
      </p:sp>
      <p:sp>
        <p:nvSpPr>
          <p:cNvPr id="23" name="Rectangle 22">
            <a:extLst>
              <a:ext uri="{FF2B5EF4-FFF2-40B4-BE49-F238E27FC236}">
                <a16:creationId xmlns:a16="http://schemas.microsoft.com/office/drawing/2014/main" id="{CBFF8052-1947-4FF2-9DC0-53A9E17D9336}"/>
              </a:ext>
            </a:extLst>
          </p:cNvPr>
          <p:cNvSpPr/>
          <p:nvPr/>
        </p:nvSpPr>
        <p:spPr>
          <a:xfrm>
            <a:off x="7820420" y="2162034"/>
            <a:ext cx="931433" cy="917875"/>
          </a:xfrm>
          <a:prstGeom prst="rect">
            <a:avLst/>
          </a:prstGeom>
          <a:solidFill>
            <a:schemeClr val="bg1"/>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68" dirty="0">
                <a:solidFill>
                  <a:schemeClr val="tx1"/>
                </a:solidFill>
              </a:rPr>
              <a:t>Report</a:t>
            </a:r>
          </a:p>
        </p:txBody>
      </p:sp>
      <p:sp>
        <p:nvSpPr>
          <p:cNvPr id="24" name="Curved Up Arrow 12">
            <a:extLst>
              <a:ext uri="{FF2B5EF4-FFF2-40B4-BE49-F238E27FC236}">
                <a16:creationId xmlns:a16="http://schemas.microsoft.com/office/drawing/2014/main" id="{12E03857-8FF0-4082-8148-8792C3474093}"/>
              </a:ext>
            </a:extLst>
          </p:cNvPr>
          <p:cNvSpPr/>
          <p:nvPr/>
        </p:nvSpPr>
        <p:spPr>
          <a:xfrm rot="10800000">
            <a:off x="1870934" y="508421"/>
            <a:ext cx="5286750" cy="1572433"/>
          </a:xfrm>
          <a:prstGeom prst="curvedUpArrow">
            <a:avLst>
              <a:gd name="adj1" fmla="val 24515"/>
              <a:gd name="adj2" fmla="val 43461"/>
              <a:gd name="adj3" fmla="val 19233"/>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68" dirty="0">
              <a:solidFill>
                <a:schemeClr val="tx1"/>
              </a:solidFill>
            </a:endParaRPr>
          </a:p>
        </p:txBody>
      </p:sp>
      <p:sp>
        <p:nvSpPr>
          <p:cNvPr id="25" name="Curved Up Arrow 12">
            <a:extLst>
              <a:ext uri="{FF2B5EF4-FFF2-40B4-BE49-F238E27FC236}">
                <a16:creationId xmlns:a16="http://schemas.microsoft.com/office/drawing/2014/main" id="{5901F1E5-6093-45CB-B326-F87B65BBDC4B}"/>
              </a:ext>
            </a:extLst>
          </p:cNvPr>
          <p:cNvSpPr/>
          <p:nvPr/>
        </p:nvSpPr>
        <p:spPr>
          <a:xfrm rot="10800000" flipV="1">
            <a:off x="2967691" y="3198210"/>
            <a:ext cx="4189994" cy="1436871"/>
          </a:xfrm>
          <a:prstGeom prst="curvedUpArrow">
            <a:avLst>
              <a:gd name="adj1" fmla="val 19332"/>
              <a:gd name="adj2" fmla="val 43461"/>
              <a:gd name="adj3" fmla="val 19233"/>
            </a:avLst>
          </a:prstGeom>
          <a:solidFill>
            <a:schemeClr val="accent5">
              <a:lumMod val="60000"/>
              <a:lumOff val="40000"/>
            </a:schemeClr>
          </a:solidFill>
          <a:ln>
            <a:solidFill>
              <a:srgbClr val="2F52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768" dirty="0">
              <a:solidFill>
                <a:schemeClr val="tx1"/>
              </a:solidFill>
            </a:endParaRPr>
          </a:p>
        </p:txBody>
      </p:sp>
      <p:sp>
        <p:nvSpPr>
          <p:cNvPr id="26" name="TextBox 25">
            <a:extLst>
              <a:ext uri="{FF2B5EF4-FFF2-40B4-BE49-F238E27FC236}">
                <a16:creationId xmlns:a16="http://schemas.microsoft.com/office/drawing/2014/main" id="{3EA44247-87D7-4A15-8B99-D2BC37FBFF62}"/>
              </a:ext>
            </a:extLst>
          </p:cNvPr>
          <p:cNvSpPr txBox="1"/>
          <p:nvPr/>
        </p:nvSpPr>
        <p:spPr>
          <a:xfrm>
            <a:off x="4003305" y="802972"/>
            <a:ext cx="1443578" cy="210507"/>
          </a:xfrm>
          <a:prstGeom prst="rect">
            <a:avLst/>
          </a:prstGeom>
          <a:noFill/>
          <a:ln>
            <a:noFill/>
          </a:ln>
        </p:spPr>
        <p:txBody>
          <a:bodyPr wrap="square" rtlCol="0">
            <a:spAutoFit/>
          </a:bodyPr>
          <a:lstStyle/>
          <a:p>
            <a:r>
              <a:rPr lang="en-AU" sz="768" dirty="0"/>
              <a:t>Review and revise</a:t>
            </a:r>
          </a:p>
        </p:txBody>
      </p:sp>
      <p:sp>
        <p:nvSpPr>
          <p:cNvPr id="27" name="TextBox 26">
            <a:extLst>
              <a:ext uri="{FF2B5EF4-FFF2-40B4-BE49-F238E27FC236}">
                <a16:creationId xmlns:a16="http://schemas.microsoft.com/office/drawing/2014/main" id="{564F5B64-DCF3-4A8B-A802-D4E5DF59B39F}"/>
              </a:ext>
            </a:extLst>
          </p:cNvPr>
          <p:cNvSpPr txBox="1"/>
          <p:nvPr/>
        </p:nvSpPr>
        <p:spPr>
          <a:xfrm>
            <a:off x="4588593" y="4197263"/>
            <a:ext cx="1303570" cy="210507"/>
          </a:xfrm>
          <a:prstGeom prst="rect">
            <a:avLst/>
          </a:prstGeom>
          <a:noFill/>
          <a:ln>
            <a:noFill/>
          </a:ln>
        </p:spPr>
        <p:txBody>
          <a:bodyPr wrap="square" rtlCol="0">
            <a:spAutoFit/>
          </a:bodyPr>
          <a:lstStyle/>
          <a:p>
            <a:r>
              <a:rPr lang="en-AU" sz="768" dirty="0"/>
              <a:t>Review and revise</a:t>
            </a:r>
          </a:p>
        </p:txBody>
      </p:sp>
      <p:sp>
        <p:nvSpPr>
          <p:cNvPr id="2" name="Slide Number Placeholder 1">
            <a:extLst>
              <a:ext uri="{FF2B5EF4-FFF2-40B4-BE49-F238E27FC236}">
                <a16:creationId xmlns:a16="http://schemas.microsoft.com/office/drawing/2014/main" id="{7E457549-25D0-8C40-8858-B4108068B0E5}"/>
              </a:ext>
            </a:extLst>
          </p:cNvPr>
          <p:cNvSpPr>
            <a:spLocks noGrp="1"/>
          </p:cNvSpPr>
          <p:nvPr>
            <p:ph type="sldNum" sz="quarter" idx="12"/>
          </p:nvPr>
        </p:nvSpPr>
        <p:spPr/>
        <p:txBody>
          <a:bodyPr/>
          <a:lstStyle/>
          <a:p>
            <a:fld id="{5E0E6A4A-A56E-42D0-9483-A5C2B35C8BC5}" type="slidenum">
              <a:rPr lang="en-GB" smtClean="0"/>
              <a:t>7</a:t>
            </a:fld>
            <a:endParaRPr lang="en-GB"/>
          </a:p>
        </p:txBody>
      </p:sp>
    </p:spTree>
    <p:extLst>
      <p:ext uri="{BB962C8B-B14F-4D97-AF65-F5344CB8AC3E}">
        <p14:creationId xmlns:p14="http://schemas.microsoft.com/office/powerpoint/2010/main" val="269646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500"/>
                                        <p:tgtEl>
                                          <p:spTgt spid="2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righ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23"/>
                                        </p:tgtEl>
                                        <p:attrNameLst>
                                          <p:attrName>fillcolor</p:attrName>
                                        </p:attrNameLst>
                                      </p:cBhvr>
                                      <p:to>
                                        <a:srgbClr val="62B7E8"/>
                                      </p:to>
                                    </p:animClr>
                                    <p:set>
                                      <p:cBhvr>
                                        <p:cTn id="21" dur="2000" fill="hold"/>
                                        <p:tgtEl>
                                          <p:spTgt spid="23"/>
                                        </p:tgtEl>
                                        <p:attrNameLst>
                                          <p:attrName>fill.type</p:attrName>
                                        </p:attrNameLst>
                                      </p:cBhvr>
                                      <p:to>
                                        <p:strVal val="solid"/>
                                      </p:to>
                                    </p:set>
                                    <p:set>
                                      <p:cBhvr>
                                        <p:cTn id="22" dur="2000" fill="hold"/>
                                        <p:tgtEl>
                                          <p:spTgt spid="2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029BCDB1-9524-7941-A7BF-C428DD6BD3F0}"/>
              </a:ext>
            </a:extLst>
          </p:cNvPr>
          <p:cNvSpPr/>
          <p:nvPr/>
        </p:nvSpPr>
        <p:spPr>
          <a:xfrm>
            <a:off x="3791713" y="416689"/>
            <a:ext cx="2325013" cy="71568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600" dirty="0">
                <a:solidFill>
                  <a:prstClr val="black"/>
                </a:solidFill>
                <a:latin typeface="Calibri" panose="020F0502020204030204"/>
              </a:rPr>
              <a:t>Graduates are employed </a:t>
            </a:r>
          </a:p>
          <a:p>
            <a:pPr algn="ctr" defTabSz="685800"/>
            <a:r>
              <a:rPr lang="en-US" sz="1600" dirty="0">
                <a:solidFill>
                  <a:prstClr val="black"/>
                </a:solidFill>
                <a:latin typeface="Calibri" panose="020F0502020204030204"/>
              </a:rPr>
              <a:t>and earn higher incomes</a:t>
            </a:r>
          </a:p>
        </p:txBody>
      </p:sp>
      <p:sp>
        <p:nvSpPr>
          <p:cNvPr id="9" name="Rounded Rectangle 8">
            <a:extLst>
              <a:ext uri="{FF2B5EF4-FFF2-40B4-BE49-F238E27FC236}">
                <a16:creationId xmlns:a16="http://schemas.microsoft.com/office/drawing/2014/main" id="{E4AD590C-4FC8-3B49-9E89-FACCE1E514B4}"/>
              </a:ext>
            </a:extLst>
          </p:cNvPr>
          <p:cNvSpPr/>
          <p:nvPr/>
        </p:nvSpPr>
        <p:spPr>
          <a:xfrm>
            <a:off x="3791712" y="1422536"/>
            <a:ext cx="2325013" cy="71568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600" dirty="0">
                <a:solidFill>
                  <a:prstClr val="black"/>
                </a:solidFill>
                <a:latin typeface="Calibri" panose="020F0502020204030204"/>
              </a:rPr>
              <a:t>Students are better informed and learn appropriate skills </a:t>
            </a:r>
          </a:p>
        </p:txBody>
      </p:sp>
      <p:sp>
        <p:nvSpPr>
          <p:cNvPr id="14" name="Rounded Rectangle 13">
            <a:extLst>
              <a:ext uri="{FF2B5EF4-FFF2-40B4-BE49-F238E27FC236}">
                <a16:creationId xmlns:a16="http://schemas.microsoft.com/office/drawing/2014/main" id="{85D923A0-0170-B44D-AEAA-C1B99E32845B}"/>
              </a:ext>
            </a:extLst>
          </p:cNvPr>
          <p:cNvSpPr/>
          <p:nvPr/>
        </p:nvSpPr>
        <p:spPr>
          <a:xfrm>
            <a:off x="3791712" y="2428384"/>
            <a:ext cx="2325013" cy="71568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600" dirty="0">
                <a:solidFill>
                  <a:prstClr val="black"/>
                </a:solidFill>
                <a:latin typeface="Calibri" panose="020F0502020204030204"/>
              </a:rPr>
              <a:t>More youngsters are better informed and enroll in schools</a:t>
            </a:r>
          </a:p>
        </p:txBody>
      </p:sp>
      <p:sp>
        <p:nvSpPr>
          <p:cNvPr id="20" name="Up Arrow 19">
            <a:extLst>
              <a:ext uri="{FF2B5EF4-FFF2-40B4-BE49-F238E27FC236}">
                <a16:creationId xmlns:a16="http://schemas.microsoft.com/office/drawing/2014/main" id="{4F693603-CA32-1E41-9707-1083D5A0320A}"/>
              </a:ext>
            </a:extLst>
          </p:cNvPr>
          <p:cNvSpPr/>
          <p:nvPr/>
        </p:nvSpPr>
        <p:spPr>
          <a:xfrm>
            <a:off x="4783864" y="1085640"/>
            <a:ext cx="340707" cy="272138"/>
          </a:xfrm>
          <a:prstGeom prst="upArrow">
            <a:avLst/>
          </a:prstGeom>
          <a:gradFill flip="none" rotWithShape="1">
            <a:gsLst>
              <a:gs pos="57000">
                <a:schemeClr val="accent4">
                  <a:lumMod val="20000"/>
                  <a:lumOff val="80000"/>
                </a:schemeClr>
              </a:gs>
              <a:gs pos="0">
                <a:schemeClr val="accent1">
                  <a:lumMod val="5000"/>
                  <a:lumOff val="95000"/>
                </a:schemeClr>
              </a:gs>
              <a:gs pos="74000">
                <a:schemeClr val="bg2">
                  <a:lumMod val="90000"/>
                </a:schemeClr>
              </a:gs>
              <a:gs pos="91000">
                <a:schemeClr val="bg2">
                  <a:lumMod val="90000"/>
                </a:schemeClr>
              </a:gs>
              <a:gs pos="100000">
                <a:schemeClr val="accent1">
                  <a:lumMod val="30000"/>
                  <a:lumOff val="7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600" dirty="0">
              <a:solidFill>
                <a:prstClr val="white"/>
              </a:solidFill>
              <a:latin typeface="Calibri" panose="020F0502020204030204"/>
            </a:endParaRPr>
          </a:p>
        </p:txBody>
      </p:sp>
      <p:cxnSp>
        <p:nvCxnSpPr>
          <p:cNvPr id="48" name="Elbow Connector 47">
            <a:extLst>
              <a:ext uri="{FF2B5EF4-FFF2-40B4-BE49-F238E27FC236}">
                <a16:creationId xmlns:a16="http://schemas.microsoft.com/office/drawing/2014/main" id="{A9305848-B26E-B34A-97F1-ECBF2C954540}"/>
              </a:ext>
            </a:extLst>
          </p:cNvPr>
          <p:cNvCxnSpPr>
            <a:cxnSpLocks/>
            <a:stCxn id="4" idx="3"/>
            <a:endCxn id="14" idx="2"/>
          </p:cNvCxnSpPr>
          <p:nvPr/>
        </p:nvCxnSpPr>
        <p:spPr>
          <a:xfrm flipH="1">
            <a:off x="4954219" y="774534"/>
            <a:ext cx="1162507" cy="2369539"/>
          </a:xfrm>
          <a:prstGeom prst="bentConnector4">
            <a:avLst>
              <a:gd name="adj1" fmla="val -19664"/>
              <a:gd name="adj2" fmla="val 124568"/>
            </a:avLst>
          </a:prstGeom>
          <a:ln w="130175">
            <a:gradFill>
              <a:gsLst>
                <a:gs pos="0">
                  <a:schemeClr val="bg2">
                    <a:lumMod val="90000"/>
                  </a:schemeClr>
                </a:gs>
                <a:gs pos="100000">
                  <a:schemeClr val="accent6">
                    <a:lumMod val="20000"/>
                    <a:lumOff val="80000"/>
                  </a:schemeClr>
                </a:gs>
                <a:gs pos="0">
                  <a:schemeClr val="accent4">
                    <a:lumMod val="40000"/>
                    <a:lumOff val="60000"/>
                  </a:schemeClr>
                </a:gs>
                <a:gs pos="98000">
                  <a:schemeClr val="accent5">
                    <a:lumMod val="40000"/>
                    <a:lumOff val="6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19ADFADD-E24C-B948-AED7-A3AE8ED2FAEB}"/>
              </a:ext>
            </a:extLst>
          </p:cNvPr>
          <p:cNvGrpSpPr/>
          <p:nvPr/>
        </p:nvGrpSpPr>
        <p:grpSpPr>
          <a:xfrm>
            <a:off x="277326" y="538435"/>
            <a:ext cx="3514387" cy="3253102"/>
            <a:chOff x="277326" y="538435"/>
            <a:chExt cx="3514387" cy="3253102"/>
          </a:xfrm>
        </p:grpSpPr>
        <p:cxnSp>
          <p:nvCxnSpPr>
            <p:cNvPr id="43" name="Elbow Connector 42">
              <a:extLst>
                <a:ext uri="{FF2B5EF4-FFF2-40B4-BE49-F238E27FC236}">
                  <a16:creationId xmlns:a16="http://schemas.microsoft.com/office/drawing/2014/main" id="{0013001E-F08E-2840-9CF7-BC0DDCA95E32}"/>
                </a:ext>
              </a:extLst>
            </p:cNvPr>
            <p:cNvCxnSpPr>
              <a:cxnSpLocks/>
              <a:stCxn id="4" idx="1"/>
              <a:endCxn id="27" idx="3"/>
            </p:cNvCxnSpPr>
            <p:nvPr/>
          </p:nvCxnSpPr>
          <p:spPr>
            <a:xfrm rot="10800000" flipV="1">
              <a:off x="2658245" y="774533"/>
              <a:ext cx="1133468" cy="2690001"/>
            </a:xfrm>
            <a:prstGeom prst="bentConnector3">
              <a:avLst>
                <a:gd name="adj1" fmla="val 50000"/>
              </a:avLst>
            </a:prstGeom>
            <a:ln w="130175">
              <a:gradFill>
                <a:gsLst>
                  <a:gs pos="0">
                    <a:schemeClr val="bg2">
                      <a:lumMod val="90000"/>
                    </a:schemeClr>
                  </a:gs>
                  <a:gs pos="100000">
                    <a:schemeClr val="accent6">
                      <a:lumMod val="20000"/>
                      <a:lumOff val="80000"/>
                    </a:schemeClr>
                  </a:gs>
                  <a:gs pos="0">
                    <a:schemeClr val="accent4">
                      <a:lumMod val="40000"/>
                      <a:lumOff val="60000"/>
                    </a:schemeClr>
                  </a:gs>
                  <a:gs pos="98000">
                    <a:schemeClr val="accent5">
                      <a:lumMod val="60000"/>
                      <a:lumOff val="40000"/>
                    </a:schemeClr>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2CF0C5B5-ED19-904B-BBC0-DFC8A1C8C354}"/>
                </a:ext>
              </a:extLst>
            </p:cNvPr>
            <p:cNvGrpSpPr/>
            <p:nvPr/>
          </p:nvGrpSpPr>
          <p:grpSpPr>
            <a:xfrm>
              <a:off x="277326" y="538435"/>
              <a:ext cx="3211057" cy="3253102"/>
              <a:chOff x="277326" y="538435"/>
              <a:chExt cx="3211057" cy="3253102"/>
            </a:xfrm>
          </p:grpSpPr>
          <p:sp>
            <p:nvSpPr>
              <p:cNvPr id="34" name="Up Arrow 33">
                <a:extLst>
                  <a:ext uri="{FF2B5EF4-FFF2-40B4-BE49-F238E27FC236}">
                    <a16:creationId xmlns:a16="http://schemas.microsoft.com/office/drawing/2014/main" id="{FB6CB268-5452-8644-9E4C-240F79C0F015}"/>
                  </a:ext>
                </a:extLst>
              </p:cNvPr>
              <p:cNvSpPr/>
              <p:nvPr/>
            </p:nvSpPr>
            <p:spPr>
              <a:xfrm>
                <a:off x="1046068" y="1238382"/>
                <a:ext cx="295098" cy="2155397"/>
              </a:xfrm>
              <a:prstGeom prst="upArrow">
                <a:avLst/>
              </a:prstGeom>
              <a:gradFill flip="none" rotWithShape="1">
                <a:gsLst>
                  <a:gs pos="99000">
                    <a:schemeClr val="accent1">
                      <a:lumMod val="60000"/>
                      <a:lumOff val="40000"/>
                    </a:schemeClr>
                  </a:gs>
                  <a:gs pos="0">
                    <a:schemeClr val="accent1">
                      <a:lumMod val="5000"/>
                      <a:lumOff val="95000"/>
                    </a:schemeClr>
                  </a:gs>
                  <a:gs pos="100000">
                    <a:schemeClr val="bg2">
                      <a:lumMod val="90000"/>
                    </a:schemeClr>
                  </a:gs>
                  <a:gs pos="99000">
                    <a:schemeClr val="bg2">
                      <a:lumMod val="90000"/>
                    </a:schemeClr>
                  </a:gs>
                  <a:gs pos="100000">
                    <a:schemeClr val="accent1">
                      <a:lumMod val="30000"/>
                      <a:lumOff val="70000"/>
                    </a:schemeClr>
                  </a:gs>
                </a:gsLst>
                <a:path path="circle">
                  <a:fillToRect l="100000" t="100000"/>
                </a:path>
                <a:tileRect r="-100000" b="-100000"/>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white"/>
                  </a:solidFill>
                  <a:latin typeface="Calibri" panose="020F0502020204030204"/>
                </a:endParaRPr>
              </a:p>
            </p:txBody>
          </p:sp>
          <p:sp>
            <p:nvSpPr>
              <p:cNvPr id="33" name="Up Arrow 32">
                <a:extLst>
                  <a:ext uri="{FF2B5EF4-FFF2-40B4-BE49-F238E27FC236}">
                    <a16:creationId xmlns:a16="http://schemas.microsoft.com/office/drawing/2014/main" id="{7B2EAE03-3518-AD4D-B62B-26899FCB9319}"/>
                  </a:ext>
                </a:extLst>
              </p:cNvPr>
              <p:cNvSpPr/>
              <p:nvPr/>
            </p:nvSpPr>
            <p:spPr>
              <a:xfrm rot="10800000">
                <a:off x="2244600" y="1220998"/>
                <a:ext cx="295098" cy="2220063"/>
              </a:xfrm>
              <a:prstGeom prst="upArrow">
                <a:avLst/>
              </a:prstGeom>
              <a:gradFill flip="none" rotWithShape="1">
                <a:gsLst>
                  <a:gs pos="99000">
                    <a:schemeClr val="accent1">
                      <a:lumMod val="60000"/>
                      <a:lumOff val="40000"/>
                    </a:schemeClr>
                  </a:gs>
                  <a:gs pos="0">
                    <a:schemeClr val="accent1">
                      <a:lumMod val="5000"/>
                      <a:lumOff val="95000"/>
                    </a:schemeClr>
                  </a:gs>
                  <a:gs pos="100000">
                    <a:schemeClr val="bg2">
                      <a:lumMod val="90000"/>
                    </a:schemeClr>
                  </a:gs>
                  <a:gs pos="99000">
                    <a:schemeClr val="bg2">
                      <a:lumMod val="90000"/>
                    </a:schemeClr>
                  </a:gs>
                  <a:gs pos="100000">
                    <a:schemeClr val="accent1">
                      <a:lumMod val="30000"/>
                      <a:lumOff val="70000"/>
                    </a:schemeClr>
                  </a:gs>
                </a:gsLst>
                <a:path path="circle">
                  <a:fillToRect l="100000" t="100000"/>
                </a:path>
                <a:tileRect r="-100000" b="-100000"/>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white"/>
                  </a:solidFill>
                  <a:latin typeface="Calibri" panose="020F0502020204030204"/>
                </a:endParaRPr>
              </a:p>
            </p:txBody>
          </p:sp>
          <p:sp>
            <p:nvSpPr>
              <p:cNvPr id="7" name="Rounded Rectangle 6">
                <a:extLst>
                  <a:ext uri="{FF2B5EF4-FFF2-40B4-BE49-F238E27FC236}">
                    <a16:creationId xmlns:a16="http://schemas.microsoft.com/office/drawing/2014/main" id="{B0F71597-681B-B549-8B3E-2D2E8C0EF8FE}"/>
                  </a:ext>
                </a:extLst>
              </p:cNvPr>
              <p:cNvSpPr/>
              <p:nvPr/>
            </p:nvSpPr>
            <p:spPr>
              <a:xfrm>
                <a:off x="321225" y="1466693"/>
                <a:ext cx="2392197" cy="647975"/>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offer demand driven training</a:t>
                </a:r>
              </a:p>
            </p:txBody>
          </p:sp>
          <p:sp>
            <p:nvSpPr>
              <p:cNvPr id="11" name="Rounded Rectangle 10">
                <a:extLst>
                  <a:ext uri="{FF2B5EF4-FFF2-40B4-BE49-F238E27FC236}">
                    <a16:creationId xmlns:a16="http://schemas.microsoft.com/office/drawing/2014/main" id="{0038EADF-4835-6448-B2DE-F748E3546074}"/>
                  </a:ext>
                </a:extLst>
              </p:cNvPr>
              <p:cNvSpPr/>
              <p:nvPr/>
            </p:nvSpPr>
            <p:spPr>
              <a:xfrm>
                <a:off x="315073" y="538435"/>
                <a:ext cx="2392197" cy="64797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develop and offer apprenticeships</a:t>
                </a:r>
              </a:p>
            </p:txBody>
          </p:sp>
          <p:sp>
            <p:nvSpPr>
              <p:cNvPr id="15" name="Rounded Rectangle 14">
                <a:extLst>
                  <a:ext uri="{FF2B5EF4-FFF2-40B4-BE49-F238E27FC236}">
                    <a16:creationId xmlns:a16="http://schemas.microsoft.com/office/drawing/2014/main" id="{0B574EA2-B446-4A47-87A1-FDC111298EF8}"/>
                  </a:ext>
                </a:extLst>
              </p:cNvPr>
              <p:cNvSpPr/>
              <p:nvPr/>
            </p:nvSpPr>
            <p:spPr>
              <a:xfrm>
                <a:off x="287223" y="2259680"/>
                <a:ext cx="2392197" cy="64797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Business give insights on the labour market needs</a:t>
                </a:r>
              </a:p>
            </p:txBody>
          </p:sp>
          <p:sp>
            <p:nvSpPr>
              <p:cNvPr id="27" name="Rounded Rectangle 26">
                <a:extLst>
                  <a:ext uri="{FF2B5EF4-FFF2-40B4-BE49-F238E27FC236}">
                    <a16:creationId xmlns:a16="http://schemas.microsoft.com/office/drawing/2014/main" id="{F7BD3904-A3C7-CE4A-AAF2-1C1BF0A943DC}"/>
                  </a:ext>
                </a:extLst>
              </p:cNvPr>
              <p:cNvSpPr/>
              <p:nvPr/>
            </p:nvSpPr>
            <p:spPr>
              <a:xfrm>
                <a:off x="277326" y="3137533"/>
                <a:ext cx="2380919" cy="65400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and local businesses join forces</a:t>
                </a:r>
              </a:p>
            </p:txBody>
          </p:sp>
          <p:sp>
            <p:nvSpPr>
              <p:cNvPr id="29" name="Up Arrow 28">
                <a:extLst>
                  <a:ext uri="{FF2B5EF4-FFF2-40B4-BE49-F238E27FC236}">
                    <a16:creationId xmlns:a16="http://schemas.microsoft.com/office/drawing/2014/main" id="{E8011F1A-1E87-EB48-A94F-A3F883CE401E}"/>
                  </a:ext>
                </a:extLst>
              </p:cNvPr>
              <p:cNvSpPr/>
              <p:nvPr/>
            </p:nvSpPr>
            <p:spPr>
              <a:xfrm>
                <a:off x="1631753" y="2750976"/>
                <a:ext cx="295098" cy="393097"/>
              </a:xfrm>
              <a:prstGeom prst="upArrow">
                <a:avLst/>
              </a:prstGeom>
              <a:gradFill flip="none" rotWithShape="1">
                <a:gsLst>
                  <a:gs pos="99000">
                    <a:schemeClr val="accent1">
                      <a:lumMod val="60000"/>
                      <a:lumOff val="40000"/>
                    </a:schemeClr>
                  </a:gs>
                  <a:gs pos="0">
                    <a:schemeClr val="accent1">
                      <a:lumMod val="5000"/>
                      <a:lumOff val="95000"/>
                    </a:schemeClr>
                  </a:gs>
                  <a:gs pos="100000">
                    <a:schemeClr val="bg2">
                      <a:lumMod val="90000"/>
                    </a:schemeClr>
                  </a:gs>
                  <a:gs pos="99000">
                    <a:schemeClr val="bg2">
                      <a:lumMod val="90000"/>
                    </a:schemeClr>
                  </a:gs>
                  <a:gs pos="100000">
                    <a:schemeClr val="accent1">
                      <a:lumMod val="30000"/>
                      <a:lumOff val="70000"/>
                    </a:schemeClr>
                  </a:gs>
                </a:gsLst>
                <a:path path="circle">
                  <a:fillToRect l="100000" t="100000"/>
                </a:path>
                <a:tileRect r="-100000" b="-100000"/>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white"/>
                  </a:solidFill>
                  <a:latin typeface="Calibri" panose="020F0502020204030204"/>
                </a:endParaRPr>
              </a:p>
            </p:txBody>
          </p:sp>
          <p:sp>
            <p:nvSpPr>
              <p:cNvPr id="30" name="Up Arrow 29">
                <a:extLst>
                  <a:ext uri="{FF2B5EF4-FFF2-40B4-BE49-F238E27FC236}">
                    <a16:creationId xmlns:a16="http://schemas.microsoft.com/office/drawing/2014/main" id="{82172689-CBFD-1A49-8B56-C1BCBB73BB2A}"/>
                  </a:ext>
                </a:extLst>
              </p:cNvPr>
              <p:cNvSpPr/>
              <p:nvPr/>
            </p:nvSpPr>
            <p:spPr>
              <a:xfrm>
                <a:off x="1631753" y="1900590"/>
                <a:ext cx="295098" cy="393097"/>
              </a:xfrm>
              <a:prstGeom prst="upArrow">
                <a:avLst/>
              </a:prstGeom>
              <a:gradFill flip="none" rotWithShape="1">
                <a:gsLst>
                  <a:gs pos="99000">
                    <a:schemeClr val="accent1">
                      <a:lumMod val="60000"/>
                      <a:lumOff val="40000"/>
                    </a:schemeClr>
                  </a:gs>
                  <a:gs pos="0">
                    <a:schemeClr val="accent1">
                      <a:lumMod val="5000"/>
                      <a:lumOff val="95000"/>
                    </a:schemeClr>
                  </a:gs>
                  <a:gs pos="100000">
                    <a:schemeClr val="bg2">
                      <a:lumMod val="90000"/>
                    </a:schemeClr>
                  </a:gs>
                  <a:gs pos="99000">
                    <a:schemeClr val="bg2">
                      <a:lumMod val="90000"/>
                    </a:schemeClr>
                  </a:gs>
                  <a:gs pos="100000">
                    <a:schemeClr val="accent1">
                      <a:lumMod val="30000"/>
                      <a:lumOff val="70000"/>
                    </a:schemeClr>
                  </a:gs>
                </a:gsLst>
                <a:path path="circle">
                  <a:fillToRect l="100000" t="100000"/>
                </a:path>
                <a:tileRect r="-100000" b="-100000"/>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white"/>
                  </a:solidFill>
                  <a:latin typeface="Calibri" panose="020F0502020204030204"/>
                </a:endParaRPr>
              </a:p>
            </p:txBody>
          </p:sp>
          <p:sp>
            <p:nvSpPr>
              <p:cNvPr id="31" name="Up Arrow 30">
                <a:extLst>
                  <a:ext uri="{FF2B5EF4-FFF2-40B4-BE49-F238E27FC236}">
                    <a16:creationId xmlns:a16="http://schemas.microsoft.com/office/drawing/2014/main" id="{D814EA9D-2EB9-CA46-9A4A-5943B0C6B801}"/>
                  </a:ext>
                </a:extLst>
              </p:cNvPr>
              <p:cNvSpPr/>
              <p:nvPr/>
            </p:nvSpPr>
            <p:spPr>
              <a:xfrm>
                <a:off x="1517907" y="1188434"/>
                <a:ext cx="295098" cy="393097"/>
              </a:xfrm>
              <a:prstGeom prst="upArrow">
                <a:avLst/>
              </a:prstGeom>
              <a:gradFill flip="none" rotWithShape="1">
                <a:gsLst>
                  <a:gs pos="99000">
                    <a:schemeClr val="accent1">
                      <a:lumMod val="60000"/>
                      <a:lumOff val="40000"/>
                    </a:schemeClr>
                  </a:gs>
                  <a:gs pos="0">
                    <a:schemeClr val="accent1">
                      <a:lumMod val="5000"/>
                      <a:lumOff val="95000"/>
                    </a:schemeClr>
                  </a:gs>
                  <a:gs pos="100000">
                    <a:schemeClr val="bg2">
                      <a:lumMod val="90000"/>
                    </a:schemeClr>
                  </a:gs>
                  <a:gs pos="99000">
                    <a:schemeClr val="bg2">
                      <a:lumMod val="90000"/>
                    </a:schemeClr>
                  </a:gs>
                  <a:gs pos="100000">
                    <a:schemeClr val="accent1">
                      <a:lumMod val="30000"/>
                      <a:lumOff val="70000"/>
                    </a:schemeClr>
                  </a:gs>
                </a:gsLst>
                <a:path path="circle">
                  <a:fillToRect l="100000" t="100000"/>
                </a:path>
                <a:tileRect r="-100000" b="-100000"/>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dirty="0">
                  <a:solidFill>
                    <a:prstClr val="white"/>
                  </a:solidFill>
                  <a:latin typeface="Calibri" panose="020F0502020204030204"/>
                </a:endParaRPr>
              </a:p>
            </p:txBody>
          </p:sp>
          <p:sp>
            <p:nvSpPr>
              <p:cNvPr id="32" name="Up Arrow 31">
                <a:extLst>
                  <a:ext uri="{FF2B5EF4-FFF2-40B4-BE49-F238E27FC236}">
                    <a16:creationId xmlns:a16="http://schemas.microsoft.com/office/drawing/2014/main" id="{43AF6D16-7472-8F42-93FE-5C6A5C0BDC00}"/>
                  </a:ext>
                </a:extLst>
              </p:cNvPr>
              <p:cNvSpPr/>
              <p:nvPr/>
            </p:nvSpPr>
            <p:spPr>
              <a:xfrm rot="10800000">
                <a:off x="1784002" y="1185034"/>
                <a:ext cx="295098" cy="393097"/>
              </a:xfrm>
              <a:prstGeom prst="upArrow">
                <a:avLst/>
              </a:prstGeom>
              <a:gradFill flip="none" rotWithShape="1">
                <a:gsLst>
                  <a:gs pos="99000">
                    <a:schemeClr val="accent1">
                      <a:lumMod val="60000"/>
                      <a:lumOff val="40000"/>
                    </a:schemeClr>
                  </a:gs>
                  <a:gs pos="0">
                    <a:schemeClr val="accent1">
                      <a:lumMod val="5000"/>
                      <a:lumOff val="95000"/>
                    </a:schemeClr>
                  </a:gs>
                  <a:gs pos="100000">
                    <a:schemeClr val="bg2">
                      <a:lumMod val="90000"/>
                    </a:schemeClr>
                  </a:gs>
                  <a:gs pos="99000">
                    <a:schemeClr val="bg2">
                      <a:lumMod val="90000"/>
                    </a:schemeClr>
                  </a:gs>
                  <a:gs pos="100000">
                    <a:schemeClr val="accent1">
                      <a:lumMod val="30000"/>
                      <a:lumOff val="70000"/>
                    </a:schemeClr>
                  </a:gs>
                </a:gsLst>
                <a:path path="circle">
                  <a:fillToRect l="100000" t="100000"/>
                </a:path>
                <a:tileRect r="-100000" b="-100000"/>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dirty="0">
                  <a:solidFill>
                    <a:prstClr val="white"/>
                  </a:solidFill>
                  <a:latin typeface="Calibri" panose="020F0502020204030204"/>
                </a:endParaRPr>
              </a:p>
            </p:txBody>
          </p:sp>
          <p:sp>
            <p:nvSpPr>
              <p:cNvPr id="35" name="Up Arrow 34">
                <a:extLst>
                  <a:ext uri="{FF2B5EF4-FFF2-40B4-BE49-F238E27FC236}">
                    <a16:creationId xmlns:a16="http://schemas.microsoft.com/office/drawing/2014/main" id="{0C86EE3C-1EF6-D541-9352-0A0DBB9B4E3E}"/>
                  </a:ext>
                </a:extLst>
              </p:cNvPr>
              <p:cNvSpPr/>
              <p:nvPr/>
            </p:nvSpPr>
            <p:spPr>
              <a:xfrm rot="5400000">
                <a:off x="3082275" y="1506189"/>
                <a:ext cx="256367" cy="555848"/>
              </a:xfrm>
              <a:prstGeom prst="upArrow">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900" dirty="0">
                  <a:solidFill>
                    <a:prstClr val="white"/>
                  </a:solidFill>
                  <a:latin typeface="Calibri" panose="020F0502020204030204"/>
                </a:endParaRPr>
              </a:p>
            </p:txBody>
          </p:sp>
        </p:grpSp>
      </p:grpSp>
      <p:grpSp>
        <p:nvGrpSpPr>
          <p:cNvPr id="28" name="Group 27">
            <a:extLst>
              <a:ext uri="{FF2B5EF4-FFF2-40B4-BE49-F238E27FC236}">
                <a16:creationId xmlns:a16="http://schemas.microsoft.com/office/drawing/2014/main" id="{60B2584F-032E-3149-A62F-3206A47708EA}"/>
              </a:ext>
            </a:extLst>
          </p:cNvPr>
          <p:cNvGrpSpPr/>
          <p:nvPr/>
        </p:nvGrpSpPr>
        <p:grpSpPr>
          <a:xfrm>
            <a:off x="6463671" y="1357778"/>
            <a:ext cx="2379002" cy="2000675"/>
            <a:chOff x="6463671" y="1357778"/>
            <a:chExt cx="2379002" cy="2000675"/>
          </a:xfrm>
        </p:grpSpPr>
        <p:sp>
          <p:nvSpPr>
            <p:cNvPr id="13" name="Rounded Rectangle 12">
              <a:extLst>
                <a:ext uri="{FF2B5EF4-FFF2-40B4-BE49-F238E27FC236}">
                  <a16:creationId xmlns:a16="http://schemas.microsoft.com/office/drawing/2014/main" id="{408BF34B-574E-7B46-8F6C-9A7FCAEB5556}"/>
                </a:ext>
              </a:extLst>
            </p:cNvPr>
            <p:cNvSpPr/>
            <p:nvPr/>
          </p:nvSpPr>
          <p:spPr>
            <a:xfrm>
              <a:off x="7279231" y="2428384"/>
              <a:ext cx="1560093" cy="93006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improve marketing processes</a:t>
              </a:r>
            </a:p>
          </p:txBody>
        </p:sp>
        <p:sp>
          <p:nvSpPr>
            <p:cNvPr id="59" name="Rounded Rectangle 58">
              <a:extLst>
                <a:ext uri="{FF2B5EF4-FFF2-40B4-BE49-F238E27FC236}">
                  <a16:creationId xmlns:a16="http://schemas.microsoft.com/office/drawing/2014/main" id="{5951EE47-2A8A-CF42-AD87-60CC46AD5D72}"/>
                </a:ext>
              </a:extLst>
            </p:cNvPr>
            <p:cNvSpPr/>
            <p:nvPr/>
          </p:nvSpPr>
          <p:spPr>
            <a:xfrm>
              <a:off x="7282580" y="1357778"/>
              <a:ext cx="1560093" cy="958302"/>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apply effective training methods </a:t>
              </a:r>
            </a:p>
          </p:txBody>
        </p:sp>
        <p:sp>
          <p:nvSpPr>
            <p:cNvPr id="60" name="Up Arrow 59">
              <a:extLst>
                <a:ext uri="{FF2B5EF4-FFF2-40B4-BE49-F238E27FC236}">
                  <a16:creationId xmlns:a16="http://schemas.microsoft.com/office/drawing/2014/main" id="{4388529A-824B-304F-B8B3-014D9EA53D29}"/>
                </a:ext>
              </a:extLst>
            </p:cNvPr>
            <p:cNvSpPr/>
            <p:nvPr/>
          </p:nvSpPr>
          <p:spPr>
            <a:xfrm rot="16200000">
              <a:off x="6613411" y="1384594"/>
              <a:ext cx="256367" cy="555848"/>
            </a:xfrm>
            <a:prstGeom prst="upArrow">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dirty="0">
                <a:solidFill>
                  <a:prstClr val="white"/>
                </a:solidFill>
                <a:latin typeface="Calibri" panose="020F0502020204030204"/>
              </a:endParaRPr>
            </a:p>
          </p:txBody>
        </p:sp>
        <p:sp>
          <p:nvSpPr>
            <p:cNvPr id="61" name="Up Arrow 60">
              <a:extLst>
                <a:ext uri="{FF2B5EF4-FFF2-40B4-BE49-F238E27FC236}">
                  <a16:creationId xmlns:a16="http://schemas.microsoft.com/office/drawing/2014/main" id="{FA8A6E07-011B-D646-A0E5-B7DCF2A2EB75}"/>
                </a:ext>
              </a:extLst>
            </p:cNvPr>
            <p:cNvSpPr/>
            <p:nvPr/>
          </p:nvSpPr>
          <p:spPr>
            <a:xfrm rot="16200000">
              <a:off x="6613412" y="2586206"/>
              <a:ext cx="256367" cy="555848"/>
            </a:xfrm>
            <a:prstGeom prst="upArrow">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050" dirty="0">
                <a:solidFill>
                  <a:prstClr val="white"/>
                </a:solidFill>
                <a:latin typeface="Calibri" panose="020F0502020204030204"/>
              </a:endParaRPr>
            </a:p>
          </p:txBody>
        </p:sp>
      </p:grpSp>
      <p:grpSp>
        <p:nvGrpSpPr>
          <p:cNvPr id="25" name="Group 24">
            <a:extLst>
              <a:ext uri="{FF2B5EF4-FFF2-40B4-BE49-F238E27FC236}">
                <a16:creationId xmlns:a16="http://schemas.microsoft.com/office/drawing/2014/main" id="{467D9794-7D12-B345-8220-3F8754013715}"/>
              </a:ext>
            </a:extLst>
          </p:cNvPr>
          <p:cNvGrpSpPr/>
          <p:nvPr/>
        </p:nvGrpSpPr>
        <p:grpSpPr>
          <a:xfrm>
            <a:off x="3136257" y="3207096"/>
            <a:ext cx="3806846" cy="1596689"/>
            <a:chOff x="3136257" y="3207096"/>
            <a:chExt cx="3806846" cy="1596689"/>
          </a:xfrm>
        </p:grpSpPr>
        <p:sp>
          <p:nvSpPr>
            <p:cNvPr id="12" name="Rounded Rectangle 11">
              <a:extLst>
                <a:ext uri="{FF2B5EF4-FFF2-40B4-BE49-F238E27FC236}">
                  <a16:creationId xmlns:a16="http://schemas.microsoft.com/office/drawing/2014/main" id="{A1840687-3712-F84A-AB0C-E169C385993E}"/>
                </a:ext>
              </a:extLst>
            </p:cNvPr>
            <p:cNvSpPr/>
            <p:nvPr/>
          </p:nvSpPr>
          <p:spPr>
            <a:xfrm>
              <a:off x="3136257" y="3959580"/>
              <a:ext cx="1792348" cy="844205"/>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improve their management</a:t>
              </a:r>
            </a:p>
          </p:txBody>
        </p:sp>
        <p:sp>
          <p:nvSpPr>
            <p:cNvPr id="58" name="Rounded Rectangle 57">
              <a:extLst>
                <a:ext uri="{FF2B5EF4-FFF2-40B4-BE49-F238E27FC236}">
                  <a16:creationId xmlns:a16="http://schemas.microsoft.com/office/drawing/2014/main" id="{F1C413A6-ADED-4F48-BC85-024B2C8060F1}"/>
                </a:ext>
              </a:extLst>
            </p:cNvPr>
            <p:cNvSpPr/>
            <p:nvPr/>
          </p:nvSpPr>
          <p:spPr>
            <a:xfrm>
              <a:off x="5150755" y="3937560"/>
              <a:ext cx="1792348" cy="844205"/>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400" dirty="0">
                  <a:solidFill>
                    <a:prstClr val="black"/>
                  </a:solidFill>
                  <a:latin typeface="Calibri" panose="020F0502020204030204"/>
                </a:rPr>
                <a:t>Vocational schools improve and offer enabling facilities</a:t>
              </a:r>
            </a:p>
          </p:txBody>
        </p:sp>
        <p:sp>
          <p:nvSpPr>
            <p:cNvPr id="36" name="Up Arrow 35">
              <a:extLst>
                <a:ext uri="{FF2B5EF4-FFF2-40B4-BE49-F238E27FC236}">
                  <a16:creationId xmlns:a16="http://schemas.microsoft.com/office/drawing/2014/main" id="{993AC16B-2835-B046-8C02-65625229F9BC}"/>
                </a:ext>
              </a:extLst>
            </p:cNvPr>
            <p:cNvSpPr/>
            <p:nvPr/>
          </p:nvSpPr>
          <p:spPr>
            <a:xfrm>
              <a:off x="4298272" y="3227102"/>
              <a:ext cx="256367" cy="555848"/>
            </a:xfrm>
            <a:prstGeom prst="upArrow">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900" dirty="0">
                <a:solidFill>
                  <a:prstClr val="white"/>
                </a:solidFill>
                <a:latin typeface="Calibri" panose="020F0502020204030204"/>
              </a:endParaRPr>
            </a:p>
          </p:txBody>
        </p:sp>
        <p:sp>
          <p:nvSpPr>
            <p:cNvPr id="37" name="Up Arrow 36">
              <a:extLst>
                <a:ext uri="{FF2B5EF4-FFF2-40B4-BE49-F238E27FC236}">
                  <a16:creationId xmlns:a16="http://schemas.microsoft.com/office/drawing/2014/main" id="{B4FA1930-4CEC-F040-9A9F-0CCD7C0EF9BC}"/>
                </a:ext>
              </a:extLst>
            </p:cNvPr>
            <p:cNvSpPr/>
            <p:nvPr/>
          </p:nvSpPr>
          <p:spPr>
            <a:xfrm>
              <a:off x="5610833" y="3207096"/>
              <a:ext cx="256367" cy="555848"/>
            </a:xfrm>
            <a:prstGeom prst="upArrow">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900" dirty="0">
                <a:solidFill>
                  <a:prstClr val="white"/>
                </a:solidFill>
                <a:latin typeface="Calibri" panose="020F0502020204030204"/>
              </a:endParaRPr>
            </a:p>
          </p:txBody>
        </p:sp>
      </p:grpSp>
      <p:sp>
        <p:nvSpPr>
          <p:cNvPr id="38" name="Up Arrow 37">
            <a:extLst>
              <a:ext uri="{FF2B5EF4-FFF2-40B4-BE49-F238E27FC236}">
                <a16:creationId xmlns:a16="http://schemas.microsoft.com/office/drawing/2014/main" id="{A893DB93-6B1B-8443-8129-9B0C5CAE562B}"/>
              </a:ext>
            </a:extLst>
          </p:cNvPr>
          <p:cNvSpPr/>
          <p:nvPr/>
        </p:nvSpPr>
        <p:spPr>
          <a:xfrm>
            <a:off x="4771714" y="2130088"/>
            <a:ext cx="340707" cy="272138"/>
          </a:xfrm>
          <a:prstGeom prst="upArrow">
            <a:avLst/>
          </a:prstGeom>
          <a:gradFill flip="none" rotWithShape="1">
            <a:gsLst>
              <a:gs pos="57000">
                <a:schemeClr val="accent4">
                  <a:lumMod val="20000"/>
                  <a:lumOff val="80000"/>
                </a:schemeClr>
              </a:gs>
              <a:gs pos="0">
                <a:schemeClr val="accent1">
                  <a:lumMod val="5000"/>
                  <a:lumOff val="95000"/>
                </a:schemeClr>
              </a:gs>
              <a:gs pos="74000">
                <a:schemeClr val="bg2">
                  <a:lumMod val="90000"/>
                </a:schemeClr>
              </a:gs>
              <a:gs pos="91000">
                <a:schemeClr val="bg2">
                  <a:lumMod val="90000"/>
                </a:schemeClr>
              </a:gs>
              <a:gs pos="100000">
                <a:schemeClr val="accent1">
                  <a:lumMod val="30000"/>
                  <a:lumOff val="7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600" dirty="0">
              <a:solidFill>
                <a:prstClr val="white"/>
              </a:solidFill>
              <a:latin typeface="Calibri" panose="020F0502020204030204"/>
            </a:endParaRPr>
          </a:p>
        </p:txBody>
      </p:sp>
      <p:pic>
        <p:nvPicPr>
          <p:cNvPr id="39" name="Picture 38">
            <a:extLst>
              <a:ext uri="{FF2B5EF4-FFF2-40B4-BE49-F238E27FC236}">
                <a16:creationId xmlns:a16="http://schemas.microsoft.com/office/drawing/2014/main" id="{27AF645C-2CB2-414D-8870-8BA3429E5FC5}"/>
              </a:ext>
            </a:extLst>
          </p:cNvPr>
          <p:cNvPicPr/>
          <p:nvPr/>
        </p:nvPicPr>
        <p:blipFill>
          <a:blip r:embed="rId3">
            <a:extLst>
              <a:ext uri="{28A0092B-C50C-407E-A947-70E740481C1C}">
                <a14:useLocalDpi xmlns:a14="http://schemas.microsoft.com/office/drawing/2010/main" val="0"/>
              </a:ext>
            </a:extLst>
          </a:blip>
          <a:stretch>
            <a:fillRect/>
          </a:stretch>
        </p:blipFill>
        <p:spPr>
          <a:xfrm>
            <a:off x="7629871" y="258525"/>
            <a:ext cx="858812" cy="926509"/>
          </a:xfrm>
          <a:prstGeom prst="rect">
            <a:avLst/>
          </a:prstGeom>
        </p:spPr>
      </p:pic>
    </p:spTree>
    <p:extLst>
      <p:ext uri="{BB962C8B-B14F-4D97-AF65-F5344CB8AC3E}">
        <p14:creationId xmlns:p14="http://schemas.microsoft.com/office/powerpoint/2010/main" val="227464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A5D5177-A127-4A41-9EF3-C6480A2113AE}"/>
              </a:ext>
            </a:extLst>
          </p:cNvPr>
          <p:cNvSpPr>
            <a:spLocks noGrp="1"/>
          </p:cNvSpPr>
          <p:nvPr>
            <p:ph type="sldNum" sz="quarter" idx="12"/>
          </p:nvPr>
        </p:nvSpPr>
        <p:spPr/>
        <p:txBody>
          <a:bodyPr/>
          <a:lstStyle/>
          <a:p>
            <a:fld id="{5E0E6A4A-A56E-42D0-9483-A5C2B35C8BC5}" type="slidenum">
              <a:rPr lang="en-GB" smtClean="0"/>
              <a:t>9</a:t>
            </a:fld>
            <a:endParaRPr lang="en-GB"/>
          </a:p>
        </p:txBody>
      </p:sp>
      <p:graphicFrame>
        <p:nvGraphicFramePr>
          <p:cNvPr id="8" name="Table 7">
            <a:extLst>
              <a:ext uri="{FF2B5EF4-FFF2-40B4-BE49-F238E27FC236}">
                <a16:creationId xmlns:a16="http://schemas.microsoft.com/office/drawing/2014/main" id="{91644DE3-A1C5-354A-8598-1A5403AFCB0A}"/>
              </a:ext>
            </a:extLst>
          </p:cNvPr>
          <p:cNvGraphicFramePr>
            <a:graphicFrameLocks noGrp="1"/>
          </p:cNvGraphicFramePr>
          <p:nvPr>
            <p:extLst>
              <p:ext uri="{D42A27DB-BD31-4B8C-83A1-F6EECF244321}">
                <p14:modId xmlns:p14="http://schemas.microsoft.com/office/powerpoint/2010/main" val="3318216726"/>
              </p:ext>
            </p:extLst>
          </p:nvPr>
        </p:nvGraphicFramePr>
        <p:xfrm>
          <a:off x="0" y="15714"/>
          <a:ext cx="9143999" cy="5127784"/>
        </p:xfrm>
        <a:graphic>
          <a:graphicData uri="http://schemas.openxmlformats.org/drawingml/2006/table">
            <a:tbl>
              <a:tblPr firstRow="1" firstCol="1" bandRow="1"/>
              <a:tblGrid>
                <a:gridCol w="1328851">
                  <a:extLst>
                    <a:ext uri="{9D8B030D-6E8A-4147-A177-3AD203B41FA5}">
                      <a16:colId xmlns:a16="http://schemas.microsoft.com/office/drawing/2014/main" val="4060953900"/>
                    </a:ext>
                  </a:extLst>
                </a:gridCol>
                <a:gridCol w="2131957">
                  <a:extLst>
                    <a:ext uri="{9D8B030D-6E8A-4147-A177-3AD203B41FA5}">
                      <a16:colId xmlns:a16="http://schemas.microsoft.com/office/drawing/2014/main" val="3287878584"/>
                    </a:ext>
                  </a:extLst>
                </a:gridCol>
                <a:gridCol w="3527463">
                  <a:extLst>
                    <a:ext uri="{9D8B030D-6E8A-4147-A177-3AD203B41FA5}">
                      <a16:colId xmlns:a16="http://schemas.microsoft.com/office/drawing/2014/main" val="815105399"/>
                    </a:ext>
                  </a:extLst>
                </a:gridCol>
                <a:gridCol w="2155728">
                  <a:extLst>
                    <a:ext uri="{9D8B030D-6E8A-4147-A177-3AD203B41FA5}">
                      <a16:colId xmlns:a16="http://schemas.microsoft.com/office/drawing/2014/main" val="1002546168"/>
                    </a:ext>
                  </a:extLst>
                </a:gridCol>
              </a:tblGrid>
              <a:tr h="217707">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Main system:</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gridSpan="3">
                  <a:txBody>
                    <a:bodyPr/>
                    <a:lstStyle/>
                    <a:p>
                      <a:pPr marL="0" marR="0">
                        <a:spcBef>
                          <a:spcPts val="0"/>
                        </a:spcBef>
                        <a:spcAft>
                          <a:spcPts val="0"/>
                        </a:spcAft>
                      </a:pPr>
                      <a:r>
                        <a:rPr lang="en-US" sz="1400" dirty="0">
                          <a:solidFill>
                            <a:srgbClr val="000000"/>
                          </a:solidFill>
                          <a:effectLst/>
                          <a:latin typeface="+mn-lt"/>
                          <a:ea typeface="Calibri" panose="020F0502020204030204" pitchFamily="34" charset="0"/>
                          <a:cs typeface="Times New Roman" panose="02020603050405020304" pitchFamily="18" charset="0"/>
                        </a:rPr>
                        <a:t>Vocational Education and Training in Albania</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2732391286"/>
                  </a:ext>
                </a:extLst>
              </a:tr>
              <a:tr h="435414">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Indicators</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Starting system state</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Plan   2016-2023</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Desired </a:t>
                      </a:r>
                      <a:endParaRPr lang="en-US" sz="1400" dirty="0">
                        <a:effectLst/>
                        <a:latin typeface="+mn-lt"/>
                        <a:ea typeface="Calibri" panose="020F0502020204030204" pitchFamily="34" charset="0"/>
                        <a:cs typeface="Times New Roman" panose="02020603050405020304" pitchFamily="18" charset="0"/>
                      </a:endParaRPr>
                    </a:p>
                    <a:p>
                      <a:pPr marL="0" marR="0">
                        <a:spcBef>
                          <a:spcPts val="0"/>
                        </a:spcBef>
                        <a:spcAft>
                          <a:spcPts val="0"/>
                        </a:spcAft>
                      </a:pPr>
                      <a:r>
                        <a:rPr lang="en-US" sz="1400" b="1" dirty="0">
                          <a:solidFill>
                            <a:srgbClr val="000000"/>
                          </a:solidFill>
                          <a:effectLst/>
                          <a:latin typeface="+mn-lt"/>
                          <a:ea typeface="Calibri" panose="020F0502020204030204" pitchFamily="34" charset="0"/>
                          <a:cs typeface="Times New Roman" panose="02020603050405020304" pitchFamily="18" charset="0"/>
                        </a:rPr>
                        <a:t>system state</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36091988"/>
                  </a:ext>
                </a:extLst>
              </a:tr>
              <a:tr h="248808">
                <a:tc gridSpan="4">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600" b="1" dirty="0">
                          <a:effectLst/>
                          <a:latin typeface="+mn-lt"/>
                          <a:ea typeface="Calibri" panose="020F0502020204030204" pitchFamily="34" charset="0"/>
                          <a:cs typeface="Times New Roman" panose="02020603050405020304" pitchFamily="18" charset="0"/>
                        </a:rPr>
                        <a:t>Main system:  Vocational Education and Training </a:t>
                      </a:r>
                      <a:endParaRPr lang="en-US" sz="16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2480220173"/>
                  </a:ext>
                </a:extLst>
              </a:tr>
              <a:tr h="1097601">
                <a:tc>
                  <a:txBody>
                    <a:bodyPr/>
                    <a:lstStyle/>
                    <a:p>
                      <a:pPr marL="0" marR="0">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Number of graduates finding gainful employment </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1400" kern="1200" dirty="0">
                          <a:solidFill>
                            <a:schemeClr val="tx1"/>
                          </a:solidFill>
                          <a:effectLst/>
                          <a:latin typeface="+mn-lt"/>
                          <a:ea typeface="+mn-ea"/>
                          <a:cs typeface="+mn-cs"/>
                        </a:rPr>
                        <a:t>Av time to employment is 9 months and 30% of graduates are employed in the sector they were trained for</a:t>
                      </a:r>
                      <a:r>
                        <a:rPr lang="en-US" sz="1400" dirty="0">
                          <a:effectLst/>
                        </a:rPr>
                        <a:t> </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rowSpan="3">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400" b="0" kern="1200" dirty="0">
                          <a:solidFill>
                            <a:schemeClr val="tx1"/>
                          </a:solidFill>
                          <a:effectLst/>
                          <a:latin typeface="+mn-lt"/>
                          <a:ea typeface="+mn-ea"/>
                          <a:cs typeface="+mn-cs"/>
                        </a:rPr>
                        <a:t>S4J will first support 7 VET providers in 5 regions to test and roll out new ways of working all aimed at helping schools to ………….</a:t>
                      </a:r>
                      <a:r>
                        <a:rPr lang="en-US" sz="1400" b="0" dirty="0">
                          <a:effectLst/>
                          <a:latin typeface="+mn-lt"/>
                          <a:ea typeface="Calibri" panose="020F0502020204030204" pitchFamily="34" charset="0"/>
                          <a:cs typeface="Times New Roman" panose="02020603050405020304" pitchFamily="18" charset="0"/>
                        </a:rPr>
                        <a:t>The program will assist schools to develop a unit to implement the new ways of working …….. S4J will then offer additional support to …… S4J will also lobby with national stakeholders to create flexibility and conditions for schools, ………….</a:t>
                      </a:r>
                      <a:r>
                        <a:rPr lang="en-GB" sz="1400" b="0" kern="1200" dirty="0">
                          <a:solidFill>
                            <a:schemeClr val="tx1"/>
                          </a:solidFill>
                          <a:effectLst/>
                          <a:latin typeface="+mn-lt"/>
                          <a:ea typeface="+mn-ea"/>
                          <a:cs typeface="+mn-cs"/>
                        </a:rPr>
                        <a:t>………… etc.</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GB"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 time to employment is 3 months and 60% of graduates are employed in the sector they were trained for</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52538061"/>
                  </a:ext>
                </a:extLst>
              </a:tr>
              <a:tr h="1018827">
                <a:tc>
                  <a:txBody>
                    <a:bodyPr/>
                    <a:lstStyle/>
                    <a:p>
                      <a:pPr marL="0" marR="0">
                        <a:spcBef>
                          <a:spcPts val="0"/>
                        </a:spcBef>
                        <a:spcAft>
                          <a:spcPts val="0"/>
                        </a:spcAft>
                      </a:pPr>
                      <a:r>
                        <a:rPr lang="en-GB" sz="1400" kern="1200">
                          <a:solidFill>
                            <a:schemeClr val="tx1"/>
                          </a:solidFill>
                          <a:effectLst/>
                          <a:latin typeface="+mn-lt"/>
                          <a:ea typeface="+mn-ea"/>
                          <a:cs typeface="+mn-cs"/>
                        </a:rPr>
                        <a:t>Reputation of VET among the private sector </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400" kern="1200" dirty="0">
                          <a:solidFill>
                            <a:schemeClr val="tx1"/>
                          </a:solidFill>
                          <a:effectLst/>
                          <a:latin typeface="+mn-lt"/>
                          <a:ea typeface="+mn-ea"/>
                          <a:cs typeface="+mn-cs"/>
                        </a:rPr>
                        <a:t>30% of the companies recruit graduates because they are a suitable workforce</a:t>
                      </a:r>
                      <a:r>
                        <a:rPr lang="en-US" sz="1400" dirty="0">
                          <a:effectLst/>
                        </a:rPr>
                        <a:t> </a:t>
                      </a:r>
                      <a:endParaRPr lang="en-US" sz="1400" dirty="0"/>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en-US"/>
                    </a:p>
                  </a:txBody>
                  <a:tcPr/>
                </a:tc>
                <a:tc>
                  <a:txBody>
                    <a:bodyPr/>
                    <a:lstStyle/>
                    <a:p>
                      <a:r>
                        <a:rPr lang="en-GB" sz="1400" kern="1200" dirty="0">
                          <a:solidFill>
                            <a:schemeClr val="tx1"/>
                          </a:solidFill>
                          <a:effectLst/>
                          <a:latin typeface="+mn-lt"/>
                          <a:ea typeface="+mn-ea"/>
                          <a:cs typeface="+mn-cs"/>
                        </a:rPr>
                        <a:t>60% of the companies recruit graduates because they are a suitable workforce</a:t>
                      </a:r>
                      <a:r>
                        <a:rPr lang="en-US" sz="1400" dirty="0">
                          <a:effectLst/>
                        </a:rPr>
                        <a:t> </a:t>
                      </a:r>
                      <a:endParaRPr lang="en-US" dirty="0"/>
                    </a:p>
                  </a:txBody>
                  <a:tcPr marL="43548" marR="43548"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774487472"/>
                  </a:ext>
                </a:extLst>
              </a:tr>
              <a:tr h="186606">
                <a:tc>
                  <a:txBody>
                    <a:bodyPr/>
                    <a:lstStyle/>
                    <a:p>
                      <a:pPr marL="0" marR="0">
                        <a:spcBef>
                          <a:spcPts val="0"/>
                        </a:spcBef>
                        <a:spcAft>
                          <a:spcPts val="0"/>
                        </a:spcAft>
                      </a:pPr>
                      <a:r>
                        <a:rPr lang="en-US" sz="1200">
                          <a:effectLst/>
                          <a:latin typeface="+mn-lt"/>
                          <a:ea typeface="Calibri" panose="020F0502020204030204" pitchFamily="34" charset="0"/>
                          <a:cs typeface="Times New Roman" panose="02020603050405020304" pitchFamily="18" charset="0"/>
                        </a:rPr>
                        <a:t>Etc.</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mn-lt"/>
                          <a:ea typeface="Calibri" panose="020F0502020204030204" pitchFamily="34" charset="0"/>
                          <a:cs typeface="Times New Roman" panose="02020603050405020304" pitchFamily="18" charset="0"/>
                        </a:rPr>
                        <a:t>Etc.</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vMerge="1">
                  <a:txBody>
                    <a:bodyPr/>
                    <a:lstStyle/>
                    <a:p>
                      <a:endParaRPr lang="en-US"/>
                    </a:p>
                  </a:txBody>
                  <a:tcPr/>
                </a:tc>
                <a:tc>
                  <a:txBody>
                    <a:bodyPr/>
                    <a:lstStyle/>
                    <a:p>
                      <a:r>
                        <a:rPr lang="en-US" sz="1200" dirty="0">
                          <a:effectLst/>
                          <a:latin typeface="+mn-lt"/>
                          <a:ea typeface="Calibri" panose="020F0502020204030204" pitchFamily="34" charset="0"/>
                          <a:cs typeface="Times New Roman" panose="02020603050405020304" pitchFamily="18" charset="0"/>
                        </a:rPr>
                        <a:t>Etc.</a:t>
                      </a:r>
                      <a:endParaRPr lang="en-US" dirty="0"/>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226531031"/>
                  </a:ext>
                </a:extLst>
              </a:tr>
              <a:tr h="217707">
                <a:tc gridSpan="4">
                  <a:txBody>
                    <a:bodyPr/>
                    <a:lstStyle/>
                    <a:p>
                      <a:pPr marL="0" marR="0">
                        <a:spcBef>
                          <a:spcPts val="0"/>
                        </a:spcBef>
                        <a:spcAft>
                          <a:spcPts val="0"/>
                        </a:spcAft>
                      </a:pPr>
                      <a:r>
                        <a:rPr lang="en-GB" sz="1350" b="1" kern="1200" dirty="0">
                          <a:solidFill>
                            <a:schemeClr val="tx1"/>
                          </a:solidFill>
                          <a:effectLst/>
                          <a:latin typeface="+mn-lt"/>
                          <a:ea typeface="+mn-ea"/>
                          <a:cs typeface="+mn-cs"/>
                        </a:rPr>
                        <a:t>Supporting system 1:  Curricula</a:t>
                      </a:r>
                      <a:r>
                        <a:rPr lang="en-US" sz="1400" dirty="0">
                          <a:effectLst/>
                        </a:rPr>
                        <a:t> </a:t>
                      </a:r>
                      <a:endParaRPr lang="en-US" sz="1400" dirty="0">
                        <a:effectLst/>
                        <a:latin typeface="+mn-lt"/>
                        <a:ea typeface="Calibri" panose="020F0502020204030204" pitchFamily="34" charset="0"/>
                        <a:cs typeface="Times New Roman" panose="02020603050405020304" pitchFamily="18" charset="0"/>
                      </a:endParaRP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2094186680"/>
                  </a:ext>
                </a:extLst>
              </a:tr>
              <a:tr h="1487407">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Curricula development process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Curricula are revised by national VET agencies in isolation from national labour markets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S4J will …………..Searching for companies within specific sectors in the regions to cooperate with ……..S4J will lobby the national agencies to allow flexibility and create conditions for schools to develop curricula that…….</a:t>
                      </a:r>
                      <a:endParaRPr lang="en-US"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The private sector</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supports VET schools to develop and revise curricula to meet the needs of local labour markets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61592686"/>
                  </a:ext>
                </a:extLst>
              </a:tr>
              <a:tr h="217707">
                <a:tc gridSpan="4">
                  <a:txBody>
                    <a:bodyPr/>
                    <a:lstStyle/>
                    <a:p>
                      <a:pPr marL="0" marR="0">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Supporting system 2</a:t>
                      </a:r>
                      <a:r>
                        <a:rPr lang="en-US" sz="1400" dirty="0">
                          <a:effectLst/>
                          <a:latin typeface="+mn-lt"/>
                          <a:ea typeface="Calibri" panose="020F0502020204030204" pitchFamily="34" charset="0"/>
                          <a:cs typeface="Times New Roman" panose="02020603050405020304" pitchFamily="18" charset="0"/>
                        </a:rPr>
                        <a:t>, etc.</a:t>
                      </a:r>
                    </a:p>
                  </a:txBody>
                  <a:tcPr marL="43548" marR="435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1557251441"/>
                  </a:ext>
                </a:extLst>
              </a:tr>
            </a:tbl>
          </a:graphicData>
        </a:graphic>
      </p:graphicFrame>
      <p:sp>
        <p:nvSpPr>
          <p:cNvPr id="9" name="Rectangle 8">
            <a:extLst>
              <a:ext uri="{FF2B5EF4-FFF2-40B4-BE49-F238E27FC236}">
                <a16:creationId xmlns:a16="http://schemas.microsoft.com/office/drawing/2014/main" id="{9B6C1C96-C089-1A48-8F22-64E7DEC8AC4D}"/>
              </a:ext>
            </a:extLst>
          </p:cNvPr>
          <p:cNvSpPr/>
          <p:nvPr/>
        </p:nvSpPr>
        <p:spPr>
          <a:xfrm>
            <a:off x="3468413" y="944207"/>
            <a:ext cx="3457903" cy="21573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378E23-A170-1B48-AEA0-5396B197E59D}"/>
              </a:ext>
            </a:extLst>
          </p:cNvPr>
          <p:cNvSpPr/>
          <p:nvPr/>
        </p:nvSpPr>
        <p:spPr>
          <a:xfrm>
            <a:off x="3468414" y="3482917"/>
            <a:ext cx="3457903" cy="139388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26055E7-CDBC-0943-8D89-093DF405432F}"/>
              </a:ext>
            </a:extLst>
          </p:cNvPr>
          <p:cNvSpPr/>
          <p:nvPr/>
        </p:nvSpPr>
        <p:spPr>
          <a:xfrm>
            <a:off x="3468414" y="262762"/>
            <a:ext cx="1857375" cy="3000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717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grpId="0" nodeType="withEffect">
                                  <p:stCondLst>
                                    <p:cond delay="0"/>
                                  </p:stCondLst>
                                  <p:childTnLst>
                                    <p:animEffect transition="out" filter="blinds(horizontal)">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1CCC647-4692-0B46-86AA-60B21C6AD4F0}"/>
              </a:ext>
            </a:extLst>
          </p:cNvPr>
          <p:cNvGraphicFramePr>
            <a:graphicFrameLocks noGrp="1"/>
          </p:cNvGraphicFramePr>
          <p:nvPr>
            <p:extLst>
              <p:ext uri="{D42A27DB-BD31-4B8C-83A1-F6EECF244321}">
                <p14:modId xmlns:p14="http://schemas.microsoft.com/office/powerpoint/2010/main" val="1923052612"/>
              </p:ext>
            </p:extLst>
          </p:nvPr>
        </p:nvGraphicFramePr>
        <p:xfrm>
          <a:off x="598562" y="217467"/>
          <a:ext cx="8082093" cy="4823768"/>
        </p:xfrm>
        <a:graphic>
          <a:graphicData uri="http://schemas.openxmlformats.org/drawingml/2006/table">
            <a:tbl>
              <a:tblPr firstRow="1" firstCol="1" bandRow="1">
                <a:tableStyleId>{3B4B98B0-60AC-42C2-AFA5-B58CD77FA1E5}</a:tableStyleId>
              </a:tblPr>
              <a:tblGrid>
                <a:gridCol w="1526704">
                  <a:extLst>
                    <a:ext uri="{9D8B030D-6E8A-4147-A177-3AD203B41FA5}">
                      <a16:colId xmlns:a16="http://schemas.microsoft.com/office/drawing/2014/main" val="4075856794"/>
                    </a:ext>
                  </a:extLst>
                </a:gridCol>
                <a:gridCol w="1651667">
                  <a:extLst>
                    <a:ext uri="{9D8B030D-6E8A-4147-A177-3AD203B41FA5}">
                      <a16:colId xmlns:a16="http://schemas.microsoft.com/office/drawing/2014/main" val="548386422"/>
                    </a:ext>
                  </a:extLst>
                </a:gridCol>
                <a:gridCol w="1449140">
                  <a:extLst>
                    <a:ext uri="{9D8B030D-6E8A-4147-A177-3AD203B41FA5}">
                      <a16:colId xmlns:a16="http://schemas.microsoft.com/office/drawing/2014/main" val="2195087269"/>
                    </a:ext>
                  </a:extLst>
                </a:gridCol>
                <a:gridCol w="1781370">
                  <a:extLst>
                    <a:ext uri="{9D8B030D-6E8A-4147-A177-3AD203B41FA5}">
                      <a16:colId xmlns:a16="http://schemas.microsoft.com/office/drawing/2014/main" val="1225898295"/>
                    </a:ext>
                  </a:extLst>
                </a:gridCol>
                <a:gridCol w="1673212">
                  <a:extLst>
                    <a:ext uri="{9D8B030D-6E8A-4147-A177-3AD203B41FA5}">
                      <a16:colId xmlns:a16="http://schemas.microsoft.com/office/drawing/2014/main" val="1964156303"/>
                    </a:ext>
                  </a:extLst>
                </a:gridCol>
              </a:tblGrid>
              <a:tr h="473204">
                <a:tc gridSpan="5">
                  <a:txBody>
                    <a:bodyPr/>
                    <a:lstStyle/>
                    <a:p>
                      <a:pPr>
                        <a:spcAft>
                          <a:spcPts val="0"/>
                        </a:spcAft>
                      </a:pPr>
                      <a:r>
                        <a:rPr lang="en-US" sz="1600" dirty="0">
                          <a:effectLst/>
                        </a:rPr>
                        <a:t>1 What do we aim to assess? </a:t>
                      </a:r>
                    </a:p>
                    <a:p>
                      <a:pPr>
                        <a:spcAft>
                          <a:spcPts val="0"/>
                        </a:spcAft>
                      </a:pPr>
                      <a:r>
                        <a:rPr lang="en-US" sz="1600" b="0" dirty="0">
                          <a:effectLst/>
                        </a:rPr>
                        <a:t>        Have school-leavers changed their perception of VET?</a:t>
                      </a:r>
                      <a:endParaRPr lang="en-NZ"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dirty="0"/>
                    </a:p>
                  </a:txBody>
                  <a:tcPr/>
                </a:tc>
                <a:extLst>
                  <a:ext uri="{0D108BD9-81ED-4DB2-BD59-A6C34878D82A}">
                    <a16:rowId xmlns:a16="http://schemas.microsoft.com/office/drawing/2014/main" val="1717192260"/>
                  </a:ext>
                </a:extLst>
              </a:tr>
              <a:tr h="684456">
                <a:tc>
                  <a:txBody>
                    <a:bodyPr/>
                    <a:lstStyle/>
                    <a:p>
                      <a:pPr>
                        <a:spcAft>
                          <a:spcPts val="0"/>
                        </a:spcAft>
                      </a:pPr>
                      <a:r>
                        <a:rPr lang="en-US" sz="1400" dirty="0">
                          <a:effectLst/>
                        </a:rPr>
                        <a:t>2 What do we need to know?</a:t>
                      </a:r>
                      <a:endParaRPr lang="en-NZ"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lnL w="12700" cap="flat" cmpd="sng" algn="ctr">
                      <a:solidFill>
                        <a:schemeClr val="accent1">
                          <a:lumMod val="60000"/>
                          <a:lumOff val="40000"/>
                        </a:schemeClr>
                      </a:solidFill>
                      <a:prstDash val="solid"/>
                      <a:round/>
                      <a:headEnd type="none" w="med" len="med"/>
                      <a:tailEnd type="none" w="med" len="med"/>
                    </a:lnL>
                  </a:tcPr>
                </a:tc>
                <a:tc>
                  <a:txBody>
                    <a:bodyPr/>
                    <a:lstStyle/>
                    <a:p>
                      <a:pPr>
                        <a:spcAft>
                          <a:spcPts val="0"/>
                        </a:spcAft>
                      </a:pPr>
                      <a:r>
                        <a:rPr lang="en-US" sz="1400" b="1" dirty="0">
                          <a:effectLst/>
                        </a:rPr>
                        <a:t>3 Who has information about this?</a:t>
                      </a:r>
                      <a:endParaRPr lang="en-NZ"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tc>
                <a:tc>
                  <a:txBody>
                    <a:bodyPr/>
                    <a:lstStyle/>
                    <a:p>
                      <a:pPr>
                        <a:spcAft>
                          <a:spcPts val="0"/>
                        </a:spcAft>
                      </a:pPr>
                      <a:r>
                        <a:rPr lang="en-US" sz="1400" b="1" dirty="0">
                          <a:effectLst/>
                        </a:rPr>
                        <a:t>4 What type of information do they have?</a:t>
                      </a:r>
                      <a:endParaRPr lang="en-NZ"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tc>
                <a:tc>
                  <a:txBody>
                    <a:bodyPr/>
                    <a:lstStyle/>
                    <a:p>
                      <a:pPr>
                        <a:spcAft>
                          <a:spcPts val="0"/>
                        </a:spcAft>
                      </a:pPr>
                      <a:r>
                        <a:rPr lang="en-US" sz="1400" b="1">
                          <a:effectLst/>
                        </a:rPr>
                        <a:t>5 How to collect this information?</a:t>
                      </a:r>
                      <a:endParaRPr lang="en-NZ" sz="1400" b="1">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tc>
                <a:tc>
                  <a:txBody>
                    <a:bodyPr/>
                    <a:lstStyle/>
                    <a:p>
                      <a:pPr>
                        <a:spcAft>
                          <a:spcPts val="0"/>
                        </a:spcAft>
                      </a:pPr>
                      <a:r>
                        <a:rPr lang="en-US" sz="1400" b="1" dirty="0">
                          <a:effectLst/>
                        </a:rPr>
                        <a:t>6 When and how often to collect this information?</a:t>
                      </a:r>
                      <a:endParaRPr lang="en-NZ"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lnR w="12700" cap="flat" cmpd="sng" algn="ctr">
                      <a:solidFill>
                        <a:schemeClr val="accent1">
                          <a:lumMod val="60000"/>
                          <a:lumOff val="40000"/>
                        </a:schemeClr>
                      </a:solidFill>
                      <a:prstDash val="solid"/>
                      <a:round/>
                      <a:headEnd type="none" w="med" len="med"/>
                      <a:tailEnd type="none" w="med" len="med"/>
                    </a:lnR>
                  </a:tcPr>
                </a:tc>
                <a:extLst>
                  <a:ext uri="{0D108BD9-81ED-4DB2-BD59-A6C34878D82A}">
                    <a16:rowId xmlns:a16="http://schemas.microsoft.com/office/drawing/2014/main" val="173540034"/>
                  </a:ext>
                </a:extLst>
              </a:tr>
              <a:tr h="1869392">
                <a:tc>
                  <a:txBody>
                    <a:bodyPr/>
                    <a:lstStyle/>
                    <a:p>
                      <a:pPr>
                        <a:spcAft>
                          <a:spcPts val="600"/>
                        </a:spcAft>
                      </a:pPr>
                      <a:r>
                        <a:rPr lang="en-NZ" sz="1400" b="1" dirty="0">
                          <a:effectLst/>
                          <a:latin typeface="Calibri" panose="020F0502020204030204" pitchFamily="34" charset="0"/>
                          <a:ea typeface="Calibri" panose="020F0502020204030204" pitchFamily="34" charset="0"/>
                          <a:cs typeface="Times New Roman" panose="02020603050405020304" pitchFamily="18" charset="0"/>
                        </a:rPr>
                        <a:t>How do school-leavers perceive VET ? </a:t>
                      </a:r>
                    </a:p>
                    <a:p>
                      <a:pPr>
                        <a:spcAft>
                          <a:spcPts val="600"/>
                        </a:spcAft>
                      </a:pPr>
                      <a:endParaRPr lang="en-NZ"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89292" marR="89292" marT="0" marB="0">
                    <a:lnL w="12700" cap="flat" cmpd="sng" algn="ctr">
                      <a:solidFill>
                        <a:schemeClr val="accent1">
                          <a:lumMod val="60000"/>
                          <a:lumOff val="40000"/>
                        </a:schemeClr>
                      </a:solidFill>
                      <a:prstDash val="solid"/>
                      <a:round/>
                      <a:headEnd type="none" w="med" len="med"/>
                      <a:tailEnd type="none" w="med" len="med"/>
                    </a:lnL>
                    <a:solidFill>
                      <a:schemeClr val="accent4">
                        <a:lumMod val="20000"/>
                        <a:lumOff val="80000"/>
                        <a:alpha val="47000"/>
                      </a:schemeClr>
                    </a:solidFill>
                  </a:tcPr>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School leavers</a:t>
                      </a:r>
                    </a:p>
                    <a:p>
                      <a:pPr marL="0" marR="0">
                        <a:lnSpc>
                          <a:spcPct val="115000"/>
                        </a:lnSpc>
                        <a:spcBef>
                          <a:spcPts val="0"/>
                        </a:spcBef>
                        <a:spcAft>
                          <a:spcPts val="0"/>
                        </a:spcAft>
                      </a:pP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Parents</a:t>
                      </a:r>
                    </a:p>
                    <a:p>
                      <a:pPr marL="0" marR="0">
                        <a:lnSpc>
                          <a:spcPct val="115000"/>
                        </a:lnSpc>
                        <a:spcBef>
                          <a:spcPts val="0"/>
                        </a:spcBef>
                        <a:spcAft>
                          <a:spcPts val="0"/>
                        </a:spcAft>
                      </a:pP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College teachers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Perceptions and opinions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marR="0" indent="-285750">
                        <a:lnSpc>
                          <a:spcPct val="115000"/>
                        </a:lnSpc>
                        <a:spcBef>
                          <a:spcPts val="0"/>
                        </a:spcBef>
                        <a:spcAft>
                          <a:spcPts val="0"/>
                        </a:spcAft>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On-line survey using social media (Facebook)</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Polls at college parent meetings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Online survey using panel of teachers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Annually in May</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accent1">
                          <a:lumMod val="60000"/>
                          <a:lumOff val="40000"/>
                        </a:schemeClr>
                      </a:solidFill>
                      <a:prstDash val="solid"/>
                      <a:round/>
                      <a:headEnd type="none" w="med" len="med"/>
                      <a:tailEnd type="none" w="med" len="med"/>
                    </a:lnR>
                  </a:tcPr>
                </a:tc>
                <a:extLst>
                  <a:ext uri="{0D108BD9-81ED-4DB2-BD59-A6C34878D82A}">
                    <a16:rowId xmlns:a16="http://schemas.microsoft.com/office/drawing/2014/main" val="3391778530"/>
                  </a:ext>
                </a:extLst>
              </a:tr>
              <a:tr h="1633982">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Are the enrolment rates changing?</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accent1">
                          <a:lumMod val="60000"/>
                          <a:lumOff val="40000"/>
                        </a:schemeClr>
                      </a:solidFill>
                      <a:prstDash val="solid"/>
                      <a:round/>
                      <a:headEnd type="none" w="med" len="med"/>
                      <a:tailEnd type="none" w="med" len="med"/>
                    </a:lnL>
                    <a:lnB w="12700" cap="flat" cmpd="sng" algn="ctr">
                      <a:solidFill>
                        <a:schemeClr val="accent1">
                          <a:lumMod val="60000"/>
                          <a:lumOff val="40000"/>
                        </a:schemeClr>
                      </a:solidFill>
                      <a:prstDash val="solid"/>
                      <a:round/>
                      <a:headEnd type="none" w="med" len="med"/>
                      <a:tailEnd type="none" w="med" len="med"/>
                    </a:lnB>
                    <a:solidFill>
                      <a:schemeClr val="accent4">
                        <a:lumMod val="20000"/>
                        <a:lumOff val="80000"/>
                        <a:alpha val="47000"/>
                      </a:schemeClr>
                    </a:solidFill>
                  </a:tcPr>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National VET agency</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Individual VET schools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accent1">
                          <a:lumMod val="60000"/>
                          <a:lumOff val="40000"/>
                        </a:schemeClr>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Enrolment and early drop-out rates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accent1">
                          <a:lumMod val="60000"/>
                          <a:lumOff val="40000"/>
                        </a:schemeClr>
                      </a:solidFill>
                      <a:prstDash val="solid"/>
                      <a:round/>
                      <a:headEnd type="none" w="med" len="med"/>
                      <a:tailEnd type="none" w="med" len="med"/>
                    </a:lnB>
                    <a:noFill/>
                  </a:tcPr>
                </a:tc>
                <a:tc>
                  <a:txBody>
                    <a:bodyPr/>
                    <a:lstStyle/>
                    <a:p>
                      <a:pPr marL="285750" marR="0" indent="-285750">
                        <a:lnSpc>
                          <a:spcPct val="115000"/>
                        </a:lnSpc>
                        <a:spcBef>
                          <a:spcPts val="0"/>
                        </a:spcBef>
                        <a:spcAft>
                          <a:spcPts val="0"/>
                        </a:spcAft>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MoU VET Agency to provide for all schools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marR="0" indent="-285750">
                        <a:lnSpc>
                          <a:spcPct val="115000"/>
                        </a:lnSpc>
                        <a:spcBef>
                          <a:spcPts val="0"/>
                        </a:spcBef>
                        <a:spcAft>
                          <a:spcPts val="0"/>
                        </a:spcAft>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MoU to provide access to MIS of supported schools</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accent1">
                          <a:lumMod val="60000"/>
                          <a:lumOff val="40000"/>
                        </a:schemeClr>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Annually in September and January</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R w="12700" cap="flat" cmpd="sng" algn="ctr">
                      <a:solidFill>
                        <a:schemeClr val="accent1">
                          <a:lumMod val="60000"/>
                          <a:lumOff val="40000"/>
                        </a:schemeClr>
                      </a:solidFill>
                      <a:prstDash val="solid"/>
                      <a:round/>
                      <a:headEnd type="none" w="med" len="med"/>
                      <a:tailEnd type="none" w="med" len="med"/>
                    </a:lnR>
                    <a:lnB w="12700" cap="flat" cmpd="sng" algn="ctr">
                      <a:solidFill>
                        <a:schemeClr val="accent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552617965"/>
                  </a:ext>
                </a:extLst>
              </a:tr>
            </a:tbl>
          </a:graphicData>
        </a:graphic>
      </p:graphicFrame>
      <p:sp>
        <p:nvSpPr>
          <p:cNvPr id="3" name="Slide Number Placeholder 2">
            <a:extLst>
              <a:ext uri="{FF2B5EF4-FFF2-40B4-BE49-F238E27FC236}">
                <a16:creationId xmlns:a16="http://schemas.microsoft.com/office/drawing/2014/main" id="{47C971B9-3B1E-6B4A-8D78-EBF0A23F5CBA}"/>
              </a:ext>
            </a:extLst>
          </p:cNvPr>
          <p:cNvSpPr>
            <a:spLocks noGrp="1"/>
          </p:cNvSpPr>
          <p:nvPr>
            <p:ph type="sldNum" sz="quarter" idx="12"/>
          </p:nvPr>
        </p:nvSpPr>
        <p:spPr/>
        <p:txBody>
          <a:bodyPr/>
          <a:lstStyle/>
          <a:p>
            <a:fld id="{5E0E6A4A-A56E-42D0-9483-A5C2B35C8BC5}" type="slidenum">
              <a:rPr lang="en-GB" smtClean="0"/>
              <a:t>10</a:t>
            </a:fld>
            <a:endParaRPr lang="en-GB"/>
          </a:p>
        </p:txBody>
      </p:sp>
      <p:sp>
        <p:nvSpPr>
          <p:cNvPr id="9" name="Rectangle 8">
            <a:extLst>
              <a:ext uri="{FF2B5EF4-FFF2-40B4-BE49-F238E27FC236}">
                <a16:creationId xmlns:a16="http://schemas.microsoft.com/office/drawing/2014/main" id="{5C02CA57-5F11-0049-A62D-9FB1C4DD160F}"/>
              </a:ext>
            </a:extLst>
          </p:cNvPr>
          <p:cNvSpPr/>
          <p:nvPr/>
        </p:nvSpPr>
        <p:spPr>
          <a:xfrm>
            <a:off x="2199503" y="1408670"/>
            <a:ext cx="6315847" cy="3632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930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62D2BF-3A72-408A-B1C2-BA15EC13784C}"/>
              </a:ext>
            </a:extLst>
          </p:cNvPr>
          <p:cNvSpPr txBox="1"/>
          <p:nvPr/>
        </p:nvSpPr>
        <p:spPr>
          <a:xfrm>
            <a:off x="874784" y="513393"/>
            <a:ext cx="5227968" cy="1107996"/>
          </a:xfrm>
          <a:prstGeom prst="rect">
            <a:avLst/>
          </a:prstGeom>
          <a:noFill/>
        </p:spPr>
        <p:txBody>
          <a:bodyPr wrap="square" rtlCol="0">
            <a:spAutoFit/>
          </a:bodyPr>
          <a:lstStyle/>
          <a:p>
            <a:r>
              <a:rPr lang="en-GB" dirty="0">
                <a:solidFill>
                  <a:srgbClr val="01ADA6"/>
                </a:solidFill>
                <a:latin typeface="Arial" panose="020B0604020202020204" pitchFamily="34" charset="0"/>
                <a:cs typeface="Arial" panose="020B0604020202020204" pitchFamily="34" charset="0"/>
              </a:rPr>
              <a:t>A pragmatic approach to assessing system change</a:t>
            </a:r>
          </a:p>
          <a:p>
            <a:endParaRPr lang="en-GB" dirty="0">
              <a:latin typeface="Arial" panose="020B0604020202020204" pitchFamily="34" charset="0"/>
              <a:cs typeface="Arial" panose="020B0604020202020204" pitchFamily="34" charset="0"/>
            </a:endParaRPr>
          </a:p>
          <a:p>
            <a:r>
              <a:rPr lang="en-GB" sz="1200" dirty="0">
                <a:solidFill>
                  <a:srgbClr val="01ACA4"/>
                </a:solidFill>
                <a:latin typeface="Arial" panose="020B0604020202020204" pitchFamily="34" charset="0"/>
                <a:cs typeface="Arial" panose="020B0604020202020204" pitchFamily="34" charset="0"/>
              </a:rPr>
              <a:t>Date: 30</a:t>
            </a:r>
            <a:r>
              <a:rPr lang="en-GB" sz="1200" baseline="30000" dirty="0">
                <a:solidFill>
                  <a:srgbClr val="01ACA4"/>
                </a:solidFill>
                <a:latin typeface="Arial" panose="020B0604020202020204" pitchFamily="34" charset="0"/>
                <a:cs typeface="Arial" panose="020B0604020202020204" pitchFamily="34" charset="0"/>
              </a:rPr>
              <a:t>th</a:t>
            </a:r>
            <a:r>
              <a:rPr lang="en-GB" sz="1200" dirty="0">
                <a:solidFill>
                  <a:srgbClr val="01ACA4"/>
                </a:solidFill>
                <a:latin typeface="Arial" panose="020B0604020202020204" pitchFamily="34" charset="0"/>
                <a:cs typeface="Arial" panose="020B0604020202020204" pitchFamily="34" charset="0"/>
              </a:rPr>
              <a:t> April 2020</a:t>
            </a:r>
          </a:p>
        </p:txBody>
      </p:sp>
      <p:pic>
        <p:nvPicPr>
          <p:cNvPr id="4" name="Picture 3">
            <a:extLst>
              <a:ext uri="{FF2B5EF4-FFF2-40B4-BE49-F238E27FC236}">
                <a16:creationId xmlns:a16="http://schemas.microsoft.com/office/drawing/2014/main" id="{08705307-0EA5-497D-B1B7-E5634441275D}"/>
              </a:ext>
            </a:extLst>
          </p:cNvPr>
          <p:cNvPicPr>
            <a:picLocks noChangeAspect="1"/>
          </p:cNvPicPr>
          <p:nvPr/>
        </p:nvPicPr>
        <p:blipFill>
          <a:blip r:embed="rId2"/>
          <a:stretch>
            <a:fillRect/>
          </a:stretch>
        </p:blipFill>
        <p:spPr>
          <a:xfrm>
            <a:off x="6514781" y="300928"/>
            <a:ext cx="2093606" cy="1486517"/>
          </a:xfrm>
          <a:prstGeom prst="rect">
            <a:avLst/>
          </a:prstGeom>
        </p:spPr>
      </p:pic>
      <p:sp>
        <p:nvSpPr>
          <p:cNvPr id="5" name="TextBox 4">
            <a:extLst>
              <a:ext uri="{FF2B5EF4-FFF2-40B4-BE49-F238E27FC236}">
                <a16:creationId xmlns:a16="http://schemas.microsoft.com/office/drawing/2014/main" id="{F71952AC-8DB7-4D4C-A6A9-23714576A008}"/>
              </a:ext>
            </a:extLst>
          </p:cNvPr>
          <p:cNvSpPr txBox="1"/>
          <p:nvPr/>
        </p:nvSpPr>
        <p:spPr>
          <a:xfrm>
            <a:off x="613914" y="1906114"/>
            <a:ext cx="6312666" cy="1523494"/>
          </a:xfrm>
          <a:prstGeom prst="rect">
            <a:avLst/>
          </a:prstGeom>
          <a:noFill/>
        </p:spPr>
        <p:txBody>
          <a:bodyPr wrap="square" rtlCol="0">
            <a:spAutoFit/>
          </a:bodyPr>
          <a:lstStyle/>
          <a:p>
            <a:pPr algn="ctr"/>
            <a:r>
              <a:rPr lang="en-GB" b="1" dirty="0"/>
              <a:t>Thank you for joining the webinar</a:t>
            </a:r>
          </a:p>
          <a:p>
            <a:br>
              <a:rPr lang="en-GB" dirty="0"/>
            </a:br>
            <a:r>
              <a:rPr lang="en-GB" dirty="0"/>
              <a:t>Please fill in our </a:t>
            </a:r>
            <a:r>
              <a:rPr lang="en-GB" b="1" dirty="0"/>
              <a:t>quick online survey </a:t>
            </a:r>
            <a:r>
              <a:rPr lang="en-GB" dirty="0"/>
              <a:t>– the </a:t>
            </a:r>
            <a:r>
              <a:rPr lang="en-GB" b="1" dirty="0"/>
              <a:t>link is in the Chat box</a:t>
            </a:r>
            <a:endParaRPr lang="en-GB" dirty="0"/>
          </a:p>
          <a:p>
            <a:br>
              <a:rPr lang="en-GB" sz="1350" dirty="0"/>
            </a:br>
            <a:r>
              <a:rPr lang="en-GB" sz="1350" dirty="0"/>
              <a:t>A </a:t>
            </a:r>
            <a:r>
              <a:rPr lang="en-GB" sz="1350" b="1" dirty="0"/>
              <a:t>recording of this webinar </a:t>
            </a:r>
            <a:r>
              <a:rPr lang="en-GB" sz="1350" dirty="0"/>
              <a:t>will be available shortly if you visit our Webinars page at </a:t>
            </a:r>
            <a:r>
              <a:rPr lang="en-GB" sz="1200" dirty="0"/>
              <a:t>www.beamexchange.org/community/webinar/</a:t>
            </a:r>
          </a:p>
        </p:txBody>
      </p:sp>
      <p:pic>
        <p:nvPicPr>
          <p:cNvPr id="6" name="Picture 5">
            <a:extLst>
              <a:ext uri="{FF2B5EF4-FFF2-40B4-BE49-F238E27FC236}">
                <a16:creationId xmlns:a16="http://schemas.microsoft.com/office/drawing/2014/main" id="{A3096FF7-2CCC-45FC-936A-3002CBB49A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92" y="3970021"/>
            <a:ext cx="1884209" cy="753684"/>
          </a:xfrm>
          <a:prstGeom prst="rect">
            <a:avLst/>
          </a:prstGeom>
        </p:spPr>
      </p:pic>
      <p:pic>
        <p:nvPicPr>
          <p:cNvPr id="7" name="Picture 6">
            <a:extLst>
              <a:ext uri="{FF2B5EF4-FFF2-40B4-BE49-F238E27FC236}">
                <a16:creationId xmlns:a16="http://schemas.microsoft.com/office/drawing/2014/main" id="{AAD6C2D6-AD59-44CB-B404-AC73442D2DEB}"/>
              </a:ext>
            </a:extLst>
          </p:cNvPr>
          <p:cNvPicPr>
            <a:picLocks noChangeAspect="1"/>
          </p:cNvPicPr>
          <p:nvPr/>
        </p:nvPicPr>
        <p:blipFill>
          <a:blip r:embed="rId4"/>
          <a:stretch>
            <a:fillRect/>
          </a:stretch>
        </p:blipFill>
        <p:spPr>
          <a:xfrm>
            <a:off x="6272380" y="3860069"/>
            <a:ext cx="2243138" cy="921544"/>
          </a:xfrm>
          <a:prstGeom prst="rect">
            <a:avLst/>
          </a:prstGeom>
        </p:spPr>
      </p:pic>
      <p:pic>
        <p:nvPicPr>
          <p:cNvPr id="9" name="Picture 8">
            <a:extLst>
              <a:ext uri="{FF2B5EF4-FFF2-40B4-BE49-F238E27FC236}">
                <a16:creationId xmlns:a16="http://schemas.microsoft.com/office/drawing/2014/main" id="{46920D1B-AEAA-488E-A566-897A43F8A5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914" y="513391"/>
            <a:ext cx="195477" cy="340049"/>
          </a:xfrm>
          <a:prstGeom prst="rect">
            <a:avLst/>
          </a:prstGeom>
        </p:spPr>
      </p:pic>
      <p:sp>
        <p:nvSpPr>
          <p:cNvPr id="2" name="Slide Number Placeholder 1">
            <a:extLst>
              <a:ext uri="{FF2B5EF4-FFF2-40B4-BE49-F238E27FC236}">
                <a16:creationId xmlns:a16="http://schemas.microsoft.com/office/drawing/2014/main" id="{A63A2177-E3FF-2F43-8B77-217A9698FC72}"/>
              </a:ext>
            </a:extLst>
          </p:cNvPr>
          <p:cNvSpPr>
            <a:spLocks noGrp="1"/>
          </p:cNvSpPr>
          <p:nvPr>
            <p:ph type="sldNum" sz="quarter" idx="12"/>
          </p:nvPr>
        </p:nvSpPr>
        <p:spPr/>
        <p:txBody>
          <a:bodyPr/>
          <a:lstStyle/>
          <a:p>
            <a:fld id="{5E0E6A4A-A56E-42D0-9483-A5C2B35C8BC5}" type="slidenum">
              <a:rPr lang="en-GB" smtClean="0"/>
              <a:t>11</a:t>
            </a:fld>
            <a:endParaRPr lang="en-GB"/>
          </a:p>
        </p:txBody>
      </p:sp>
    </p:spTree>
    <p:extLst>
      <p:ext uri="{BB962C8B-B14F-4D97-AF65-F5344CB8AC3E}">
        <p14:creationId xmlns:p14="http://schemas.microsoft.com/office/powerpoint/2010/main" val="39372424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1963</Words>
  <Application>Microsoft Office PowerPoint</Application>
  <PresentationFormat>On-screen Show (16:9)</PresentationFormat>
  <Paragraphs>241</Paragraphs>
  <Slides>11</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11</vt:i4>
      </vt:variant>
    </vt:vector>
  </HeadingPairs>
  <TitlesOfParts>
    <vt:vector size="16" baseType="lpstr">
      <vt:lpstr>Arial</vt:lpstr>
      <vt:lpstr>Calibri</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 Miehlbradt</dc:creator>
  <cp:lastModifiedBy>Isabelle</cp:lastModifiedBy>
  <cp:revision>16</cp:revision>
  <dcterms:created xsi:type="dcterms:W3CDTF">2020-04-29T03:04:52Z</dcterms:created>
  <dcterms:modified xsi:type="dcterms:W3CDTF">2020-04-30T10:28:11Z</dcterms:modified>
</cp:coreProperties>
</file>